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diagrams/data1.xml" ContentType="application/vnd.openxmlformats-officedocument.drawingml.diagramData+xml"/>
  <Override PartName="/ppt/diagrams/layout1.xml" ContentType="application/vnd.openxmlformats-officedocument.drawingml.diagramLayout+xml"/>
  <Override PartName="/ppt/diagrams/_rels/drawing1.xml.rels" ContentType="application/vnd.openxmlformats-package.relationships+xml"/>
  <Override PartName="/ppt/diagrams/_rels/data1.xml.rels" ContentType="application/vnd.openxmlformats-package.relationships+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_rels/presentation.xml.rels" ContentType="application/vnd.openxmlformats-package.relationships+xml"/>
  <Override PartName="/ppt/media/image99.png" ContentType="image/png"/>
  <Override PartName="/ppt/media/image98.png" ContentType="image/png"/>
  <Override PartName="/ppt/media/image1.jpeg" ContentType="image/jpeg"/>
  <Override PartName="/ppt/media/image97.png" ContentType="image/png"/>
  <Override PartName="/ppt/media/image29.png" ContentType="image/png"/>
  <Override PartName="/ppt/media/image129.png" ContentType="image/png"/>
  <Override PartName="/ppt/media/image96.png" ContentType="image/png"/>
  <Override PartName="/ppt/media/image28.png" ContentType="image/png"/>
  <Override PartName="/ppt/media/image128.png" ContentType="image/png"/>
  <Override PartName="/ppt/media/image95.png" ContentType="image/png"/>
  <Override PartName="/ppt/media/image27.png" ContentType="image/png"/>
  <Override PartName="/ppt/media/image127.png" ContentType="image/png"/>
  <Override PartName="/ppt/media/image89.png" ContentType="image/png"/>
  <Override PartName="/ppt/media/image87.png" ContentType="image/png"/>
  <Override PartName="/ppt/media/image19.png" ContentType="image/png"/>
  <Override PartName="/ppt/media/image119.png" ContentType="image/png"/>
  <Override PartName="/ppt/media/image85.png" ContentType="image/png"/>
  <Override PartName="/ppt/media/image17.png" ContentType="image/png"/>
  <Override PartName="/ppt/media/image117.png" ContentType="image/png"/>
  <Override PartName="/ppt/media/image84.wmf" ContentType="image/x-wmf"/>
  <Override PartName="/ppt/media/image109.png" ContentType="image/png"/>
  <Override PartName="/ppt/media/image77.png" ContentType="image/png"/>
  <Override PartName="/ppt/media/image83.wmf" ContentType="image/x-wmf"/>
  <Override PartName="/ppt/media/image108.png" ContentType="image/png"/>
  <Override PartName="/ppt/media/image76.png" ContentType="image/png"/>
  <Override PartName="/ppt/media/image82.wmf" ContentType="image/x-wmf"/>
  <Override PartName="/ppt/media/image79.png" ContentType="image/png"/>
  <Override PartName="/ppt/media/image78.png" ContentType="image/png"/>
  <Override PartName="/ppt/media/image74.png" ContentType="image/png"/>
  <Override PartName="/ppt/media/image106.png" ContentType="image/png"/>
  <Override PartName="/ppt/media/image72.png" ContentType="image/png"/>
  <Override PartName="/ppt/media/image104.png" ContentType="image/png"/>
  <Override PartName="/ppt/media/image172.png" ContentType="image/png"/>
  <Override PartName="/ppt/media/image71.png" ContentType="image/png"/>
  <Override PartName="/ppt/media/image103.png" ContentType="image/png"/>
  <Override PartName="/ppt/media/OOXDiagramDataRels1_5.svg" ContentType="image/svg"/>
  <Override PartName="/ppt/media/image171.png" ContentType="image/png"/>
  <Override PartName="/ppt/media/image70.png" ContentType="image/png"/>
  <Override PartName="/ppt/media/image102.png" ContentType="image/png"/>
  <Override PartName="/ppt/media/image69.png" ContentType="image/png"/>
  <Override PartName="/ppt/media/image169.png" ContentType="image/png"/>
  <Override PartName="/ppt/media/image68.png" ContentType="image/png"/>
  <Override PartName="/ppt/media/image115.png" ContentType="image/png"/>
  <Override PartName="/ppt/media/image15.png" ContentType="image/png"/>
  <Override PartName="/ppt/media/image67.png" ContentType="image/png"/>
  <Override PartName="/ppt/media/image114.png" ContentType="image/png"/>
  <Override PartName="/ppt/media/image14.png" ContentType="image/png"/>
  <Override PartName="/ppt/media/image66.png" ContentType="image/png"/>
  <Override PartName="/ppt/media/image166.png" ContentType="image/png"/>
  <Override PartName="/ppt/media/image113.png" ContentType="image/png"/>
  <Override PartName="/ppt/media/image81.png" ContentType="image/png"/>
  <Override PartName="/ppt/media/image13.png" ContentType="image/png"/>
  <Override PartName="/ppt/media/image65.png" ContentType="image/png"/>
  <Override PartName="/ppt/media/image165.png" ContentType="image/png"/>
  <Override PartName="/ppt/media/image112.png" ContentType="image/png"/>
  <Override PartName="/ppt/media/image80.png" ContentType="image/png"/>
  <Override PartName="/ppt/media/image12.png" ContentType="image/png"/>
  <Override PartName="/ppt/media/image64.png" ContentType="image/png"/>
  <Override PartName="/ppt/media/image5.jpeg" ContentType="image/jpeg"/>
  <Override PartName="/ppt/media/image16.png" ContentType="image/png"/>
  <Override PartName="/ppt/media/image116.png" ContentType="image/png"/>
  <Override PartName="/ppt/media/image111.png" ContentType="image/png"/>
  <Override PartName="/ppt/media/image11.png" ContentType="image/png"/>
  <Override PartName="/ppt/media/image34.png" ContentType="image/png"/>
  <Override PartName="/ppt/media/image134.png" ContentType="image/png"/>
  <Override PartName="/ppt/media/OOXDiagramDrawingRels1_0.png" ContentType="image/png"/>
  <Override PartName="/ppt/media/image174.jpeg" ContentType="image/jpeg"/>
  <Override PartName="/ppt/media/image3.png" ContentType="image/png"/>
  <Override PartName="/ppt/media/image20.png" ContentType="image/png"/>
  <Override PartName="/ppt/media/image120.png" ContentType="image/png"/>
  <Override PartName="/ppt/media/image86.png" ContentType="image/png"/>
  <Override PartName="/ppt/media/image18.png" ContentType="image/png"/>
  <Override PartName="/ppt/media/image118.png" ContentType="image/png"/>
  <Override PartName="/ppt/media/OOXDiagramDataRels1_1.svg" ContentType="image/svg"/>
  <Override PartName="/ppt/media/image35.png" ContentType="image/png"/>
  <Override PartName="/ppt/media/image135.png" ContentType="image/png"/>
  <Override PartName="/ppt/media/image40.png" ContentType="image/png"/>
  <Override PartName="/ppt/media/image140.png" ContentType="image/png"/>
  <Override PartName="/ppt/media/image39.png" ContentType="image/png"/>
  <Override PartName="/ppt/media/image139.png" ContentType="image/png"/>
  <Override PartName="/ppt/media/image2.png" ContentType="image/png"/>
  <Override PartName="/ppt/media/OOXDiagramDrawingRels1_4.png" ContentType="image/png"/>
  <Override PartName="/ppt/media/image153.wmf" ContentType="image/x-wmf"/>
  <Override PartName="/ppt/media/image168.wmf" ContentType="image/x-wmf"/>
  <Override PartName="/ppt/media/image100.png" ContentType="image/png"/>
  <Override PartName="/ppt/media/image30.png" ContentType="image/png"/>
  <Override PartName="/ppt/media/image130.png" ContentType="image/png"/>
  <Override PartName="/ppt/media/image170.wmf" ContentType="image/x-wmf"/>
  <Override PartName="/ppt/media/image131.png" ContentType="image/png"/>
  <Override PartName="/ppt/media/image31.png" ContentType="image/png"/>
  <Override PartName="/ppt/media/OOXDiagramDrawingRels1_3.svg" ContentType="image/svg"/>
  <Override PartName="/ppt/media/image154.wmf" ContentType="image/x-wmf"/>
  <Override PartName="/ppt/media/image162.wmf" ContentType="image/x-wmf"/>
  <Override PartName="/ppt/media/image164.wmf" ContentType="image/x-wmf"/>
  <Override PartName="/ppt/media/image44.png" ContentType="image/png"/>
  <Override PartName="/ppt/media/image144.png" ContentType="image/png"/>
  <Override PartName="/ppt/media/image132.png" ContentType="image/png"/>
  <Override PartName="/ppt/media/image32.png" ContentType="image/png"/>
  <Override PartName="/ppt/media/image167.wmf" ContentType="image/x-wmf"/>
  <Override PartName="/ppt/media/image45.png" ContentType="image/png"/>
  <Override PartName="/ppt/media/image145.png" ContentType="image/png"/>
  <Override PartName="/ppt/media/image159.wmf" ContentType="image/x-wmf"/>
  <Override PartName="/ppt/media/OOXDiagramDrawingRels1_1.svg" ContentType="image/svg"/>
  <Override PartName="/ppt/media/image61.png" ContentType="image/png"/>
  <Override PartName="/ppt/media/image161.png" ContentType="image/png"/>
  <Override PartName="/ppt/media/image148.png" ContentType="image/png"/>
  <Override PartName="/ppt/media/image48.png" ContentType="image/png"/>
  <Override PartName="/ppt/media/image43.png" ContentType="image/png"/>
  <Override PartName="/ppt/media/image143.png" ContentType="image/png"/>
  <Override PartName="/ppt/media/image36.png" ContentType="image/png"/>
  <Override PartName="/ppt/media/image136.png" ContentType="image/png"/>
  <Override PartName="/ppt/media/OOXDiagramDrawingRels1_2.png" ContentType="image/png"/>
  <Override PartName="/ppt/media/image88.png" ContentType="image/png"/>
  <Override PartName="/ppt/media/image141.png" ContentType="image/png"/>
  <Override PartName="/ppt/media/image41.png" ContentType="image/png"/>
  <Override PartName="/ppt/media/image152.wmf" ContentType="image/x-wmf"/>
  <Override PartName="/ppt/media/image142.png" ContentType="image/png"/>
  <Override PartName="/ppt/media/image42.png" ContentType="image/png"/>
  <Override PartName="/ppt/media/image37.png" ContentType="image/png"/>
  <Override PartName="/ppt/media/image137.png" ContentType="image/png"/>
  <Override PartName="/ppt/media/image46.png" ContentType="image/png"/>
  <Override PartName="/ppt/media/image146.png" ContentType="image/png"/>
  <Override PartName="/ppt/media/image138.png" ContentType="image/png"/>
  <Override PartName="/ppt/media/image38.png" ContentType="image/png"/>
  <Override PartName="/ppt/media/image51.png" ContentType="image/png"/>
  <Override PartName="/ppt/media/image151.png" ContentType="image/png"/>
  <Override PartName="/ppt/media/image147.png" ContentType="image/png"/>
  <Override PartName="/ppt/media/image47.png" ContentType="image/png"/>
  <Override PartName="/ppt/media/OOXDiagramDrawingRels1_5.svg" ContentType="image/svg"/>
  <Override PartName="/ppt/media/image133.png" ContentType="image/png"/>
  <Override PartName="/ppt/media/image33.png" ContentType="image/png"/>
  <Override PartName="/ppt/media/OOXDiagramDataRels1_0.png" ContentType="image/png"/>
  <Override PartName="/ppt/media/image121.png" ContentType="image/png"/>
  <Override PartName="/ppt/media/image21.png" ContentType="image/png"/>
  <Override PartName="/ppt/media/OOXDiagramDataRels1_2.png" ContentType="image/png"/>
  <Override PartName="/ppt/media/image122.png" ContentType="image/png"/>
  <Override PartName="/ppt/media/image22.png" ContentType="image/png"/>
  <Override PartName="/ppt/media/image90.png" ContentType="image/png"/>
  <Override PartName="/ppt/media/OOXDiagramDataRels1_4.png" ContentType="image/png"/>
  <Override PartName="/ppt/media/image93.png" ContentType="image/png"/>
  <Override PartName="/ppt/media/image25.png" ContentType="image/png"/>
  <Override PartName="/ppt/media/image125.png" ContentType="image/png"/>
  <Override PartName="/ppt/media/image123.png" ContentType="image/png"/>
  <Override PartName="/ppt/media/image23.png" ContentType="image/png"/>
  <Override PartName="/ppt/media/image91.png" ContentType="image/png"/>
  <Override PartName="/ppt/media/image92.png" ContentType="image/png"/>
  <Override PartName="/ppt/media/image124.png" ContentType="image/png"/>
  <Override PartName="/ppt/media/image24.png" ContentType="image/png"/>
  <Override PartName="/ppt/media/image94.png" ContentType="image/png"/>
  <Override PartName="/ppt/media/image26.png" ContentType="image/png"/>
  <Override PartName="/ppt/media/image126.png" ContentType="image/png"/>
  <Override PartName="/ppt/media/image149.png" ContentType="image/png"/>
  <Override PartName="/ppt/media/image49.png" ContentType="image/png"/>
  <Override PartName="/ppt/media/image150.png" ContentType="image/png"/>
  <Override PartName="/ppt/media/image4.png" ContentType="image/png"/>
  <Override PartName="/ppt/media/image50.png" ContentType="image/png"/>
  <Override PartName="/ppt/media/image52.png" ContentType="image/png"/>
  <Override PartName="/ppt/media/image6.png" ContentType="image/png"/>
  <Override PartName="/ppt/media/image7.png" ContentType="image/png"/>
  <Override PartName="/ppt/media/image53.png" ContentType="image/png"/>
  <Override PartName="/ppt/media/OOXDiagramDataRels1_3.svg" ContentType="image/svg"/>
  <Override PartName="/ppt/media/image101.png" ContentType="image/png"/>
  <Override PartName="/ppt/media/image8.png" ContentType="image/png"/>
  <Override PartName="/ppt/media/image54.png" ContentType="image/png"/>
  <Override PartName="/ppt/media/image9.png" ContentType="image/png"/>
  <Override PartName="/ppt/media/image155.png" ContentType="image/png"/>
  <Override PartName="/ppt/media/image55.png" ContentType="image/png"/>
  <Override PartName="/ppt/media/image156.png" ContentType="image/png"/>
  <Override PartName="/ppt/media/image56.png" ContentType="image/png"/>
  <Override PartName="/ppt/media/image157.png" ContentType="image/png"/>
  <Override PartName="/ppt/media/image57.png" ContentType="image/png"/>
  <Override PartName="/ppt/media/image73.png" ContentType="image/png"/>
  <Override PartName="/ppt/media/image105.png" ContentType="image/png"/>
  <Override PartName="/ppt/media/image173.png" ContentType="image/png"/>
  <Override PartName="/ppt/media/image158.png" ContentType="image/png"/>
  <Override PartName="/ppt/media/image58.png" ContentType="image/png"/>
  <Override PartName="/ppt/media/image59.png" ContentType="image/png"/>
  <Override PartName="/ppt/media/image75.png" ContentType="image/png"/>
  <Override PartName="/ppt/media/image107.png" ContentType="image/png"/>
  <Override PartName="/ppt/media/image160.png" ContentType="image/png"/>
  <Override PartName="/ppt/media/image60.png" ContentType="image/png"/>
  <Override PartName="/ppt/media/image62.png" ContentType="image/png"/>
  <Override PartName="/ppt/media/image110.png" ContentType="image/png"/>
  <Override PartName="/ppt/media/image10.png" ContentType="image/png"/>
  <Override PartName="/ppt/media/image163.png" ContentType="image/png"/>
  <Override PartName="/ppt/media/image63.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5.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s/_rels/slide46.xml.rels" ContentType="application/vnd.openxmlformats-package.relationships+xml"/>
  <Override PartName="/ppt/slides/_rels/slide13.xml.rels" ContentType="application/vnd.openxmlformats-package.relationships+xml"/>
  <Override PartName="/ppt/slides/_rels/slide81.xml.rels" ContentType="application/vnd.openxmlformats-package.relationships+xml"/>
  <Override PartName="/ppt/slides/_rels/slide16.xml.rels" ContentType="application/vnd.openxmlformats-package.relationships+xml"/>
  <Override PartName="/ppt/slides/_rels/slide84.xml.rels" ContentType="application/vnd.openxmlformats-package.relationships+xml"/>
  <Override PartName="/ppt/slides/_rels/slide47.xml.rels" ContentType="application/vnd.openxmlformats-package.relationships+xml"/>
  <Override PartName="/ppt/slides/_rels/slide160.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161.xml.rels" ContentType="application/vnd.openxmlformats-package.relationships+xml"/>
  <Override PartName="/ppt/slides/_rels/slide20.xml.rels" ContentType="application/vnd.openxmlformats-package.relationships+xml"/>
  <Override PartName="/ppt/slides/_rels/slide171.xml.rels" ContentType="application/vnd.openxmlformats-package.relationships+xml"/>
  <Override PartName="/ppt/slides/_rels/slide103.xml.rels" ContentType="application/vnd.openxmlformats-package.relationships+xml"/>
  <Override PartName="/ppt/slides/_rels/slide58.xml.rels" ContentType="application/vnd.openxmlformats-package.relationships+xml"/>
  <Override PartName="/ppt/slides/_rels/slide49.xml.rels" ContentType="application/vnd.openxmlformats-package.relationships+xml"/>
  <Override PartName="/ppt/slides/_rels/slide162.xml.rels" ContentType="application/vnd.openxmlformats-package.relationships+xml"/>
  <Override PartName="/ppt/slides/_rels/slide21.xml.rels" ContentType="application/vnd.openxmlformats-package.relationships+xml"/>
  <Override PartName="/ppt/slides/_rels/slide104.xml.rels" ContentType="application/vnd.openxmlformats-package.relationships+xml"/>
  <Override PartName="/ppt/slides/_rels/slide172.xml.rels" ContentType="application/vnd.openxmlformats-package.relationships+xml"/>
  <Override PartName="/ppt/slides/_rels/slide59.xml.rels" ContentType="application/vnd.openxmlformats-package.relationships+xml"/>
  <Override PartName="/ppt/slides/_rels/slide90.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198.xml.rels" ContentType="application/vnd.openxmlformats-package.relationships+xml"/>
  <Override PartName="/ppt/slides/_rels/slide200.xml.rels" ContentType="application/vnd.openxmlformats-package.relationships+xml"/>
  <Override PartName="/ppt/slides/_rels/slide173.xml.rels" ContentType="application/vnd.openxmlformats-package.relationships+xml"/>
  <Override PartName="/ppt/slides/_rels/slide105.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150.xml.rels" ContentType="application/vnd.openxmlformats-package.relationships+xml"/>
  <Override PartName="/ppt/slides/_rels/slide38.xml.rels" ContentType="application/vnd.openxmlformats-package.relationships+xml"/>
  <Override PartName="/ppt/slides/_rels/slide151.xml.rels" ContentType="application/vnd.openxmlformats-package.relationships+xml"/>
  <Override PartName="/ppt/slides/_rels/slide39.xml.rels" ContentType="application/vnd.openxmlformats-package.relationships+xml"/>
  <Override PartName="/ppt/slides/_rels/slide152.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50.xml.rels" ContentType="application/vnd.openxmlformats-package.relationships+xml"/>
  <Override PartName="/ppt/slides/_rels/slide51.xml.rels" ContentType="application/vnd.openxmlformats-package.relationships+xml"/>
  <Override PartName="/ppt/slides/_rels/slide100.xml.rels" ContentType="application/vnd.openxmlformats-package.relationships+xml"/>
  <Override PartName="/ppt/slides/_rels/slide55.xml.rels" ContentType="application/vnd.openxmlformats-package.relationships+xml"/>
  <Override PartName="/ppt/slides/_rels/slide101.xml.rels" ContentType="application/vnd.openxmlformats-package.relationships+xml"/>
  <Override PartName="/ppt/slides/_rels/slide56.xml.rels" ContentType="application/vnd.openxmlformats-package.relationships+xml"/>
  <Override PartName="/ppt/slides/_rels/slide102.xml.rels" ContentType="application/vnd.openxmlformats-package.relationships+xml"/>
  <Override PartName="/ppt/slides/_rels/slide170.xml.rels" ContentType="application/vnd.openxmlformats-package.relationships+xml"/>
  <Override PartName="/ppt/slides/_rels/slide57.xml.rels" ContentType="application/vnd.openxmlformats-package.relationships+xml"/>
  <Override PartName="/ppt/slides/_rels/slide128.xml.rels" ContentType="application/vnd.openxmlformats-package.relationships+xml"/>
  <Override PartName="/ppt/slides/_rels/slide196.xml.rels" ContentType="application/vnd.openxmlformats-package.relationships+xml"/>
  <Override PartName="/ppt/slides/_rels/slide129.xml.rels" ContentType="application/vnd.openxmlformats-package.relationships+xml"/>
  <Override PartName="/ppt/slides/_rels/slide197.xml.rels" ContentType="application/vnd.openxmlformats-package.relationships+xml"/>
  <Override PartName="/ppt/slides/_rels/slide1.xml.rels" ContentType="application/vnd.openxmlformats-package.relationships+xml"/>
  <Override PartName="/ppt/slides/_rels/slide52.xml.rels" ContentType="application/vnd.openxmlformats-package.relationships+xml"/>
  <Override PartName="/ppt/slides/_rels/slide130.xml.rels" ContentType="application/vnd.openxmlformats-package.relationships+xml"/>
  <Override PartName="/ppt/slides/_rels/slide17.xml.rels" ContentType="application/vnd.openxmlformats-package.relationships+xml"/>
  <Override PartName="/ppt/slides/_rels/slide85.xml.rels" ContentType="application/vnd.openxmlformats-package.relationships+xml"/>
  <Override PartName="/ppt/slides/_rels/slide53.xml.rels" ContentType="application/vnd.openxmlformats-package.relationships+xml"/>
  <Override PartName="/ppt/slides/_rels/slide131.xml.rels" ContentType="application/vnd.openxmlformats-package.relationships+xml"/>
  <Override PartName="/ppt/slides/_rels/slide18.xml.rels" ContentType="application/vnd.openxmlformats-package.relationships+xml"/>
  <Override PartName="/ppt/slides/_rels/slide86.xml.rels" ContentType="application/vnd.openxmlformats-package.relationships+xml"/>
  <Override PartName="/ppt/slides/_rels/slide54.xml.rels" ContentType="application/vnd.openxmlformats-package.relationships+xml"/>
  <Override PartName="/ppt/slides/_rels/slide132.xml.rels" ContentType="application/vnd.openxmlformats-package.relationships+xml"/>
  <Override PartName="/ppt/slides/_rels/slide19.xml.rels" ContentType="application/vnd.openxmlformats-package.relationships+xml"/>
  <Override PartName="/ppt/slides/_rels/slide87.xml.rels" ContentType="application/vnd.openxmlformats-package.relationships+xml"/>
  <Override PartName="/ppt/slides/_rels/slide133.xml.rels" ContentType="application/vnd.openxmlformats-package.relationships+xml"/>
  <Override PartName="/ppt/slides/_rels/slide88.xml.rels" ContentType="application/vnd.openxmlformats-package.relationships+xml"/>
  <Override PartName="/ppt/slides/_rels/slide134.xml.rels" ContentType="application/vnd.openxmlformats-package.relationships+xml"/>
  <Override PartName="/ppt/slides/_rels/slide89.xml.rels" ContentType="application/vnd.openxmlformats-package.relationships+xml"/>
  <Override PartName="/ppt/slides/_rels/slide135.xml.rels" ContentType="application/vnd.openxmlformats-package.relationships+xml"/>
  <Override PartName="/ppt/slides/_rels/slide98.xml.rels" ContentType="application/vnd.openxmlformats-package.relationships+xml"/>
  <Override PartName="/ppt/slides/_rels/slide143.xml.rels" ContentType="application/vnd.openxmlformats-package.relationships+xml"/>
  <Override PartName="/ppt/slides/_rels/slide5.xml.rels" ContentType="application/vnd.openxmlformats-package.relationships+xml"/>
  <Override PartName="/ppt/slides/_rels/slide203.xml.rels" ContentType="application/vnd.openxmlformats-package.relationships+xml"/>
  <Override PartName="/ppt/slides/_rels/slide212.xml.rels" ContentType="application/vnd.openxmlformats-package.relationships+xml"/>
  <Override PartName="/ppt/slides/_rels/slide99.xml.rels" ContentType="application/vnd.openxmlformats-package.relationships+xml"/>
  <Override PartName="/ppt/slides/_rels/slide144.xml.rels" ContentType="application/vnd.openxmlformats-package.relationships+xml"/>
  <Override PartName="/ppt/slides/_rels/slide213.xml.rels" ContentType="application/vnd.openxmlformats-package.relationships+xml"/>
  <Override PartName="/ppt/slides/_rels/slide214.xml.rels" ContentType="application/vnd.openxmlformats-package.relationships+xml"/>
  <Override PartName="/ppt/slides/_rels/slide178.xml.rels" ContentType="application/vnd.openxmlformats-package.relationships+xml"/>
  <Override PartName="/ppt/slides/_rels/slide141.xml.rels" ContentType="application/vnd.openxmlformats-package.relationships+xml"/>
  <Override PartName="/ppt/slides/_rels/slide96.xml.rels" ContentType="application/vnd.openxmlformats-package.relationships+xml"/>
  <Override PartName="/ppt/slides/_rels/slide28.xml.rels" ContentType="application/vnd.openxmlformats-package.relationships+xml"/>
  <Override PartName="/ppt/slides/_rels/slide154.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110.xml.rels" ContentType="application/vnd.openxmlformats-package.relationships+xml"/>
  <Override PartName="/ppt/slides/_rels/slide65.xml.rels" ContentType="application/vnd.openxmlformats-package.relationships+xml"/>
  <Override PartName="/ppt/slides/_rels/slide115.xml.rels" ContentType="application/vnd.openxmlformats-package.relationships+xml"/>
  <Override PartName="/ppt/slides/_rels/slide183.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120.xml.rels" ContentType="application/vnd.openxmlformats-package.relationships+xml"/>
  <Override PartName="/ppt/slides/_rels/slide75.xml.rels" ContentType="application/vnd.openxmlformats-package.relationships+xml"/>
  <Override PartName="/ppt/slides/_rels/slide153.xml.rels" ContentType="application/vnd.openxmlformats-package.relationships+xml"/>
  <Override PartName="/ppt/slides/_rels/slide145.xml.rels" ContentType="application/vnd.openxmlformats-package.relationships+xml"/>
  <Override PartName="/ppt/slides/_rels/slide121.xml.rels" ContentType="application/vnd.openxmlformats-package.relationships+xml"/>
  <Override PartName="/ppt/slides/_rels/slide76.xml.rels" ContentType="application/vnd.openxmlformats-package.relationships+xml"/>
  <Override PartName="/ppt/slides/_rels/slide66.xml.rels" ContentType="application/vnd.openxmlformats-package.relationships+xml"/>
  <Override PartName="/ppt/slides/_rels/slide111.xml.rels" ContentType="application/vnd.openxmlformats-package.relationships+xml"/>
  <Override PartName="/ppt/slides/_rels/slide146.xml.rels" ContentType="application/vnd.openxmlformats-package.relationships+xml"/>
  <Override PartName="/ppt/slides/_rels/slide210.xml.rels" ContentType="application/vnd.openxmlformats-package.relationships+xml"/>
  <Override PartName="/ppt/slides/_rels/slide116.xml.rels" ContentType="application/vnd.openxmlformats-package.relationships+xml"/>
  <Override PartName="/ppt/slides/_rels/slide184.xml.rels" ContentType="application/vnd.openxmlformats-package.relationships+xml"/>
  <Override PartName="/ppt/slides/_rels/slide180.xml.rels" ContentType="application/vnd.openxmlformats-package.relationships+xml"/>
  <Override PartName="/ppt/slides/_rels/slide67.xml.rels" ContentType="application/vnd.openxmlformats-package.relationships+xml"/>
  <Override PartName="/ppt/slides/_rels/slide112.xml.rels" ContentType="application/vnd.openxmlformats-package.relationships+xml"/>
  <Override PartName="/ppt/slides/_rels/slide181.xml.rels" ContentType="application/vnd.openxmlformats-package.relationships+xml"/>
  <Override PartName="/ppt/slides/_rels/slide68.xml.rels" ContentType="application/vnd.openxmlformats-package.relationships+xml"/>
  <Override PartName="/ppt/slides/_rels/slide113.xml.rels" ContentType="application/vnd.openxmlformats-package.relationships+xml"/>
  <Override PartName="/ppt/slides/_rels/slide70.xml.rels" ContentType="application/vnd.openxmlformats-package.relationships+xml"/>
  <Override PartName="/ppt/slides/_rels/slide125.xml.rels" ContentType="application/vnd.openxmlformats-package.relationships+xml"/>
  <Override PartName="/ppt/slides/_rels/slide193.xml.rels" ContentType="application/vnd.openxmlformats-package.relationships+xml"/>
  <Override PartName="/ppt/slides/_rels/slide126.xml.rels" ContentType="application/vnd.openxmlformats-package.relationships+xml"/>
  <Override PartName="/ppt/slides/_rels/slide194.xml.rels" ContentType="application/vnd.openxmlformats-package.relationships+xml"/>
  <Override PartName="/ppt/slides/_rels/slide127.xml.rels" ContentType="application/vnd.openxmlformats-package.relationships+xml"/>
  <Override PartName="/ppt/slides/_rels/slide195.xml.rels" ContentType="application/vnd.openxmlformats-package.relationships+xml"/>
  <Override PartName="/ppt/slides/_rels/slide182.xml.rels" ContentType="application/vnd.openxmlformats-package.relationships+xml"/>
  <Override PartName="/ppt/slides/_rels/slide114.xml.rels" ContentType="application/vnd.openxmlformats-package.relationships+xml"/>
  <Override PartName="/ppt/slides/_rels/slide69.xml.rels" ContentType="application/vnd.openxmlformats-package.relationships+xml"/>
  <Override PartName="/ppt/slides/_rels/slide147.xml.rels" ContentType="application/vnd.openxmlformats-package.relationships+xml"/>
  <Override PartName="/ppt/slides/_rels/slide109.xml.rels" ContentType="application/vnd.openxmlformats-package.relationships+xml"/>
  <Override PartName="/ppt/slides/_rels/slide177.xml.rels" ContentType="application/vnd.openxmlformats-package.relationships+xml"/>
  <Override PartName="/ppt/slides/_rels/slide191.xml.rels" ContentType="application/vnd.openxmlformats-package.relationships+xml"/>
  <Override PartName="/ppt/slides/_rels/slide123.xml.rels" ContentType="application/vnd.openxmlformats-package.relationships+xml"/>
  <Override PartName="/ppt/slides/_rels/slide78.xml.rels" ContentType="application/vnd.openxmlformats-package.relationships+xml"/>
  <Override PartName="/ppt/slides/_rels/slide156.xml.rels" ContentType="application/vnd.openxmlformats-package.relationships+xml"/>
  <Override PartName="/ppt/slides/_rels/slide119.xml.rels" ContentType="application/vnd.openxmlformats-package.relationships+xml"/>
  <Override PartName="/ppt/slides/_rels/slide187.xml.rels" ContentType="application/vnd.openxmlformats-package.relationships+xml"/>
  <Override PartName="/ppt/slides/_rels/slide108.xml.rels" ContentType="application/vnd.openxmlformats-package.relationships+xml"/>
  <Override PartName="/ppt/slides/_rels/slide176.xml.rels" ContentType="application/vnd.openxmlformats-package.relationships+xml"/>
  <Override PartName="/ppt/slides/_rels/slide190.xml.rels" ContentType="application/vnd.openxmlformats-package.relationships+xml"/>
  <Override PartName="/ppt/slides/_rels/slide122.xml.rels" ContentType="application/vnd.openxmlformats-package.relationships+xml"/>
  <Override PartName="/ppt/slides/_rels/slide77.xml.rels" ContentType="application/vnd.openxmlformats-package.relationships+xml"/>
  <Override PartName="/ppt/slides/_rels/slide155.xml.rels" ContentType="application/vnd.openxmlformats-package.relationships+xml"/>
  <Override PartName="/ppt/slides/_rels/slide118.xml.rels" ContentType="application/vnd.openxmlformats-package.relationships+xml"/>
  <Override PartName="/ppt/slides/_rels/slide186.xml.rels" ContentType="application/vnd.openxmlformats-package.relationships+xml"/>
  <Override PartName="/ppt/slides/_rels/slide107.xml.rels" ContentType="application/vnd.openxmlformats-package.relationships+xml"/>
  <Override PartName="/ppt/slides/_rels/slide175.xml.rels" ContentType="application/vnd.openxmlformats-package.relationships+xml"/>
  <Override PartName="/ppt/slides/_rels/slide211.xml.rels" ContentType="application/vnd.openxmlformats-package.relationships+xml"/>
  <Override PartName="/ppt/slides/_rels/slide142.xml.rels" ContentType="application/vnd.openxmlformats-package.relationships+xml"/>
  <Override PartName="/ppt/slides/_rels/slide29.xml.rels" ContentType="application/vnd.openxmlformats-package.relationships+xml"/>
  <Override PartName="/ppt/slides/_rels/slide97.xml.rels" ContentType="application/vnd.openxmlformats-package.relationships+xml"/>
  <Override PartName="/ppt/slides/_rels/slide117.xml.rels" ContentType="application/vnd.openxmlformats-package.relationships+xml"/>
  <Override PartName="/ppt/slides/_rels/slide185.xml.rels" ContentType="application/vnd.openxmlformats-package.relationships+xml"/>
  <Override PartName="/ppt/slides/_rels/slide174.xml.rels" ContentType="application/vnd.openxmlformats-package.relationships+xml"/>
  <Override PartName="/ppt/slides/_rels/slide106.xml.rels" ContentType="application/vnd.openxmlformats-package.relationships+xml"/>
  <Override PartName="/ppt/slides/_rels/slide157.xml.rels" ContentType="application/vnd.openxmlformats-package.relationships+xml"/>
  <Override PartName="/ppt/slides/_rels/slide192.xml.rels" ContentType="application/vnd.openxmlformats-package.relationships+xml"/>
  <Override PartName="/ppt/slides/_rels/slide79.xml.rels" ContentType="application/vnd.openxmlformats-package.relationships+xml"/>
  <Override PartName="/ppt/slides/_rels/slide124.xml.rels" ContentType="application/vnd.openxmlformats-package.relationships+xml"/>
  <Override PartName="/ppt/slides/_rels/slide60.xml.rels" ContentType="application/vnd.openxmlformats-package.relationships+xml"/>
  <Override PartName="/ppt/slides/_rels/slide94.xml.rels" ContentType="application/vnd.openxmlformats-package.relationships+xml"/>
  <Override PartName="/ppt/slides/_rels/slide26.xml.rels" ContentType="application/vnd.openxmlformats-package.relationships+xml"/>
  <Override PartName="/ppt/slides/_rels/slide93.xml.rels" ContentType="application/vnd.openxmlformats-package.relationships+xml"/>
  <Override PartName="/ppt/slides/_rels/slide25.xml.rels" ContentType="application/vnd.openxmlformats-package.relationships+xml"/>
  <Override PartName="/ppt/slides/_rels/slide140.xml.rels" ContentType="application/vnd.openxmlformats-package.relationships+xml"/>
  <Override PartName="/ppt/slides/_rels/slide95.xml.rels" ContentType="application/vnd.openxmlformats-package.relationships+xml"/>
  <Override PartName="/ppt/slides/_rels/slide27.xml.rels" ContentType="application/vnd.openxmlformats-package.relationships+xml"/>
  <Override PartName="/ppt/slides/_rels/slide92.xml.rels" ContentType="application/vnd.openxmlformats-package.relationships+xml"/>
  <Override PartName="/ppt/slides/_rels/slide24.xml.rels" ContentType="application/vnd.openxmlformats-package.relationships+xml"/>
  <Override PartName="/ppt/slides/_rels/slide91.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82.xml.rels" ContentType="application/vnd.openxmlformats-package.relationships+xml"/>
  <Override PartName="/ppt/slides/_rels/slide80.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83.xml.rels" ContentType="application/vnd.openxmlformats-package.relationships+xml"/>
  <Override PartName="/ppt/slides/_rels/slide136.xml.rels" ContentType="application/vnd.openxmlformats-package.relationships+xml"/>
  <Override PartName="/ppt/slides/_rels/slide137.xml.rels" ContentType="application/vnd.openxmlformats-package.relationships+xml"/>
  <Override PartName="/ppt/slides/_rels/slide138.xml.rels" ContentType="application/vnd.openxmlformats-package.relationships+xml"/>
  <Override PartName="/ppt/slides/_rels/slide139.xml.rels" ContentType="application/vnd.openxmlformats-package.relationships+xml"/>
  <Override PartName="/ppt/slides/_rels/slide148.xml.rels" ContentType="application/vnd.openxmlformats-package.relationships+xml"/>
  <Override PartName="/ppt/slides/_rels/slide149.xml.rels" ContentType="application/vnd.openxmlformats-package.relationships+xml"/>
  <Override PartName="/ppt/slides/_rels/slide163.xml.rels" ContentType="application/vnd.openxmlformats-package.relationships+xml"/>
  <Override PartName="/ppt/slides/_rels/slide208.xml.rels" ContentType="application/vnd.openxmlformats-package.relationships+xml"/>
  <Override PartName="/ppt/slides/_rels/slide164.xml.rels" ContentType="application/vnd.openxmlformats-package.relationships+xml"/>
  <Override PartName="/ppt/slides/_rels/slide188.xml.rels" ContentType="application/vnd.openxmlformats-package.relationships+xml"/>
  <Override PartName="/ppt/slides/_rels/slide209.xml.rels" ContentType="application/vnd.openxmlformats-package.relationships+xml"/>
  <Override PartName="/ppt/slides/_rels/slide165.xml.rels" ContentType="application/vnd.openxmlformats-package.relationships+xml"/>
  <Override PartName="/ppt/slides/_rels/slide189.xml.rels" ContentType="application/vnd.openxmlformats-package.relationships+xml"/>
  <Override PartName="/ppt/slides/_rels/slide216.xml.rels" ContentType="application/vnd.openxmlformats-package.relationships+xml"/>
  <Override PartName="/ppt/slides/_rels/slide9.xml.rels" ContentType="application/vnd.openxmlformats-package.relationships+xml"/>
  <Override PartName="/ppt/slides/_rels/slide207.xml.rels" ContentType="application/vnd.openxmlformats-package.relationships+xml"/>
  <Override PartName="/ppt/slides/_rels/slide217.xml.rels" ContentType="application/vnd.openxmlformats-package.relationships+xml"/>
  <Override PartName="/ppt/slides/_rels/slide218.xml.rels" ContentType="application/vnd.openxmlformats-package.relationships+xml"/>
  <Override PartName="/ppt/slides/_rels/slide159.xml.rels" ContentType="application/vnd.openxmlformats-package.relationships+xml"/>
  <Override PartName="/ppt/slides/_rels/slide7.xml.rels" ContentType="application/vnd.openxmlformats-package.relationships+xml"/>
  <Override PartName="/ppt/slides/_rels/slide205.xml.rels" ContentType="application/vnd.openxmlformats-package.relationships+xml"/>
  <Override PartName="/ppt/slides/_rels/slide169.xml.rels" ContentType="application/vnd.openxmlformats-package.relationships+xml"/>
  <Override PartName="/ppt/slides/_rels/slide158.xml.rels" ContentType="application/vnd.openxmlformats-package.relationships+xml"/>
  <Override PartName="/ppt/slides/_rels/slide6.xml.rels" ContentType="application/vnd.openxmlformats-package.relationships+xml"/>
  <Override PartName="/ppt/slides/_rels/slide204.xml.rels" ContentType="application/vnd.openxmlformats-package.relationships+xml"/>
  <Override PartName="/ppt/slides/_rels/slide168.xml.rels" ContentType="application/vnd.openxmlformats-package.relationships+xml"/>
  <Override PartName="/ppt/slides/_rels/slide167.xml.rels" ContentType="application/vnd.openxmlformats-package.relationships+xml"/>
  <Override PartName="/ppt/slides/_rels/slide4.xml.rels" ContentType="application/vnd.openxmlformats-package.relationships+xml"/>
  <Override PartName="/ppt/slides/_rels/slide202.xml.rels" ContentType="application/vnd.openxmlformats-package.relationships+xml"/>
  <Override PartName="/ppt/slides/_rels/slide166.xml.rels" ContentType="application/vnd.openxmlformats-package.relationships+xml"/>
  <Override PartName="/ppt/slides/_rels/slide179.xml.rels" ContentType="application/vnd.openxmlformats-package.relationships+xml"/>
  <Override PartName="/ppt/slides/_rels/slide215.xml.rels" ContentType="application/vnd.openxmlformats-package.relationships+xml"/>
  <Override PartName="/ppt/slides/_rels/slide8.xml.rels" ContentType="application/vnd.openxmlformats-package.relationships+xml"/>
  <Override PartName="/ppt/slides/_rels/slide206.xml.rels" ContentType="application/vnd.openxmlformats-package.relationships+xml"/>
  <Override PartName="/ppt/slides/_rels/slide3.xml.rels" ContentType="application/vnd.openxmlformats-package.relationships+xml"/>
  <Override PartName="/ppt/slides/_rels/slide201.xml.rels" ContentType="application/vnd.openxmlformats-package.relationships+xml"/>
  <Override PartName="/ppt/slides/_rels/slide199.xml.rels" ContentType="application/vnd.openxmlformats-package.relationships+xml"/>
  <Override PartName="/ppt/slides/_rels/slide10.xml.rels" ContentType="application/vnd.openxmlformats-package.relationships+xml"/>
  <Override PartName="/ppt/slides/slide127.xml" ContentType="application/vnd.openxmlformats-officedocument.presentationml.slide+xml"/>
  <Override PartName="/ppt/slides/slide195.xml" ContentType="application/vnd.openxmlformats-officedocument.presentationml.slide+xml"/>
  <Override PartName="/ppt/slides/slide126.xml" ContentType="application/vnd.openxmlformats-officedocument.presentationml.slide+xml"/>
  <Override PartName="/ppt/slides/slide194.xml" ContentType="application/vnd.openxmlformats-officedocument.presentationml.slide+xml"/>
  <Override PartName="/ppt/slides/slide119.xml" ContentType="application/vnd.openxmlformats-officedocument.presentationml.slide+xml"/>
  <Override PartName="/ppt/slides/slide187.xml" ContentType="application/vnd.openxmlformats-officedocument.presentationml.slide+xml"/>
  <Override PartName="/ppt/slides/slide118.xml" ContentType="application/vnd.openxmlformats-officedocument.presentationml.slide+xml"/>
  <Override PartName="/ppt/slides/slide186.xml" ContentType="application/vnd.openxmlformats-officedocument.presentationml.slide+xml"/>
  <Override PartName="/ppt/slides/slide117.xml" ContentType="application/vnd.openxmlformats-officedocument.presentationml.slide+xml"/>
  <Override PartName="/ppt/slides/slide185.xml" ContentType="application/vnd.openxmlformats-officedocument.presentationml.slide+xml"/>
  <Override PartName="/ppt/slides/slide116.xml" ContentType="application/vnd.openxmlformats-officedocument.presentationml.slide+xml"/>
  <Override PartName="/ppt/slides/slide184.xml" ContentType="application/vnd.openxmlformats-officedocument.presentationml.slide+xml"/>
  <Override PartName="/ppt/slides/slide109.xml" ContentType="application/vnd.openxmlformats-officedocument.presentationml.slide+xml"/>
  <Override PartName="/ppt/slides/slide177.xml" ContentType="application/vnd.openxmlformats-officedocument.presentationml.slide+xml"/>
  <Override PartName="/ppt/slides/slide108.xml" ContentType="application/vnd.openxmlformats-officedocument.presentationml.slide+xml"/>
  <Override PartName="/ppt/slides/slide176.xml" ContentType="application/vnd.openxmlformats-officedocument.presentationml.slide+xml"/>
  <Override PartName="/ppt/slides/slide107.xml" ContentType="application/vnd.openxmlformats-officedocument.presentationml.slide+xml"/>
  <Override PartName="/ppt/slides/slide175.xml" ContentType="application/vnd.openxmlformats-officedocument.presentationml.slide+xml"/>
  <Override PartName="/ppt/slides/slide106.xml" ContentType="application/vnd.openxmlformats-officedocument.presentationml.slide+xml"/>
  <Override PartName="/ppt/slides/slide174.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125.xml" ContentType="application/vnd.openxmlformats-officedocument.presentationml.slide+xml"/>
  <Override PartName="/ppt/slides/slide193.xml" ContentType="application/vnd.openxmlformats-officedocument.presentationml.slide+xml"/>
  <Override PartName="/ppt/slides/slide79.xml" ContentType="application/vnd.openxmlformats-officedocument.presentationml.slide+xml"/>
  <Override PartName="/ppt/slides/slide124.xml" ContentType="application/vnd.openxmlformats-officedocument.presentationml.slide+xml"/>
  <Override PartName="/ppt/slides/slide192.xml" ContentType="application/vnd.openxmlformats-officedocument.presentationml.slide+xml"/>
  <Override PartName="/ppt/slides/slide78.xml" ContentType="application/vnd.openxmlformats-officedocument.presentationml.slide+xml"/>
  <Override PartName="/ppt/slides/slide123.xml" ContentType="application/vnd.openxmlformats-officedocument.presentationml.slide+xml"/>
  <Override PartName="/ppt/slides/slide191.xml" ContentType="application/vnd.openxmlformats-officedocument.presentationml.slide+xml"/>
  <Override PartName="/ppt/slides/slide77.xml" ContentType="application/vnd.openxmlformats-officedocument.presentationml.slide+xml"/>
  <Override PartName="/ppt/slides/slide122.xml" ContentType="application/vnd.openxmlformats-officedocument.presentationml.slide+xml"/>
  <Override PartName="/ppt/slides/slide190.xml" ContentType="application/vnd.openxmlformats-officedocument.presentationml.slide+xml"/>
  <Override PartName="/ppt/slides/slide76.xml" ContentType="application/vnd.openxmlformats-officedocument.presentationml.slide+xml"/>
  <Override PartName="/ppt/slides/slide121.xml" ContentType="application/vnd.openxmlformats-officedocument.presentationml.slide+xml"/>
  <Override PartName="/ppt/slides/slide75.xml" ContentType="application/vnd.openxmlformats-officedocument.presentationml.slide+xml"/>
  <Override PartName="/ppt/slides/slide120.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115.xml" ContentType="application/vnd.openxmlformats-officedocument.presentationml.slide+xml"/>
  <Override PartName="/ppt/slides/slide183.xml" ContentType="application/vnd.openxmlformats-officedocument.presentationml.slide+xml"/>
  <Override PartName="/ppt/slides/slide69.xml" ContentType="application/vnd.openxmlformats-officedocument.presentationml.slide+xml"/>
  <Override PartName="/ppt/slides/slide114.xml" ContentType="application/vnd.openxmlformats-officedocument.presentationml.slide+xml"/>
  <Override PartName="/ppt/slides/slide182.xml" ContentType="application/vnd.openxmlformats-officedocument.presentationml.slide+xml"/>
  <Override PartName="/ppt/slides/slide68.xml" ContentType="application/vnd.openxmlformats-officedocument.presentationml.slide+xml"/>
  <Override PartName="/ppt/slides/slide113.xml" ContentType="application/vnd.openxmlformats-officedocument.presentationml.slide+xml"/>
  <Override PartName="/ppt/slides/slide181.xml" ContentType="application/vnd.openxmlformats-officedocument.presentationml.slide+xml"/>
  <Override PartName="/ppt/slides/slide67.xml" ContentType="application/vnd.openxmlformats-officedocument.presentationml.slide+xml"/>
  <Override PartName="/ppt/slides/slide112.xml" ContentType="application/vnd.openxmlformats-officedocument.presentationml.slide+xml"/>
  <Override PartName="/ppt/slides/slide180.xml" ContentType="application/vnd.openxmlformats-officedocument.presentationml.slide+xml"/>
  <Override PartName="/ppt/slides/slide66.xml" ContentType="application/vnd.openxmlformats-officedocument.presentationml.slide+xml"/>
  <Override PartName="/ppt/slides/slide111.xml" ContentType="application/vnd.openxmlformats-officedocument.presentationml.slide+xml"/>
  <Override PartName="/ppt/slides/slide65.xml" ContentType="application/vnd.openxmlformats-officedocument.presentationml.slide+xml"/>
  <Override PartName="/ppt/slides/slide11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94.xml" ContentType="application/vnd.openxmlformats-officedocument.presentationml.slide+xml"/>
  <Override PartName="/ppt/slides/slide26.xml" ContentType="application/vnd.openxmlformats-officedocument.presentationml.slide+xml"/>
  <Override PartName="/ppt/slides/slide29.xml" ContentType="application/vnd.openxmlformats-officedocument.presentationml.slide+xml"/>
  <Override PartName="/ppt/slides/slide97.xml" ContentType="application/vnd.openxmlformats-officedocument.presentationml.slide+xml"/>
  <Override PartName="/ppt/slides/slide93.xml" ContentType="application/vnd.openxmlformats-officedocument.presentationml.slide+xml"/>
  <Override PartName="/ppt/slides/slide25.xml" ContentType="application/vnd.openxmlformats-officedocument.presentationml.slide+xml"/>
  <Override PartName="/ppt/slides/slide28.xml" ContentType="application/vnd.openxmlformats-officedocument.presentationml.slide+xml"/>
  <Override PartName="/ppt/slides/slide96.xml" ContentType="application/vnd.openxmlformats-officedocument.presentationml.slide+xml"/>
  <Override PartName="/ppt/slides/slide92.xml" ContentType="application/vnd.openxmlformats-officedocument.presentationml.slide+xml"/>
  <Override PartName="/ppt/slides/slide24.xml" ContentType="application/vnd.openxmlformats-officedocument.presentationml.slide+xml"/>
  <Override PartName="/ppt/slides/slide91.xml" ContentType="application/vnd.openxmlformats-officedocument.presentationml.slide+xml"/>
  <Override PartName="/ppt/slides/slide23.xml" ContentType="application/vnd.openxmlformats-officedocument.presentationml.slide+xml"/>
  <Override PartName="/ppt/slides/slide14.xml" ContentType="application/vnd.openxmlformats-officedocument.presentationml.slide+xml"/>
  <Override PartName="/ppt/slides/slide82.xml" ContentType="application/vnd.openxmlformats-officedocument.presentationml.slide+xml"/>
  <Override PartName="/ppt/slides/slide6.xml" ContentType="application/vnd.openxmlformats-officedocument.presentationml.slide+xml"/>
  <Override PartName="/ppt/slides/slide80.xml" ContentType="application/vnd.openxmlformats-officedocument.presentationml.slide+xml"/>
  <Override PartName="/ppt/slides/slide12.xml" ContentType="application/vnd.openxmlformats-officedocument.presentationml.slide+xml"/>
  <Override PartName="/ppt/slides/slide15.xml" ContentType="application/vnd.openxmlformats-officedocument.presentationml.slide+xml"/>
  <Override PartName="/ppt/slides/slide83.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3.xml" ContentType="application/vnd.openxmlformats-officedocument.presentationml.slide+xml"/>
  <Override PartName="/ppt/slides/slide2.xml" ContentType="application/vnd.openxmlformats-officedocument.presentationml.slide+xml"/>
  <Override PartName="/ppt/slides/slide144.xml" ContentType="application/vnd.openxmlformats-officedocument.presentationml.slide+xml"/>
  <Override PartName="/ppt/slides/slide3.xml" ContentType="application/vnd.openxmlformats-officedocument.presentationml.slide+xml"/>
  <Override PartName="/ppt/slides/slide98.xml" ContentType="application/vnd.openxmlformats-officedocument.presentationml.slide+xml"/>
  <Override PartName="/ppt/slides/slide145.xml" ContentType="application/vnd.openxmlformats-officedocument.presentationml.slide+xml"/>
  <Override PartName="/ppt/slides/slide4.xml" ContentType="application/vnd.openxmlformats-officedocument.presentationml.slide+xml"/>
  <Override PartName="/ppt/slides/slide99.xml" ContentType="application/vnd.openxmlformats-officedocument.presentationml.slide+xml"/>
  <Override PartName="/ppt/slides/slide146.xml" ContentType="application/vnd.openxmlformats-officedocument.presentationml.slide+xml"/>
  <Override PartName="/ppt/slides/slide5.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8.xml" ContentType="application/vnd.openxmlformats-officedocument.presentationml.slide+xml"/>
  <Override PartName="/ppt/slides/slide150.xml" ContentType="application/vnd.openxmlformats-officedocument.presentationml.slide+xml"/>
  <Override PartName="/ppt/slides/slide39.xml" ContentType="application/vnd.openxmlformats-officedocument.presentationml.slide+xml"/>
  <Override PartName="/ppt/slides/slide153.xml" ContentType="application/vnd.openxmlformats-officedocument.presentationml.slide+xml"/>
  <Override PartName="/ppt/slides/slide160.xml" ContentType="application/vnd.openxmlformats-officedocument.presentationml.slide+xml"/>
  <Override PartName="/ppt/slides/slide49.xml" ContentType="application/vnd.openxmlformats-officedocument.presentationml.slide+xml"/>
  <Override PartName="/ppt/slides/slide163.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164.xml" ContentType="application/vnd.openxmlformats-officedocument.presentationml.slide+xml"/>
  <Override PartName="/ppt/slides/slide210.xml" ContentType="application/vnd.openxmlformats-officedocument.presentationml.slide+xml"/>
  <Override PartName="/ppt/slides/slide151.xml" ContentType="application/vnd.openxmlformats-officedocument.presentationml.slide+xml"/>
  <Override PartName="/ppt/slides/slide188.xml" ContentType="application/vnd.openxmlformats-officedocument.presentationml.slide+xml"/>
  <Override PartName="/ppt/slides/slide31.xml" ContentType="application/vnd.openxmlformats-officedocument.presentationml.slide+xml"/>
  <Override PartName="/ppt/slides/slide209.xml" ContentType="application/vnd.openxmlformats-officedocument.presentationml.slide+xml"/>
  <Override PartName="/ppt/slides/slide165.xml" ContentType="application/vnd.openxmlformats-officedocument.presentationml.slide+xml"/>
  <Override PartName="/ppt/slides/slide211.xml" ContentType="application/vnd.openxmlformats-officedocument.presentationml.slide+xml"/>
  <Override PartName="/ppt/slides/slide152.xml" ContentType="application/vnd.openxmlformats-officedocument.presentationml.slide+xml"/>
  <Override PartName="/ppt/slides/slide189.xml" ContentType="application/vnd.openxmlformats-officedocument.presentationml.slide+xml"/>
  <Override PartName="/ppt/slides/slide32.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06.xml" ContentType="application/vnd.openxmlformats-officedocument.presentationml.slide+xml"/>
  <Override PartName="/ppt/slides/slide81.xml" ContentType="application/vnd.openxmlformats-officedocument.presentationml.slide+xml"/>
  <Override PartName="/ppt/slides/slide13.xml" ContentType="application/vnd.openxmlformats-officedocument.presentationml.slide+xml"/>
  <Override PartName="/ppt/slides/slide218.xml" ContentType="application/vnd.openxmlformats-officedocument.presentationml.slide+xml"/>
  <Override PartName="/ppt/slides/slide161.xml" ContentType="application/vnd.openxmlformats-officedocument.presentationml.slide+xml"/>
  <Override PartName="/ppt/slides/slide200.xml" ContentType="application/vnd.openxmlformats-officedocument.presentationml.slide+xml"/>
  <Override PartName="/ppt/slides/slide198.xml" ContentType="application/vnd.openxmlformats-officedocument.presentationml.slide+xml"/>
  <Override PartName="/ppt/slides/slide41.xml" ContentType="application/vnd.openxmlformats-officedocument.presentationml.slide+xml"/>
  <Override PartName="/ppt/slides/slide159.xml" ContentType="application/vnd.openxmlformats-officedocument.presentationml.slide+xml"/>
  <Override PartName="/ppt/slides/slide205.xml" ContentType="application/vnd.openxmlformats-officedocument.presentationml.slide+xml"/>
  <Override PartName="/ppt/slides/slide169.xml" ContentType="application/vnd.openxmlformats-officedocument.presentationml.slide+xml"/>
  <Override PartName="/ppt/slides/slide158.xml" ContentType="application/vnd.openxmlformats-officedocument.presentationml.slide+xml"/>
  <Override PartName="/ppt/slides/slide204.xml" ContentType="application/vnd.openxmlformats-officedocument.presentationml.slide+xml"/>
  <Override PartName="/ppt/slides/slide168.xml" ContentType="application/vnd.openxmlformats-officedocument.presentationml.slide+xml"/>
  <Override PartName="/ppt/slides/slide11.xml" ContentType="application/vnd.openxmlformats-officedocument.presentationml.slide+xml"/>
  <Override PartName="/ppt/slides/slide157.xml" ContentType="application/vnd.openxmlformats-officedocument.presentationml.slide+xml"/>
  <Override PartName="/ppt/slides/slide203.xml" ContentType="application/vnd.openxmlformats-officedocument.presentationml.slide+xml"/>
  <Override PartName="/ppt/slides/slide167.xml" ContentType="application/vnd.openxmlformats-officedocument.presentationml.slide+xml"/>
  <Override PartName="/ppt/slides/slide10.xml" ContentType="application/vnd.openxmlformats-officedocument.presentationml.slide+xml"/>
  <Override PartName="/ppt/slides/slide156.xml" ContentType="application/vnd.openxmlformats-officedocument.presentationml.slide+xml"/>
  <Override PartName="/ppt/slides/slide202.xml" ContentType="application/vnd.openxmlformats-officedocument.presentationml.slide+xml"/>
  <Override PartName="/ppt/slides/slide166.xml" ContentType="application/vnd.openxmlformats-officedocument.presentationml.slide+xml"/>
  <Override PartName="/ppt/slides/slide155.xml" ContentType="application/vnd.openxmlformats-officedocument.presentationml.slide+xml"/>
  <Override PartName="/ppt/slides/slide142.xml" ContentType="application/vnd.openxmlformats-officedocument.presentationml.slide+xml"/>
  <Override PartName="/ppt/slides/slide179.xml" ContentType="application/vnd.openxmlformats-officedocument.presentationml.slide+xml"/>
  <Override PartName="/ppt/slides/slide215.xml" ContentType="application/vnd.openxmlformats-officedocument.presentationml.slide+xml"/>
  <Override PartName="/ppt/slides/slide90.xml" ContentType="application/vnd.openxmlformats-officedocument.presentationml.slide+xml"/>
  <Override PartName="/ppt/slides/slide22.xml" ContentType="application/vnd.openxmlformats-officedocument.presentationml.slide+xml"/>
  <Override PartName="/ppt/slides/slide162.xml" ContentType="application/vnd.openxmlformats-officedocument.presentationml.slide+xml"/>
  <Override PartName="/ppt/slides/slide201.xml" ContentType="application/vnd.openxmlformats-officedocument.presentationml.slide+xml"/>
  <Override PartName="/ppt/slides/slide199.xml" ContentType="application/vnd.openxmlformats-officedocument.presentationml.slide+xml"/>
  <Override PartName="/ppt/slides/slide42.xml" ContentType="application/vnd.openxmlformats-officedocument.presentationml.slide+xml"/>
  <Override PartName="/ppt/slides/slide154.xml" ContentType="application/vnd.openxmlformats-officedocument.presentationml.slide+xml"/>
  <Override PartName="/ppt/slides/slide141.xml" ContentType="application/vnd.openxmlformats-officedocument.presentationml.slide+xml"/>
  <Override PartName="/ppt/slides/slide178.xml" ContentType="application/vnd.openxmlformats-officedocument.presentationml.slide+xml"/>
  <Override PartName="/ppt/slides/slide214.xml" ContentType="application/vnd.openxmlformats-officedocument.presentationml.slide+xml"/>
  <Override PartName="/ppt/slides/slide21.xml" ContentType="application/vnd.openxmlformats-officedocument.presentationml.slide+xml"/>
  <Override PartName="/ppt/slides/slide213.xml" ContentType="application/vnd.openxmlformats-officedocument.presentationml.slide+xml"/>
  <Override PartName="/ppt/slides/slide20.xml" ContentType="application/vnd.openxmlformats-officedocument.presentationml.slide+xml"/>
  <Override PartName="/ppt/slides/slide212.xml" ContentType="application/vnd.openxmlformats-officedocument.presentationml.slide+xml"/>
  <Override PartName="/ppt/slides/slide135.xml" ContentType="application/vnd.openxmlformats-officedocument.presentationml.slide+xml"/>
  <Override PartName="/ppt/slides/slide134.xml" ContentType="application/vnd.openxmlformats-officedocument.presentationml.slide+xml"/>
  <Override PartName="/ppt/slides/slide133.xml" ContentType="application/vnd.openxmlformats-officedocument.presentationml.slide+xml"/>
  <Override PartName="/ppt/slides/slide132.xml" ContentType="application/vnd.openxmlformats-officedocument.presentationml.slide+xml"/>
  <Override PartName="/ppt/slides/slide131.xml" ContentType="application/vnd.openxmlformats-officedocument.presentationml.slide+xml"/>
  <Override PartName="/ppt/slides/slide130.xml" ContentType="application/vnd.openxmlformats-officedocument.presentationml.slide+xml"/>
  <Override PartName="/ppt/slides/slide16.xml" ContentType="application/vnd.openxmlformats-officedocument.presentationml.slide+xml"/>
  <Override PartName="/ppt/slides/slide84.xml" ContentType="application/vnd.openxmlformats-officedocument.presentationml.slide+xml"/>
  <Override PartName="/ppt/slides/slide40.xml" ContentType="application/vnd.openxmlformats-officedocument.presentationml.slide+xml"/>
  <Override PartName="/ppt/slides/slide197.xml" ContentType="application/vnd.openxmlformats-officedocument.presentationml.slide+xml"/>
  <Override PartName="/ppt/slides/slide129.xml" ContentType="application/vnd.openxmlformats-officedocument.presentationml.slide+xml"/>
  <Override PartName="/ppt/slides/slide196.xml" ContentType="application/vnd.openxmlformats-officedocument.presentationml.slide+xml"/>
  <Override PartName="/ppt/slides/slide128.xml" ContentType="application/vnd.openxmlformats-officedocument.presentationml.slide+xml"/>
  <Override PartName="/ppt/slides/slide56.xml" ContentType="application/vnd.openxmlformats-officedocument.presentationml.slide+xml"/>
  <Override PartName="/ppt/slides/slide102.xml" ContentType="application/vnd.openxmlformats-officedocument.presentationml.slide+xml"/>
  <Override PartName="/ppt/slides/slide170.xml" ContentType="application/vnd.openxmlformats-officedocument.presentationml.slide+xml"/>
  <Override PartName="/ppt/slides/slide59.xml" ContentType="application/vnd.openxmlformats-officedocument.presentationml.slide+xml"/>
  <Override PartName="/ppt/slides/slide55.xml" ContentType="application/vnd.openxmlformats-officedocument.presentationml.slide+xml"/>
  <Override PartName="/ppt/slides/slide101.xml" ContentType="application/vnd.openxmlformats-officedocument.presentationml.slide+xml"/>
  <Override PartName="/ppt/slides/slide54.xml" ContentType="application/vnd.openxmlformats-officedocument.presentationml.slide+xml"/>
  <Override PartName="/ppt/slides/slide100.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0.xml" ContentType="application/vnd.openxmlformats-officedocument.presentationml.slide+xml"/>
  <Override PartName="/ppt/slides/slide105.xml" ContentType="application/vnd.openxmlformats-officedocument.presentationml.slide+xml"/>
  <Override PartName="/ppt/slides/slide173.xml" ContentType="application/vnd.openxmlformats-officedocument.presentationml.slide+xml"/>
  <Override PartName="/ppt/slides/slide58.xml" ContentType="application/vnd.openxmlformats-officedocument.presentationml.slide+xml"/>
  <Override PartName="/ppt/slides/slide104.xml" ContentType="application/vnd.openxmlformats-officedocument.presentationml.slide+xml"/>
  <Override PartName="/ppt/slides/slide172.xml" ContentType="application/vnd.openxmlformats-officedocument.presentationml.slide+xml"/>
  <Override PartName="/ppt/slides/slide57.xml" ContentType="application/vnd.openxmlformats-officedocument.presentationml.slide+xml"/>
  <Override PartName="/ppt/slides/slide103.xml" ContentType="application/vnd.openxmlformats-officedocument.presentationml.slide+xml"/>
  <Override PartName="/ppt/slides/slide171.xml" ContentType="application/vnd.openxmlformats-officedocument.presentationml.slide+xml"/>
  <Override PartName="/ppt/slides/slide48.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notesSlides/_rels/notesSlide123.xml.rels" ContentType="application/vnd.openxmlformats-package.relationships+xml"/>
  <Override PartName="/ppt/notesSlides/_rels/notesSlide71.xml.rels" ContentType="application/vnd.openxmlformats-package.relationships+xml"/>
  <Override PartName="/ppt/notesSlides/_rels/notesSlide78.xml.rels" ContentType="application/vnd.openxmlformats-package.relationships+xml"/>
  <Override PartName="/ppt/notesSlides/_rels/notesSlide54.xml.rels" ContentType="application/vnd.openxmlformats-package.relationships+xml"/>
  <Override PartName="/ppt/notesSlides/_rels/notesSlide39.xml.rels" ContentType="application/vnd.openxmlformats-package.relationships+xml"/>
  <Override PartName="/ppt/notesSlides/_rels/notesSlide29.xml.rels" ContentType="application/vnd.openxmlformats-package.relationships+xml"/>
  <Override PartName="/ppt/notesSlides/_rels/notesSlide21.xml.rels" ContentType="application/vnd.openxmlformats-package.relationships+xml"/>
  <Override PartName="/ppt/notesSlides/_rels/notesSlide218.xml.rels" ContentType="application/vnd.openxmlformats-package.relationships+xml"/>
  <Override PartName="/ppt/notesSlides/_rels/notesSlide133.xml.rels" ContentType="application/vnd.openxmlformats-package.relationships+xml"/>
  <Override PartName="/ppt/notesSlides/_rels/notesSlide22.xml.rels" ContentType="application/vnd.openxmlformats-package.relationships+xml"/>
  <Override PartName="/ppt/notesSlides/_rels/notesSlide10.xml.rels" ContentType="application/vnd.openxmlformats-package.relationships+xml"/>
  <Override PartName="/ppt/notesSlides/notesSlide10.xml" ContentType="application/vnd.openxmlformats-officedocument.presentationml.notesSlide+xml"/>
  <Override PartName="/ppt/notesSlides/notesSlide22.xml" ContentType="application/vnd.openxmlformats-officedocument.presentationml.notesSlide+xml"/>
  <Override PartName="/ppt/notesSlides/notesSlide133.xml" ContentType="application/vnd.openxmlformats-officedocument.presentationml.notesSlide+xml"/>
  <Override PartName="/ppt/notesSlides/notesSlide218.xml" ContentType="application/vnd.openxmlformats-officedocument.presentationml.notesSlide+xml"/>
  <Override PartName="/ppt/notesSlides/notesSlide21.xml" ContentType="application/vnd.openxmlformats-officedocument.presentationml.notesSlide+xml"/>
  <Override PartName="/ppt/notesSlides/notesSlide29.xml" ContentType="application/vnd.openxmlformats-officedocument.presentationml.notesSlide+xml"/>
  <Override PartName="/ppt/notesSlides/notesSlide39.xml" ContentType="application/vnd.openxmlformats-officedocument.presentationml.notesSlide+xml"/>
  <Override PartName="/ppt/notesSlides/notesSlide54.xml" ContentType="application/vnd.openxmlformats-officedocument.presentationml.notesSlide+xml"/>
  <Override PartName="/ppt/notesSlides/notesSlide78.xml" ContentType="application/vnd.openxmlformats-officedocument.presentationml.notesSlide+xml"/>
  <Override PartName="/ppt/notesSlides/notesSlide71.xml" ContentType="application/vnd.openxmlformats-officedocument.presentationml.notesSlide+xml"/>
  <Override PartName="/ppt/notesSlides/notesSlide12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9" r:id="rId10"/>
    <p:sldMasterId id="2147483671" r:id="rId11"/>
    <p:sldMasterId id="2147483673"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341" r:id="rId99"/>
    <p:sldId id="342" r:id="rId100"/>
    <p:sldId id="343" r:id="rId101"/>
    <p:sldId id="344" r:id="rId102"/>
    <p:sldId id="345" r:id="rId103"/>
    <p:sldId id="346" r:id="rId104"/>
    <p:sldId id="347" r:id="rId105"/>
    <p:sldId id="348" r:id="rId106"/>
    <p:sldId id="349" r:id="rId107"/>
    <p:sldId id="350" r:id="rId108"/>
    <p:sldId id="351" r:id="rId109"/>
    <p:sldId id="352" r:id="rId110"/>
    <p:sldId id="353" r:id="rId111"/>
    <p:sldId id="354" r:id="rId112"/>
    <p:sldId id="355" r:id="rId113"/>
    <p:sldId id="356" r:id="rId114"/>
    <p:sldId id="357" r:id="rId115"/>
    <p:sldId id="358" r:id="rId116"/>
    <p:sldId id="359" r:id="rId117"/>
    <p:sldId id="360" r:id="rId118"/>
    <p:sldId id="361" r:id="rId119"/>
    <p:sldId id="362" r:id="rId120"/>
    <p:sldId id="363" r:id="rId121"/>
    <p:sldId id="364" r:id="rId122"/>
    <p:sldId id="365" r:id="rId123"/>
    <p:sldId id="366" r:id="rId124"/>
    <p:sldId id="367" r:id="rId125"/>
    <p:sldId id="368" r:id="rId126"/>
    <p:sldId id="369" r:id="rId127"/>
    <p:sldId id="370" r:id="rId128"/>
    <p:sldId id="371" r:id="rId129"/>
    <p:sldId id="372" r:id="rId130"/>
    <p:sldId id="373" r:id="rId131"/>
    <p:sldId id="374" r:id="rId132"/>
    <p:sldId id="375" r:id="rId133"/>
    <p:sldId id="376" r:id="rId134"/>
    <p:sldId id="377" r:id="rId135"/>
    <p:sldId id="378" r:id="rId136"/>
    <p:sldId id="379" r:id="rId137"/>
    <p:sldId id="380" r:id="rId138"/>
    <p:sldId id="381" r:id="rId139"/>
    <p:sldId id="382" r:id="rId140"/>
    <p:sldId id="383" r:id="rId141"/>
    <p:sldId id="384" r:id="rId142"/>
    <p:sldId id="385" r:id="rId143"/>
    <p:sldId id="386" r:id="rId144"/>
    <p:sldId id="387" r:id="rId145"/>
    <p:sldId id="388" r:id="rId146"/>
    <p:sldId id="389" r:id="rId147"/>
    <p:sldId id="390" r:id="rId148"/>
    <p:sldId id="391" r:id="rId149"/>
    <p:sldId id="392" r:id="rId150"/>
    <p:sldId id="393" r:id="rId151"/>
    <p:sldId id="394" r:id="rId152"/>
    <p:sldId id="395" r:id="rId153"/>
    <p:sldId id="396" r:id="rId154"/>
    <p:sldId id="397" r:id="rId155"/>
    <p:sldId id="398" r:id="rId156"/>
    <p:sldId id="399" r:id="rId157"/>
    <p:sldId id="400" r:id="rId158"/>
    <p:sldId id="401" r:id="rId159"/>
    <p:sldId id="402" r:id="rId160"/>
    <p:sldId id="403" r:id="rId161"/>
    <p:sldId id="404" r:id="rId162"/>
    <p:sldId id="405" r:id="rId163"/>
    <p:sldId id="406" r:id="rId164"/>
    <p:sldId id="407" r:id="rId165"/>
    <p:sldId id="408" r:id="rId166"/>
    <p:sldId id="409" r:id="rId167"/>
    <p:sldId id="410" r:id="rId168"/>
    <p:sldId id="411" r:id="rId169"/>
    <p:sldId id="412" r:id="rId170"/>
    <p:sldId id="413" r:id="rId171"/>
    <p:sldId id="414" r:id="rId172"/>
    <p:sldId id="415" r:id="rId173"/>
    <p:sldId id="416" r:id="rId174"/>
    <p:sldId id="417" r:id="rId175"/>
    <p:sldId id="418" r:id="rId176"/>
    <p:sldId id="419" r:id="rId177"/>
    <p:sldId id="420" r:id="rId178"/>
    <p:sldId id="421" r:id="rId179"/>
    <p:sldId id="422" r:id="rId180"/>
    <p:sldId id="423" r:id="rId181"/>
    <p:sldId id="424" r:id="rId182"/>
    <p:sldId id="425" r:id="rId183"/>
    <p:sldId id="426" r:id="rId184"/>
    <p:sldId id="427" r:id="rId185"/>
    <p:sldId id="428" r:id="rId186"/>
    <p:sldId id="429" r:id="rId187"/>
    <p:sldId id="430" r:id="rId188"/>
    <p:sldId id="431" r:id="rId189"/>
    <p:sldId id="432" r:id="rId190"/>
    <p:sldId id="433" r:id="rId191"/>
    <p:sldId id="434" r:id="rId192"/>
    <p:sldId id="435" r:id="rId193"/>
    <p:sldId id="436" r:id="rId194"/>
    <p:sldId id="437" r:id="rId195"/>
    <p:sldId id="438" r:id="rId196"/>
    <p:sldId id="439" r:id="rId197"/>
    <p:sldId id="440" r:id="rId198"/>
    <p:sldId id="441" r:id="rId199"/>
    <p:sldId id="442" r:id="rId200"/>
    <p:sldId id="443" r:id="rId201"/>
    <p:sldId id="444" r:id="rId202"/>
    <p:sldId id="445" r:id="rId203"/>
    <p:sldId id="446" r:id="rId204"/>
    <p:sldId id="447" r:id="rId205"/>
    <p:sldId id="448" r:id="rId206"/>
    <p:sldId id="449" r:id="rId207"/>
    <p:sldId id="450" r:id="rId208"/>
    <p:sldId id="451" r:id="rId209"/>
    <p:sldId id="452" r:id="rId210"/>
    <p:sldId id="453" r:id="rId211"/>
    <p:sldId id="454" r:id="rId212"/>
    <p:sldId id="455" r:id="rId213"/>
    <p:sldId id="456" r:id="rId214"/>
    <p:sldId id="457" r:id="rId215"/>
    <p:sldId id="458" r:id="rId216"/>
    <p:sldId id="459" r:id="rId217"/>
    <p:sldId id="460" r:id="rId218"/>
    <p:sldId id="461" r:id="rId219"/>
    <p:sldId id="462" r:id="rId220"/>
    <p:sldId id="463" r:id="rId221"/>
    <p:sldId id="464" r:id="rId222"/>
    <p:sldId id="465" r:id="rId223"/>
    <p:sldId id="466" r:id="rId224"/>
    <p:sldId id="467" r:id="rId225"/>
    <p:sldId id="468" r:id="rId226"/>
    <p:sldId id="469" r:id="rId227"/>
    <p:sldId id="470" r:id="rId228"/>
    <p:sldId id="471" r:id="rId229"/>
    <p:sldId id="472" r:id="rId230"/>
    <p:sldId id="473" r:id="rId231"/>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 Id="rId54" Type="http://schemas.openxmlformats.org/officeDocument/2006/relationships/slide" Target="slides/slide41.xml"/><Relationship Id="rId55" Type="http://schemas.openxmlformats.org/officeDocument/2006/relationships/slide" Target="slides/slide42.xml"/><Relationship Id="rId56" Type="http://schemas.openxmlformats.org/officeDocument/2006/relationships/slide" Target="slides/slide43.xml"/><Relationship Id="rId57" Type="http://schemas.openxmlformats.org/officeDocument/2006/relationships/slide" Target="slides/slide44.xml"/><Relationship Id="rId58" Type="http://schemas.openxmlformats.org/officeDocument/2006/relationships/slide" Target="slides/slide45.xml"/><Relationship Id="rId59" Type="http://schemas.openxmlformats.org/officeDocument/2006/relationships/slide" Target="slides/slide46.xml"/><Relationship Id="rId60" Type="http://schemas.openxmlformats.org/officeDocument/2006/relationships/slide" Target="slides/slide47.xml"/><Relationship Id="rId61" Type="http://schemas.openxmlformats.org/officeDocument/2006/relationships/slide" Target="slides/slide48.xml"/><Relationship Id="rId62" Type="http://schemas.openxmlformats.org/officeDocument/2006/relationships/slide" Target="slides/slide49.xml"/><Relationship Id="rId63" Type="http://schemas.openxmlformats.org/officeDocument/2006/relationships/slide" Target="slides/slide50.xml"/><Relationship Id="rId64" Type="http://schemas.openxmlformats.org/officeDocument/2006/relationships/slide" Target="slides/slide51.xml"/><Relationship Id="rId65" Type="http://schemas.openxmlformats.org/officeDocument/2006/relationships/slide" Target="slides/slide52.xml"/><Relationship Id="rId66" Type="http://schemas.openxmlformats.org/officeDocument/2006/relationships/slide" Target="slides/slide53.xml"/><Relationship Id="rId67" Type="http://schemas.openxmlformats.org/officeDocument/2006/relationships/slide" Target="slides/slide54.xml"/><Relationship Id="rId68" Type="http://schemas.openxmlformats.org/officeDocument/2006/relationships/slide" Target="slides/slide55.xml"/><Relationship Id="rId69" Type="http://schemas.openxmlformats.org/officeDocument/2006/relationships/slide" Target="slides/slide56.xml"/><Relationship Id="rId70" Type="http://schemas.openxmlformats.org/officeDocument/2006/relationships/slide" Target="slides/slide57.xml"/><Relationship Id="rId71" Type="http://schemas.openxmlformats.org/officeDocument/2006/relationships/slide" Target="slides/slide58.xml"/><Relationship Id="rId72" Type="http://schemas.openxmlformats.org/officeDocument/2006/relationships/slide" Target="slides/slide59.xml"/><Relationship Id="rId73" Type="http://schemas.openxmlformats.org/officeDocument/2006/relationships/slide" Target="slides/slide60.xml"/><Relationship Id="rId74" Type="http://schemas.openxmlformats.org/officeDocument/2006/relationships/slide" Target="slides/slide61.xml"/><Relationship Id="rId75" Type="http://schemas.openxmlformats.org/officeDocument/2006/relationships/slide" Target="slides/slide62.xml"/><Relationship Id="rId76" Type="http://schemas.openxmlformats.org/officeDocument/2006/relationships/slide" Target="slides/slide63.xml"/><Relationship Id="rId77" Type="http://schemas.openxmlformats.org/officeDocument/2006/relationships/slide" Target="slides/slide64.xml"/><Relationship Id="rId78" Type="http://schemas.openxmlformats.org/officeDocument/2006/relationships/slide" Target="slides/slide65.xml"/><Relationship Id="rId79" Type="http://schemas.openxmlformats.org/officeDocument/2006/relationships/slide" Target="slides/slide66.xml"/><Relationship Id="rId80" Type="http://schemas.openxmlformats.org/officeDocument/2006/relationships/slide" Target="slides/slide67.xml"/><Relationship Id="rId81" Type="http://schemas.openxmlformats.org/officeDocument/2006/relationships/slide" Target="slides/slide68.xml"/><Relationship Id="rId82" Type="http://schemas.openxmlformats.org/officeDocument/2006/relationships/slide" Target="slides/slide69.xml"/><Relationship Id="rId83" Type="http://schemas.openxmlformats.org/officeDocument/2006/relationships/slide" Target="slides/slide70.xml"/><Relationship Id="rId84" Type="http://schemas.openxmlformats.org/officeDocument/2006/relationships/slide" Target="slides/slide71.xml"/><Relationship Id="rId85" Type="http://schemas.openxmlformats.org/officeDocument/2006/relationships/slide" Target="slides/slide72.xml"/><Relationship Id="rId86" Type="http://schemas.openxmlformats.org/officeDocument/2006/relationships/slide" Target="slides/slide73.xml"/><Relationship Id="rId87" Type="http://schemas.openxmlformats.org/officeDocument/2006/relationships/slide" Target="slides/slide74.xml"/><Relationship Id="rId88" Type="http://schemas.openxmlformats.org/officeDocument/2006/relationships/slide" Target="slides/slide75.xml"/><Relationship Id="rId89" Type="http://schemas.openxmlformats.org/officeDocument/2006/relationships/slide" Target="slides/slide76.xml"/><Relationship Id="rId90" Type="http://schemas.openxmlformats.org/officeDocument/2006/relationships/slide" Target="slides/slide77.xml"/><Relationship Id="rId91" Type="http://schemas.openxmlformats.org/officeDocument/2006/relationships/slide" Target="slides/slide78.xml"/><Relationship Id="rId92" Type="http://schemas.openxmlformats.org/officeDocument/2006/relationships/slide" Target="slides/slide79.xml"/><Relationship Id="rId93" Type="http://schemas.openxmlformats.org/officeDocument/2006/relationships/slide" Target="slides/slide80.xml"/><Relationship Id="rId94" Type="http://schemas.openxmlformats.org/officeDocument/2006/relationships/slide" Target="slides/slide81.xml"/><Relationship Id="rId95" Type="http://schemas.openxmlformats.org/officeDocument/2006/relationships/slide" Target="slides/slide82.xml"/><Relationship Id="rId96" Type="http://schemas.openxmlformats.org/officeDocument/2006/relationships/slide" Target="slides/slide83.xml"/><Relationship Id="rId97" Type="http://schemas.openxmlformats.org/officeDocument/2006/relationships/slide" Target="slides/slide84.xml"/><Relationship Id="rId98" Type="http://schemas.openxmlformats.org/officeDocument/2006/relationships/slide" Target="slides/slide85.xml"/><Relationship Id="rId99" Type="http://schemas.openxmlformats.org/officeDocument/2006/relationships/slide" Target="slides/slide86.xml"/><Relationship Id="rId100" Type="http://schemas.openxmlformats.org/officeDocument/2006/relationships/slide" Target="slides/slide87.xml"/><Relationship Id="rId101" Type="http://schemas.openxmlformats.org/officeDocument/2006/relationships/slide" Target="slides/slide88.xml"/><Relationship Id="rId102" Type="http://schemas.openxmlformats.org/officeDocument/2006/relationships/slide" Target="slides/slide89.xml"/><Relationship Id="rId103" Type="http://schemas.openxmlformats.org/officeDocument/2006/relationships/slide" Target="slides/slide90.xml"/><Relationship Id="rId104" Type="http://schemas.openxmlformats.org/officeDocument/2006/relationships/slide" Target="slides/slide91.xml"/><Relationship Id="rId105" Type="http://schemas.openxmlformats.org/officeDocument/2006/relationships/slide" Target="slides/slide92.xml"/><Relationship Id="rId106" Type="http://schemas.openxmlformats.org/officeDocument/2006/relationships/slide" Target="slides/slide93.xml"/><Relationship Id="rId107" Type="http://schemas.openxmlformats.org/officeDocument/2006/relationships/slide" Target="slides/slide94.xml"/><Relationship Id="rId108" Type="http://schemas.openxmlformats.org/officeDocument/2006/relationships/slide" Target="slides/slide95.xml"/><Relationship Id="rId109" Type="http://schemas.openxmlformats.org/officeDocument/2006/relationships/slide" Target="slides/slide96.xml"/><Relationship Id="rId110" Type="http://schemas.openxmlformats.org/officeDocument/2006/relationships/slide" Target="slides/slide97.xml"/><Relationship Id="rId111" Type="http://schemas.openxmlformats.org/officeDocument/2006/relationships/slide" Target="slides/slide98.xml"/><Relationship Id="rId112" Type="http://schemas.openxmlformats.org/officeDocument/2006/relationships/slide" Target="slides/slide99.xml"/><Relationship Id="rId113" Type="http://schemas.openxmlformats.org/officeDocument/2006/relationships/slide" Target="slides/slide100.xml"/><Relationship Id="rId114" Type="http://schemas.openxmlformats.org/officeDocument/2006/relationships/slide" Target="slides/slide101.xml"/><Relationship Id="rId115" Type="http://schemas.openxmlformats.org/officeDocument/2006/relationships/slide" Target="slides/slide102.xml"/><Relationship Id="rId116" Type="http://schemas.openxmlformats.org/officeDocument/2006/relationships/slide" Target="slides/slide103.xml"/><Relationship Id="rId117" Type="http://schemas.openxmlformats.org/officeDocument/2006/relationships/slide" Target="slides/slide104.xml"/><Relationship Id="rId118" Type="http://schemas.openxmlformats.org/officeDocument/2006/relationships/slide" Target="slides/slide105.xml"/><Relationship Id="rId119" Type="http://schemas.openxmlformats.org/officeDocument/2006/relationships/slide" Target="slides/slide106.xml"/><Relationship Id="rId120" Type="http://schemas.openxmlformats.org/officeDocument/2006/relationships/slide" Target="slides/slide107.xml"/><Relationship Id="rId121" Type="http://schemas.openxmlformats.org/officeDocument/2006/relationships/slide" Target="slides/slide108.xml"/><Relationship Id="rId122" Type="http://schemas.openxmlformats.org/officeDocument/2006/relationships/slide" Target="slides/slide109.xml"/><Relationship Id="rId123" Type="http://schemas.openxmlformats.org/officeDocument/2006/relationships/slide" Target="slides/slide110.xml"/><Relationship Id="rId124" Type="http://schemas.openxmlformats.org/officeDocument/2006/relationships/slide" Target="slides/slide111.xml"/><Relationship Id="rId125" Type="http://schemas.openxmlformats.org/officeDocument/2006/relationships/slide" Target="slides/slide112.xml"/><Relationship Id="rId126" Type="http://schemas.openxmlformats.org/officeDocument/2006/relationships/slide" Target="slides/slide113.xml"/><Relationship Id="rId127" Type="http://schemas.openxmlformats.org/officeDocument/2006/relationships/slide" Target="slides/slide114.xml"/><Relationship Id="rId128" Type="http://schemas.openxmlformats.org/officeDocument/2006/relationships/slide" Target="slides/slide115.xml"/><Relationship Id="rId129" Type="http://schemas.openxmlformats.org/officeDocument/2006/relationships/slide" Target="slides/slide116.xml"/><Relationship Id="rId130" Type="http://schemas.openxmlformats.org/officeDocument/2006/relationships/slide" Target="slides/slide117.xml"/><Relationship Id="rId131" Type="http://schemas.openxmlformats.org/officeDocument/2006/relationships/slide" Target="slides/slide118.xml"/><Relationship Id="rId132" Type="http://schemas.openxmlformats.org/officeDocument/2006/relationships/slide" Target="slides/slide119.xml"/><Relationship Id="rId133" Type="http://schemas.openxmlformats.org/officeDocument/2006/relationships/slide" Target="slides/slide120.xml"/><Relationship Id="rId134" Type="http://schemas.openxmlformats.org/officeDocument/2006/relationships/slide" Target="slides/slide121.xml"/><Relationship Id="rId135" Type="http://schemas.openxmlformats.org/officeDocument/2006/relationships/slide" Target="slides/slide122.xml"/><Relationship Id="rId136" Type="http://schemas.openxmlformats.org/officeDocument/2006/relationships/slide" Target="slides/slide123.xml"/><Relationship Id="rId137" Type="http://schemas.openxmlformats.org/officeDocument/2006/relationships/slide" Target="slides/slide124.xml"/><Relationship Id="rId138" Type="http://schemas.openxmlformats.org/officeDocument/2006/relationships/slide" Target="slides/slide125.xml"/><Relationship Id="rId139" Type="http://schemas.openxmlformats.org/officeDocument/2006/relationships/slide" Target="slides/slide126.xml"/><Relationship Id="rId140" Type="http://schemas.openxmlformats.org/officeDocument/2006/relationships/slide" Target="slides/slide127.xml"/><Relationship Id="rId141" Type="http://schemas.openxmlformats.org/officeDocument/2006/relationships/slide" Target="slides/slide128.xml"/><Relationship Id="rId142" Type="http://schemas.openxmlformats.org/officeDocument/2006/relationships/slide" Target="slides/slide129.xml"/><Relationship Id="rId143" Type="http://schemas.openxmlformats.org/officeDocument/2006/relationships/slide" Target="slides/slide130.xml"/><Relationship Id="rId144" Type="http://schemas.openxmlformats.org/officeDocument/2006/relationships/slide" Target="slides/slide131.xml"/><Relationship Id="rId145" Type="http://schemas.openxmlformats.org/officeDocument/2006/relationships/slide" Target="slides/slide132.xml"/><Relationship Id="rId146" Type="http://schemas.openxmlformats.org/officeDocument/2006/relationships/slide" Target="slides/slide133.xml"/><Relationship Id="rId147" Type="http://schemas.openxmlformats.org/officeDocument/2006/relationships/slide" Target="slides/slide134.xml"/><Relationship Id="rId148" Type="http://schemas.openxmlformats.org/officeDocument/2006/relationships/slide" Target="slides/slide135.xml"/><Relationship Id="rId149" Type="http://schemas.openxmlformats.org/officeDocument/2006/relationships/slide" Target="slides/slide136.xml"/><Relationship Id="rId150" Type="http://schemas.openxmlformats.org/officeDocument/2006/relationships/slide" Target="slides/slide137.xml"/><Relationship Id="rId151" Type="http://schemas.openxmlformats.org/officeDocument/2006/relationships/slide" Target="slides/slide138.xml"/><Relationship Id="rId152" Type="http://schemas.openxmlformats.org/officeDocument/2006/relationships/slide" Target="slides/slide139.xml"/><Relationship Id="rId153" Type="http://schemas.openxmlformats.org/officeDocument/2006/relationships/slide" Target="slides/slide140.xml"/><Relationship Id="rId154" Type="http://schemas.openxmlformats.org/officeDocument/2006/relationships/slide" Target="slides/slide141.xml"/><Relationship Id="rId155" Type="http://schemas.openxmlformats.org/officeDocument/2006/relationships/slide" Target="slides/slide142.xml"/><Relationship Id="rId156" Type="http://schemas.openxmlformats.org/officeDocument/2006/relationships/slide" Target="slides/slide143.xml"/><Relationship Id="rId157" Type="http://schemas.openxmlformats.org/officeDocument/2006/relationships/slide" Target="slides/slide144.xml"/><Relationship Id="rId158" Type="http://schemas.openxmlformats.org/officeDocument/2006/relationships/slide" Target="slides/slide145.xml"/><Relationship Id="rId159" Type="http://schemas.openxmlformats.org/officeDocument/2006/relationships/slide" Target="slides/slide146.xml"/><Relationship Id="rId160" Type="http://schemas.openxmlformats.org/officeDocument/2006/relationships/slide" Target="slides/slide147.xml"/><Relationship Id="rId161" Type="http://schemas.openxmlformats.org/officeDocument/2006/relationships/slide" Target="slides/slide148.xml"/><Relationship Id="rId162" Type="http://schemas.openxmlformats.org/officeDocument/2006/relationships/slide" Target="slides/slide149.xml"/><Relationship Id="rId163" Type="http://schemas.openxmlformats.org/officeDocument/2006/relationships/slide" Target="slides/slide150.xml"/><Relationship Id="rId164" Type="http://schemas.openxmlformats.org/officeDocument/2006/relationships/slide" Target="slides/slide151.xml"/><Relationship Id="rId165" Type="http://schemas.openxmlformats.org/officeDocument/2006/relationships/slide" Target="slides/slide152.xml"/><Relationship Id="rId166" Type="http://schemas.openxmlformats.org/officeDocument/2006/relationships/slide" Target="slides/slide153.xml"/><Relationship Id="rId167" Type="http://schemas.openxmlformats.org/officeDocument/2006/relationships/slide" Target="slides/slide154.xml"/><Relationship Id="rId168" Type="http://schemas.openxmlformats.org/officeDocument/2006/relationships/slide" Target="slides/slide155.xml"/><Relationship Id="rId169" Type="http://schemas.openxmlformats.org/officeDocument/2006/relationships/slide" Target="slides/slide156.xml"/><Relationship Id="rId170" Type="http://schemas.openxmlformats.org/officeDocument/2006/relationships/slide" Target="slides/slide157.xml"/><Relationship Id="rId171" Type="http://schemas.openxmlformats.org/officeDocument/2006/relationships/slide" Target="slides/slide158.xml"/><Relationship Id="rId172" Type="http://schemas.openxmlformats.org/officeDocument/2006/relationships/slide" Target="slides/slide159.xml"/><Relationship Id="rId173" Type="http://schemas.openxmlformats.org/officeDocument/2006/relationships/slide" Target="slides/slide160.xml"/><Relationship Id="rId174" Type="http://schemas.openxmlformats.org/officeDocument/2006/relationships/slide" Target="slides/slide161.xml"/><Relationship Id="rId175" Type="http://schemas.openxmlformats.org/officeDocument/2006/relationships/slide" Target="slides/slide162.xml"/><Relationship Id="rId176" Type="http://schemas.openxmlformats.org/officeDocument/2006/relationships/slide" Target="slides/slide163.xml"/><Relationship Id="rId177" Type="http://schemas.openxmlformats.org/officeDocument/2006/relationships/slide" Target="slides/slide164.xml"/><Relationship Id="rId178" Type="http://schemas.openxmlformats.org/officeDocument/2006/relationships/slide" Target="slides/slide165.xml"/><Relationship Id="rId179" Type="http://schemas.openxmlformats.org/officeDocument/2006/relationships/slide" Target="slides/slide166.xml"/><Relationship Id="rId180" Type="http://schemas.openxmlformats.org/officeDocument/2006/relationships/slide" Target="slides/slide167.xml"/><Relationship Id="rId181" Type="http://schemas.openxmlformats.org/officeDocument/2006/relationships/slide" Target="slides/slide168.xml"/><Relationship Id="rId182" Type="http://schemas.openxmlformats.org/officeDocument/2006/relationships/slide" Target="slides/slide169.xml"/><Relationship Id="rId183" Type="http://schemas.openxmlformats.org/officeDocument/2006/relationships/slide" Target="slides/slide170.xml"/><Relationship Id="rId184" Type="http://schemas.openxmlformats.org/officeDocument/2006/relationships/slide" Target="slides/slide171.xml"/><Relationship Id="rId185" Type="http://schemas.openxmlformats.org/officeDocument/2006/relationships/slide" Target="slides/slide172.xml"/><Relationship Id="rId186" Type="http://schemas.openxmlformats.org/officeDocument/2006/relationships/slide" Target="slides/slide173.xml"/><Relationship Id="rId187" Type="http://schemas.openxmlformats.org/officeDocument/2006/relationships/slide" Target="slides/slide174.xml"/><Relationship Id="rId188" Type="http://schemas.openxmlformats.org/officeDocument/2006/relationships/slide" Target="slides/slide175.xml"/><Relationship Id="rId189" Type="http://schemas.openxmlformats.org/officeDocument/2006/relationships/slide" Target="slides/slide176.xml"/><Relationship Id="rId190" Type="http://schemas.openxmlformats.org/officeDocument/2006/relationships/slide" Target="slides/slide177.xml"/><Relationship Id="rId191" Type="http://schemas.openxmlformats.org/officeDocument/2006/relationships/slide" Target="slides/slide178.xml"/><Relationship Id="rId192" Type="http://schemas.openxmlformats.org/officeDocument/2006/relationships/slide" Target="slides/slide179.xml"/><Relationship Id="rId193" Type="http://schemas.openxmlformats.org/officeDocument/2006/relationships/slide" Target="slides/slide180.xml"/><Relationship Id="rId194" Type="http://schemas.openxmlformats.org/officeDocument/2006/relationships/slide" Target="slides/slide181.xml"/><Relationship Id="rId195" Type="http://schemas.openxmlformats.org/officeDocument/2006/relationships/slide" Target="slides/slide182.xml"/><Relationship Id="rId196" Type="http://schemas.openxmlformats.org/officeDocument/2006/relationships/slide" Target="slides/slide183.xml"/><Relationship Id="rId197" Type="http://schemas.openxmlformats.org/officeDocument/2006/relationships/slide" Target="slides/slide184.xml"/><Relationship Id="rId198" Type="http://schemas.openxmlformats.org/officeDocument/2006/relationships/slide" Target="slides/slide185.xml"/><Relationship Id="rId199" Type="http://schemas.openxmlformats.org/officeDocument/2006/relationships/slide" Target="slides/slide186.xml"/><Relationship Id="rId200" Type="http://schemas.openxmlformats.org/officeDocument/2006/relationships/slide" Target="slides/slide187.xml"/><Relationship Id="rId201" Type="http://schemas.openxmlformats.org/officeDocument/2006/relationships/slide" Target="slides/slide188.xml"/><Relationship Id="rId202" Type="http://schemas.openxmlformats.org/officeDocument/2006/relationships/slide" Target="slides/slide189.xml"/><Relationship Id="rId203" Type="http://schemas.openxmlformats.org/officeDocument/2006/relationships/slide" Target="slides/slide190.xml"/><Relationship Id="rId204" Type="http://schemas.openxmlformats.org/officeDocument/2006/relationships/slide" Target="slides/slide191.xml"/><Relationship Id="rId205" Type="http://schemas.openxmlformats.org/officeDocument/2006/relationships/slide" Target="slides/slide192.xml"/><Relationship Id="rId206" Type="http://schemas.openxmlformats.org/officeDocument/2006/relationships/slide" Target="slides/slide193.xml"/><Relationship Id="rId207" Type="http://schemas.openxmlformats.org/officeDocument/2006/relationships/slide" Target="slides/slide194.xml"/><Relationship Id="rId208" Type="http://schemas.openxmlformats.org/officeDocument/2006/relationships/slide" Target="slides/slide195.xml"/><Relationship Id="rId209" Type="http://schemas.openxmlformats.org/officeDocument/2006/relationships/slide" Target="slides/slide196.xml"/><Relationship Id="rId210" Type="http://schemas.openxmlformats.org/officeDocument/2006/relationships/slide" Target="slides/slide197.xml"/><Relationship Id="rId211" Type="http://schemas.openxmlformats.org/officeDocument/2006/relationships/slide" Target="slides/slide198.xml"/><Relationship Id="rId212" Type="http://schemas.openxmlformats.org/officeDocument/2006/relationships/slide" Target="slides/slide199.xml"/><Relationship Id="rId213" Type="http://schemas.openxmlformats.org/officeDocument/2006/relationships/slide" Target="slides/slide200.xml"/><Relationship Id="rId214" Type="http://schemas.openxmlformats.org/officeDocument/2006/relationships/slide" Target="slides/slide201.xml"/><Relationship Id="rId215" Type="http://schemas.openxmlformats.org/officeDocument/2006/relationships/slide" Target="slides/slide202.xml"/><Relationship Id="rId216" Type="http://schemas.openxmlformats.org/officeDocument/2006/relationships/slide" Target="slides/slide203.xml"/><Relationship Id="rId217" Type="http://schemas.openxmlformats.org/officeDocument/2006/relationships/slide" Target="slides/slide204.xml"/><Relationship Id="rId218" Type="http://schemas.openxmlformats.org/officeDocument/2006/relationships/slide" Target="slides/slide205.xml"/><Relationship Id="rId219" Type="http://schemas.openxmlformats.org/officeDocument/2006/relationships/slide" Target="slides/slide206.xml"/><Relationship Id="rId220" Type="http://schemas.openxmlformats.org/officeDocument/2006/relationships/slide" Target="slides/slide207.xml"/><Relationship Id="rId221" Type="http://schemas.openxmlformats.org/officeDocument/2006/relationships/slide" Target="slides/slide208.xml"/><Relationship Id="rId222" Type="http://schemas.openxmlformats.org/officeDocument/2006/relationships/slide" Target="slides/slide209.xml"/><Relationship Id="rId223" Type="http://schemas.openxmlformats.org/officeDocument/2006/relationships/slide" Target="slides/slide210.xml"/><Relationship Id="rId224" Type="http://schemas.openxmlformats.org/officeDocument/2006/relationships/slide" Target="slides/slide211.xml"/><Relationship Id="rId225" Type="http://schemas.openxmlformats.org/officeDocument/2006/relationships/slide" Target="slides/slide212.xml"/><Relationship Id="rId226" Type="http://schemas.openxmlformats.org/officeDocument/2006/relationships/slide" Target="slides/slide213.xml"/><Relationship Id="rId227" Type="http://schemas.openxmlformats.org/officeDocument/2006/relationships/slide" Target="slides/slide214.xml"/><Relationship Id="rId228" Type="http://schemas.openxmlformats.org/officeDocument/2006/relationships/slide" Target="slides/slide215.xml"/><Relationship Id="rId229" Type="http://schemas.openxmlformats.org/officeDocument/2006/relationships/slide" Target="slides/slide216.xml"/><Relationship Id="rId230" Type="http://schemas.openxmlformats.org/officeDocument/2006/relationships/slide" Target="slides/slide217.xml"/><Relationship Id="rId231" Type="http://schemas.openxmlformats.org/officeDocument/2006/relationships/slide" Target="slides/slide218.xml"/><Relationship Id="rId232" Type="http://schemas.openxmlformats.org/officeDocument/2006/relationships/presProps" Target="presProps.xml"/>
</Relationships>
</file>

<file path=ppt/diagrams/_rels/data1.xml.rels><?xml version="1.0" encoding="UTF-8"?>
<Relationships xmlns="http://schemas.openxmlformats.org/package/2006/relationships"><Relationship Id="rId1" Type="http://schemas.openxmlformats.org/officeDocument/2006/relationships/image" Target="../media/OOXDiagramDataRels1_0.png"/><Relationship Id="rId2" Type="http://schemas.openxmlformats.org/officeDocument/2006/relationships/image" Target="../media/OOXDiagramDataRels1_1.svg"/><Relationship Id="rId3" Type="http://schemas.openxmlformats.org/officeDocument/2006/relationships/image" Target="../media/OOXDiagramDataRels1_2.png"/><Relationship Id="rId4" Type="http://schemas.openxmlformats.org/officeDocument/2006/relationships/image" Target="../media/OOXDiagramDataRels1_3.svg"/><Relationship Id="rId5" Type="http://schemas.openxmlformats.org/officeDocument/2006/relationships/image" Target="../media/OOXDiagramDataRels1_4.png"/><Relationship Id="rId6" Type="http://schemas.openxmlformats.org/officeDocument/2006/relationships/image" Target="../media/OOXDiagramDataRels1_5.svg"/>
</Relationships>
</file>

<file path=ppt/diagrams/_rels/drawing1.xml.rels><?xml version="1.0" encoding="UTF-8"?>
<Relationships xmlns="http://schemas.openxmlformats.org/package/2006/relationships"><Relationship Id="rId1" Type="http://schemas.openxmlformats.org/officeDocument/2006/relationships/image" Target="../media/OOXDiagramDrawingRels1_0.png"/><Relationship Id="rId2" Type="http://schemas.openxmlformats.org/officeDocument/2006/relationships/image" Target="../media/OOXDiagramDrawingRels1_1.svg"/><Relationship Id="rId3" Type="http://schemas.openxmlformats.org/officeDocument/2006/relationships/image" Target="../media/OOXDiagramDrawingRels1_2.png"/><Relationship Id="rId4" Type="http://schemas.openxmlformats.org/officeDocument/2006/relationships/image" Target="../media/OOXDiagramDrawingRels1_3.svg"/><Relationship Id="rId5" Type="http://schemas.openxmlformats.org/officeDocument/2006/relationships/image" Target="../media/OOXDiagramDrawingRels1_4.png"/><Relationship Id="rId6" Type="http://schemas.openxmlformats.org/officeDocument/2006/relationships/image" Target="../media/OOXDiagramDrawingRels1_5.svg"/>
</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497F71-D341-4365-892D-04653951AC8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3139920-4F73-4582-A4D7-3C722DC96828}">
      <dgm:prSet/>
      <dgm:spPr/>
      <dgm:t>
        <a:bodyPr/>
        <a:lstStyle/>
        <a:p>
          <a:r>
            <a:rPr lang="en-US" b="1"/>
            <a:t>Zero-shot prompting</a:t>
          </a:r>
          <a:r>
            <a:rPr lang="en-US"/>
            <a:t>: Use this when the task is simple, well-understood, or frequently encountered in the model's training data. It's efficient for tasks like basic arithmetic, general queries, or sentiment classification for common phrases.</a:t>
          </a:r>
        </a:p>
      </dgm:t>
    </dgm:pt>
    <dgm:pt modelId="{20A70E27-4563-4B74-B997-3454B353F1EE}" type="parTrans" cxnId="{0D7AC33A-D1B4-40FD-AB13-9535B02B1E4B}">
      <dgm:prSet/>
      <dgm:spPr/>
      <dgm:t>
        <a:bodyPr/>
        <a:lstStyle/>
        <a:p>
          <a:endParaRPr lang="en-US"/>
        </a:p>
      </dgm:t>
    </dgm:pt>
    <dgm:pt modelId="{F579FA71-586F-4CDB-BCF1-E7DA40FEC894}" type="sibTrans" cxnId="{0D7AC33A-D1B4-40FD-AB13-9535B02B1E4B}">
      <dgm:prSet/>
      <dgm:spPr/>
      <dgm:t>
        <a:bodyPr/>
        <a:lstStyle/>
        <a:p>
          <a:endParaRPr lang="en-US"/>
        </a:p>
      </dgm:t>
    </dgm:pt>
    <dgm:pt modelId="{E9A3E234-ED54-4B72-9407-E74ADBE35EAC}">
      <dgm:prSet/>
      <dgm:spPr/>
      <dgm:t>
        <a:bodyPr/>
        <a:lstStyle/>
        <a:p>
          <a:r>
            <a:rPr lang="en-US" b="1"/>
            <a:t>One-shot prompting</a:t>
          </a:r>
          <a:r>
            <a:rPr lang="en-US"/>
            <a:t>: This is helpful for tasks that need more specific guidance or when the model struggles with ambiguity. Providing a single example can clarify the task, improving accuracy in tasks like basic classification or structured information extraction.</a:t>
          </a:r>
        </a:p>
      </dgm:t>
    </dgm:pt>
    <dgm:pt modelId="{EC2D51EF-607E-4813-BD0A-B38527A7CFA7}" type="parTrans" cxnId="{804452D7-1176-4AFE-AB78-70F04572DA76}">
      <dgm:prSet/>
      <dgm:spPr/>
      <dgm:t>
        <a:bodyPr/>
        <a:lstStyle/>
        <a:p>
          <a:endParaRPr lang="en-US"/>
        </a:p>
      </dgm:t>
    </dgm:pt>
    <dgm:pt modelId="{2F9FCE2E-6E1C-4FC0-8E83-843BC30A13F7}" type="sibTrans" cxnId="{804452D7-1176-4AFE-AB78-70F04572DA76}">
      <dgm:prSet/>
      <dgm:spPr/>
      <dgm:t>
        <a:bodyPr/>
        <a:lstStyle/>
        <a:p>
          <a:endParaRPr lang="en-US"/>
        </a:p>
      </dgm:t>
    </dgm:pt>
    <dgm:pt modelId="{8EA5528D-773D-4DA7-B729-A72E17D72671}">
      <dgm:prSet/>
      <dgm:spPr/>
      <dgm:t>
        <a:bodyPr/>
        <a:lstStyle/>
        <a:p>
          <a:r>
            <a:rPr lang="en-US" b="1"/>
            <a:t>Few-shot prompting</a:t>
          </a:r>
          <a:r>
            <a:rPr lang="en-US"/>
            <a:t>: Best used for complex tasks requiring multiple examples to establish patterns. This technique is ideal for tasks that involve varied inputs, require precise formatting, or demand a higher degree of accuracy, such as generating structured outputs or handling nuanced classifications.</a:t>
          </a:r>
        </a:p>
      </dgm:t>
    </dgm:pt>
    <dgm:pt modelId="{AAEF644C-695F-4D49-A797-8033213D93D2}" type="parTrans" cxnId="{9DB3D619-20AC-4649-B4ED-ADEDBEB2411B}">
      <dgm:prSet/>
      <dgm:spPr/>
      <dgm:t>
        <a:bodyPr/>
        <a:lstStyle/>
        <a:p>
          <a:endParaRPr lang="en-US"/>
        </a:p>
      </dgm:t>
    </dgm:pt>
    <dgm:pt modelId="{845D8CFA-87A1-4903-BCE6-B7E503FC58C0}" type="sibTrans" cxnId="{9DB3D619-20AC-4649-B4ED-ADEDBEB2411B}">
      <dgm:prSet/>
      <dgm:spPr/>
      <dgm:t>
        <a:bodyPr/>
        <a:lstStyle/>
        <a:p>
          <a:endParaRPr lang="en-US"/>
        </a:p>
      </dgm:t>
    </dgm:pt>
    <dgm:pt modelId="{123BF30C-033F-4D5B-A3D8-DE90815199F9}" type="pres">
      <dgm:prSet presAssocID="{5A497F71-D341-4365-892D-04653951AC8C}" presName="root" presStyleCnt="0">
        <dgm:presLayoutVars>
          <dgm:dir/>
          <dgm:resizeHandles val="exact"/>
        </dgm:presLayoutVars>
      </dgm:prSet>
      <dgm:spPr/>
    </dgm:pt>
    <dgm:pt modelId="{B480E08C-42D2-4DA9-AF37-DE22C9867D9A}" type="pres">
      <dgm:prSet presAssocID="{D3139920-4F73-4582-A4D7-3C722DC96828}" presName="compNode" presStyleCnt="0"/>
      <dgm:spPr/>
    </dgm:pt>
    <dgm:pt modelId="{1715AA99-26B7-47D3-BB54-3DBDF00B8139}" type="pres">
      <dgm:prSet presAssocID="{D3139920-4F73-4582-A4D7-3C722DC96828}" presName="bgRect" presStyleLbl="bgShp" presStyleIdx="0" presStyleCnt="3"/>
      <dgm:spPr/>
    </dgm:pt>
    <dgm:pt modelId="{CBC140B7-9436-4840-B761-FA12AEBD421F}" type="pres">
      <dgm:prSet presAssocID="{D3139920-4F73-4582-A4D7-3C722DC9682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BA8CD14E-52F4-4414-8A72-D8B1C4928C17}" type="pres">
      <dgm:prSet presAssocID="{D3139920-4F73-4582-A4D7-3C722DC96828}" presName="spaceRect" presStyleCnt="0"/>
      <dgm:spPr/>
    </dgm:pt>
    <dgm:pt modelId="{9DC46BC3-8683-4666-8506-D36668778E5A}" type="pres">
      <dgm:prSet presAssocID="{D3139920-4F73-4582-A4D7-3C722DC96828}" presName="parTx" presStyleLbl="revTx" presStyleIdx="0" presStyleCnt="3">
        <dgm:presLayoutVars>
          <dgm:chMax val="0"/>
          <dgm:chPref val="0"/>
        </dgm:presLayoutVars>
      </dgm:prSet>
      <dgm:spPr/>
    </dgm:pt>
    <dgm:pt modelId="{229BCB09-CC56-4F90-AF43-64B0F9AB50AB}" type="pres">
      <dgm:prSet presAssocID="{F579FA71-586F-4CDB-BCF1-E7DA40FEC894}" presName="sibTrans" presStyleCnt="0"/>
      <dgm:spPr/>
    </dgm:pt>
    <dgm:pt modelId="{468E0401-E14C-4AA9-B95A-4A794A928E74}" type="pres">
      <dgm:prSet presAssocID="{E9A3E234-ED54-4B72-9407-E74ADBE35EAC}" presName="compNode" presStyleCnt="0"/>
      <dgm:spPr/>
    </dgm:pt>
    <dgm:pt modelId="{886C0925-4C77-41D2-AC40-721FD64EDD9A}" type="pres">
      <dgm:prSet presAssocID="{E9A3E234-ED54-4B72-9407-E74ADBE35EAC}" presName="bgRect" presStyleLbl="bgShp" presStyleIdx="1" presStyleCnt="3"/>
      <dgm:spPr/>
    </dgm:pt>
    <dgm:pt modelId="{8214AD75-5080-416A-A3B9-4819CF378556}" type="pres">
      <dgm:prSet presAssocID="{E9A3E234-ED54-4B72-9407-E74ADBE35E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77E9A0D0-E97D-4587-B914-E5B9AC32ADF0}" type="pres">
      <dgm:prSet presAssocID="{E9A3E234-ED54-4B72-9407-E74ADBE35EAC}" presName="spaceRect" presStyleCnt="0"/>
      <dgm:spPr/>
    </dgm:pt>
    <dgm:pt modelId="{F465E9BC-B6B2-45F9-AA78-99D0C17F8E40}" type="pres">
      <dgm:prSet presAssocID="{E9A3E234-ED54-4B72-9407-E74ADBE35EAC}" presName="parTx" presStyleLbl="revTx" presStyleIdx="1" presStyleCnt="3">
        <dgm:presLayoutVars>
          <dgm:chMax val="0"/>
          <dgm:chPref val="0"/>
        </dgm:presLayoutVars>
      </dgm:prSet>
      <dgm:spPr/>
    </dgm:pt>
    <dgm:pt modelId="{7FAA57FC-42A6-4D8F-A502-4DACE9EBA25A}" type="pres">
      <dgm:prSet presAssocID="{2F9FCE2E-6E1C-4FC0-8E83-843BC30A13F7}" presName="sibTrans" presStyleCnt="0"/>
      <dgm:spPr/>
    </dgm:pt>
    <dgm:pt modelId="{A696FFBD-2CD5-4F43-BDA6-74F066DC1FB9}" type="pres">
      <dgm:prSet presAssocID="{8EA5528D-773D-4DA7-B729-A72E17D72671}" presName="compNode" presStyleCnt="0"/>
      <dgm:spPr/>
    </dgm:pt>
    <dgm:pt modelId="{9AE4ABAE-5141-4A50-B37B-F8309A227D2F}" type="pres">
      <dgm:prSet presAssocID="{8EA5528D-773D-4DA7-B729-A72E17D72671}" presName="bgRect" presStyleLbl="bgShp" presStyleIdx="2" presStyleCnt="3"/>
      <dgm:spPr/>
    </dgm:pt>
    <dgm:pt modelId="{DD2B62E8-F0A7-4019-B023-F4D7BBE31170}" type="pres">
      <dgm:prSet presAssocID="{8EA5528D-773D-4DA7-B729-A72E17D7267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E3E626BD-80C2-4612-9A1D-46E6E347655A}" type="pres">
      <dgm:prSet presAssocID="{8EA5528D-773D-4DA7-B729-A72E17D72671}" presName="spaceRect" presStyleCnt="0"/>
      <dgm:spPr/>
    </dgm:pt>
    <dgm:pt modelId="{CF43DA7A-D7B2-4709-9ED5-3ED88747ACFC}" type="pres">
      <dgm:prSet presAssocID="{8EA5528D-773D-4DA7-B729-A72E17D72671}" presName="parTx" presStyleLbl="revTx" presStyleIdx="2" presStyleCnt="3">
        <dgm:presLayoutVars>
          <dgm:chMax val="0"/>
          <dgm:chPref val="0"/>
        </dgm:presLayoutVars>
      </dgm:prSet>
      <dgm:spPr/>
    </dgm:pt>
  </dgm:ptLst>
  <dgm:cxnLst>
    <dgm:cxn modelId="{9DB3D619-20AC-4649-B4ED-ADEDBEB2411B}" srcId="{5A497F71-D341-4365-892D-04653951AC8C}" destId="{8EA5528D-773D-4DA7-B729-A72E17D72671}" srcOrd="2" destOrd="0" parTransId="{AAEF644C-695F-4D49-A797-8033213D93D2}" sibTransId="{845D8CFA-87A1-4903-BCE6-B7E503FC58C0}"/>
    <dgm:cxn modelId="{0D7AC33A-D1B4-40FD-AB13-9535B02B1E4B}" srcId="{5A497F71-D341-4365-892D-04653951AC8C}" destId="{D3139920-4F73-4582-A4D7-3C722DC96828}" srcOrd="0" destOrd="0" parTransId="{20A70E27-4563-4B74-B997-3454B353F1EE}" sibTransId="{F579FA71-586F-4CDB-BCF1-E7DA40FEC894}"/>
    <dgm:cxn modelId="{904BB97B-D703-4B62-A36B-75DE8CFA7FB9}" type="presOf" srcId="{D3139920-4F73-4582-A4D7-3C722DC96828}" destId="{9DC46BC3-8683-4666-8506-D36668778E5A}" srcOrd="0" destOrd="0" presId="urn:microsoft.com/office/officeart/2018/2/layout/IconVerticalSolidList"/>
    <dgm:cxn modelId="{BFC01C7F-F6C4-4B66-803A-72E952D937B2}" type="presOf" srcId="{8EA5528D-773D-4DA7-B729-A72E17D72671}" destId="{CF43DA7A-D7B2-4709-9ED5-3ED88747ACFC}" srcOrd="0" destOrd="0" presId="urn:microsoft.com/office/officeart/2018/2/layout/IconVerticalSolidList"/>
    <dgm:cxn modelId="{DDF51585-0626-40AF-BA73-E7013DF938CD}" type="presOf" srcId="{5A497F71-D341-4365-892D-04653951AC8C}" destId="{123BF30C-033F-4D5B-A3D8-DE90815199F9}" srcOrd="0" destOrd="0" presId="urn:microsoft.com/office/officeart/2018/2/layout/IconVerticalSolidList"/>
    <dgm:cxn modelId="{9CA1FFD3-F5D9-470B-B647-993AD02A0C77}" type="presOf" srcId="{E9A3E234-ED54-4B72-9407-E74ADBE35EAC}" destId="{F465E9BC-B6B2-45F9-AA78-99D0C17F8E40}" srcOrd="0" destOrd="0" presId="urn:microsoft.com/office/officeart/2018/2/layout/IconVerticalSolidList"/>
    <dgm:cxn modelId="{804452D7-1176-4AFE-AB78-70F04572DA76}" srcId="{5A497F71-D341-4365-892D-04653951AC8C}" destId="{E9A3E234-ED54-4B72-9407-E74ADBE35EAC}" srcOrd="1" destOrd="0" parTransId="{EC2D51EF-607E-4813-BD0A-B38527A7CFA7}" sibTransId="{2F9FCE2E-6E1C-4FC0-8E83-843BC30A13F7}"/>
    <dgm:cxn modelId="{07AC6932-F280-4EDC-99F3-7E393CC227AE}" type="presParOf" srcId="{123BF30C-033F-4D5B-A3D8-DE90815199F9}" destId="{B480E08C-42D2-4DA9-AF37-DE22C9867D9A}" srcOrd="0" destOrd="0" presId="urn:microsoft.com/office/officeart/2018/2/layout/IconVerticalSolidList"/>
    <dgm:cxn modelId="{813DEA33-2DE4-455D-BDE0-06122751CC75}" type="presParOf" srcId="{B480E08C-42D2-4DA9-AF37-DE22C9867D9A}" destId="{1715AA99-26B7-47D3-BB54-3DBDF00B8139}" srcOrd="0" destOrd="0" presId="urn:microsoft.com/office/officeart/2018/2/layout/IconVerticalSolidList"/>
    <dgm:cxn modelId="{05CE5BE0-492F-4229-928A-B79A46F3A7AC}" type="presParOf" srcId="{B480E08C-42D2-4DA9-AF37-DE22C9867D9A}" destId="{CBC140B7-9436-4840-B761-FA12AEBD421F}" srcOrd="1" destOrd="0" presId="urn:microsoft.com/office/officeart/2018/2/layout/IconVerticalSolidList"/>
    <dgm:cxn modelId="{91FFA3B4-1949-4FBF-BF2F-0BB18903C562}" type="presParOf" srcId="{B480E08C-42D2-4DA9-AF37-DE22C9867D9A}" destId="{BA8CD14E-52F4-4414-8A72-D8B1C4928C17}" srcOrd="2" destOrd="0" presId="urn:microsoft.com/office/officeart/2018/2/layout/IconVerticalSolidList"/>
    <dgm:cxn modelId="{3AB10EB7-B720-464A-8324-9FED32F671FF}" type="presParOf" srcId="{B480E08C-42D2-4DA9-AF37-DE22C9867D9A}" destId="{9DC46BC3-8683-4666-8506-D36668778E5A}" srcOrd="3" destOrd="0" presId="urn:microsoft.com/office/officeart/2018/2/layout/IconVerticalSolidList"/>
    <dgm:cxn modelId="{671BA2DE-ECFF-42E7-B098-E4AAFCC70C5A}" type="presParOf" srcId="{123BF30C-033F-4D5B-A3D8-DE90815199F9}" destId="{229BCB09-CC56-4F90-AF43-64B0F9AB50AB}" srcOrd="1" destOrd="0" presId="urn:microsoft.com/office/officeart/2018/2/layout/IconVerticalSolidList"/>
    <dgm:cxn modelId="{C37B3CC6-8140-403A-ADB8-7FE1658A5D21}" type="presParOf" srcId="{123BF30C-033F-4D5B-A3D8-DE90815199F9}" destId="{468E0401-E14C-4AA9-B95A-4A794A928E74}" srcOrd="2" destOrd="0" presId="urn:microsoft.com/office/officeart/2018/2/layout/IconVerticalSolidList"/>
    <dgm:cxn modelId="{0266DAD1-2172-496C-942F-15C0F323709B}" type="presParOf" srcId="{468E0401-E14C-4AA9-B95A-4A794A928E74}" destId="{886C0925-4C77-41D2-AC40-721FD64EDD9A}" srcOrd="0" destOrd="0" presId="urn:microsoft.com/office/officeart/2018/2/layout/IconVerticalSolidList"/>
    <dgm:cxn modelId="{1E3B74C8-58FC-41F2-A90D-B91CE3AD89DC}" type="presParOf" srcId="{468E0401-E14C-4AA9-B95A-4A794A928E74}" destId="{8214AD75-5080-416A-A3B9-4819CF378556}" srcOrd="1" destOrd="0" presId="urn:microsoft.com/office/officeart/2018/2/layout/IconVerticalSolidList"/>
    <dgm:cxn modelId="{550F625B-FB8D-4D03-8C55-D1D41644E6D1}" type="presParOf" srcId="{468E0401-E14C-4AA9-B95A-4A794A928E74}" destId="{77E9A0D0-E97D-4587-B914-E5B9AC32ADF0}" srcOrd="2" destOrd="0" presId="urn:microsoft.com/office/officeart/2018/2/layout/IconVerticalSolidList"/>
    <dgm:cxn modelId="{A058C0C6-3F3B-4660-BED6-AB86459DC4CC}" type="presParOf" srcId="{468E0401-E14C-4AA9-B95A-4A794A928E74}" destId="{F465E9BC-B6B2-45F9-AA78-99D0C17F8E40}" srcOrd="3" destOrd="0" presId="urn:microsoft.com/office/officeart/2018/2/layout/IconVerticalSolidList"/>
    <dgm:cxn modelId="{B3029BD0-925F-4FB8-B768-3E3545A2B5D3}" type="presParOf" srcId="{123BF30C-033F-4D5B-A3D8-DE90815199F9}" destId="{7FAA57FC-42A6-4D8F-A502-4DACE9EBA25A}" srcOrd="3" destOrd="0" presId="urn:microsoft.com/office/officeart/2018/2/layout/IconVerticalSolidList"/>
    <dgm:cxn modelId="{90E69FFC-EF41-425F-8BB0-85CD8D040740}" type="presParOf" srcId="{123BF30C-033F-4D5B-A3D8-DE90815199F9}" destId="{A696FFBD-2CD5-4F43-BDA6-74F066DC1FB9}" srcOrd="4" destOrd="0" presId="urn:microsoft.com/office/officeart/2018/2/layout/IconVerticalSolidList"/>
    <dgm:cxn modelId="{E54C4708-BB01-46D0-B154-5126497D1980}" type="presParOf" srcId="{A696FFBD-2CD5-4F43-BDA6-74F066DC1FB9}" destId="{9AE4ABAE-5141-4A50-B37B-F8309A227D2F}" srcOrd="0" destOrd="0" presId="urn:microsoft.com/office/officeart/2018/2/layout/IconVerticalSolidList"/>
    <dgm:cxn modelId="{439F93C0-3AD3-434D-BB38-3835F0090614}" type="presParOf" srcId="{A696FFBD-2CD5-4F43-BDA6-74F066DC1FB9}" destId="{DD2B62E8-F0A7-4019-B023-F4D7BBE31170}" srcOrd="1" destOrd="0" presId="urn:microsoft.com/office/officeart/2018/2/layout/IconVerticalSolidList"/>
    <dgm:cxn modelId="{63218F05-5870-4574-8C2F-52ABC7A958A3}" type="presParOf" srcId="{A696FFBD-2CD5-4F43-BDA6-74F066DC1FB9}" destId="{E3E626BD-80C2-4612-9A1D-46E6E347655A}" srcOrd="2" destOrd="0" presId="urn:microsoft.com/office/officeart/2018/2/layout/IconVerticalSolidList"/>
    <dgm:cxn modelId="{4B74EC76-90F8-4490-B757-724C25436974}" type="presParOf" srcId="{A696FFBD-2CD5-4F43-BDA6-74F066DC1FB9}" destId="{CF43DA7A-D7B2-4709-9ED5-3ED88747ACFC}" srcOrd="3"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5AA99-26B7-47D3-BB54-3DBDF00B8139}">
      <dsp:nvSpPr>
        <dsp:cNvPr id="0" name=""/>
        <dsp:cNvSpPr/>
      </dsp:nvSpPr>
      <dsp:spPr>
        <a:xfrm>
          <a:off x="0" y="599"/>
          <a:ext cx="11209376" cy="140196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C140B7-9436-4840-B761-FA12AEBD421F}">
      <dsp:nvSpPr>
        <dsp:cNvPr id="0" name=""/>
        <dsp:cNvSpPr/>
      </dsp:nvSpPr>
      <dsp:spPr>
        <a:xfrm>
          <a:off x="424094" y="316041"/>
          <a:ext cx="771081" cy="7710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C46BC3-8683-4666-8506-D36668778E5A}">
      <dsp:nvSpPr>
        <dsp:cNvPr id="0" name=""/>
        <dsp:cNvSpPr/>
      </dsp:nvSpPr>
      <dsp:spPr>
        <a:xfrm>
          <a:off x="1619271" y="599"/>
          <a:ext cx="9590104" cy="1401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375" tIns="148375" rIns="148375" bIns="148375" numCol="1" spcCol="1270" anchor="ctr" anchorCtr="0">
          <a:noAutofit/>
        </a:bodyPr>
        <a:lstStyle/>
        <a:p>
          <a:pPr marL="0" lvl="0" indent="0" algn="l" defTabSz="844550">
            <a:lnSpc>
              <a:spcPct val="90000"/>
            </a:lnSpc>
            <a:spcBef>
              <a:spcPct val="0"/>
            </a:spcBef>
            <a:spcAft>
              <a:spcPct val="35000"/>
            </a:spcAft>
            <a:buNone/>
          </a:pPr>
          <a:r>
            <a:rPr lang="en-US" sz="1900" b="1" kern="1200"/>
            <a:t>Zero-shot prompting</a:t>
          </a:r>
          <a:r>
            <a:rPr lang="en-US" sz="1900" kern="1200"/>
            <a:t>: Use this when the task is simple, well-understood, or frequently encountered in the model's training data. It's efficient for tasks like basic arithmetic, general queries, or sentiment classification for common phrases.</a:t>
          </a:r>
        </a:p>
      </dsp:txBody>
      <dsp:txXfrm>
        <a:off x="1619271" y="599"/>
        <a:ext cx="9590104" cy="1401966"/>
      </dsp:txXfrm>
    </dsp:sp>
    <dsp:sp modelId="{886C0925-4C77-41D2-AC40-721FD64EDD9A}">
      <dsp:nvSpPr>
        <dsp:cNvPr id="0" name=""/>
        <dsp:cNvSpPr/>
      </dsp:nvSpPr>
      <dsp:spPr>
        <a:xfrm>
          <a:off x="0" y="1753057"/>
          <a:ext cx="11209376" cy="140196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14AD75-5080-416A-A3B9-4819CF378556}">
      <dsp:nvSpPr>
        <dsp:cNvPr id="0" name=""/>
        <dsp:cNvSpPr/>
      </dsp:nvSpPr>
      <dsp:spPr>
        <a:xfrm>
          <a:off x="424094" y="2068500"/>
          <a:ext cx="771081" cy="7710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65E9BC-B6B2-45F9-AA78-99D0C17F8E40}">
      <dsp:nvSpPr>
        <dsp:cNvPr id="0" name=""/>
        <dsp:cNvSpPr/>
      </dsp:nvSpPr>
      <dsp:spPr>
        <a:xfrm>
          <a:off x="1619271" y="1753057"/>
          <a:ext cx="9590104" cy="1401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375" tIns="148375" rIns="148375" bIns="148375" numCol="1" spcCol="1270" anchor="ctr" anchorCtr="0">
          <a:noAutofit/>
        </a:bodyPr>
        <a:lstStyle/>
        <a:p>
          <a:pPr marL="0" lvl="0" indent="0" algn="l" defTabSz="844550">
            <a:lnSpc>
              <a:spcPct val="90000"/>
            </a:lnSpc>
            <a:spcBef>
              <a:spcPct val="0"/>
            </a:spcBef>
            <a:spcAft>
              <a:spcPct val="35000"/>
            </a:spcAft>
            <a:buNone/>
          </a:pPr>
          <a:r>
            <a:rPr lang="en-US" sz="1900" b="1" kern="1200"/>
            <a:t>One-shot prompting</a:t>
          </a:r>
          <a:r>
            <a:rPr lang="en-US" sz="1900" kern="1200"/>
            <a:t>: This is helpful for tasks that need more specific guidance or when the model struggles with ambiguity. Providing a single example can clarify the task, improving accuracy in tasks like basic classification or structured information extraction.</a:t>
          </a:r>
        </a:p>
      </dsp:txBody>
      <dsp:txXfrm>
        <a:off x="1619271" y="1753057"/>
        <a:ext cx="9590104" cy="1401966"/>
      </dsp:txXfrm>
    </dsp:sp>
    <dsp:sp modelId="{9AE4ABAE-5141-4A50-B37B-F8309A227D2F}">
      <dsp:nvSpPr>
        <dsp:cNvPr id="0" name=""/>
        <dsp:cNvSpPr/>
      </dsp:nvSpPr>
      <dsp:spPr>
        <a:xfrm>
          <a:off x="0" y="3505516"/>
          <a:ext cx="11209376" cy="140196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2B62E8-F0A7-4019-B023-F4D7BBE31170}">
      <dsp:nvSpPr>
        <dsp:cNvPr id="0" name=""/>
        <dsp:cNvSpPr/>
      </dsp:nvSpPr>
      <dsp:spPr>
        <a:xfrm>
          <a:off x="424094" y="3820958"/>
          <a:ext cx="771081" cy="7710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43DA7A-D7B2-4709-9ED5-3ED88747ACFC}">
      <dsp:nvSpPr>
        <dsp:cNvPr id="0" name=""/>
        <dsp:cNvSpPr/>
      </dsp:nvSpPr>
      <dsp:spPr>
        <a:xfrm>
          <a:off x="1619271" y="3505516"/>
          <a:ext cx="9590104" cy="1401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375" tIns="148375" rIns="148375" bIns="148375" numCol="1" spcCol="1270" anchor="ctr" anchorCtr="0">
          <a:noAutofit/>
        </a:bodyPr>
        <a:lstStyle/>
        <a:p>
          <a:pPr marL="0" lvl="0" indent="0" algn="l" defTabSz="844550">
            <a:lnSpc>
              <a:spcPct val="90000"/>
            </a:lnSpc>
            <a:spcBef>
              <a:spcPct val="0"/>
            </a:spcBef>
            <a:spcAft>
              <a:spcPct val="35000"/>
            </a:spcAft>
            <a:buNone/>
          </a:pPr>
          <a:r>
            <a:rPr lang="en-US" sz="1900" b="1" kern="1200"/>
            <a:t>Few-shot prompting</a:t>
          </a:r>
          <a:r>
            <a:rPr lang="en-US" sz="1900" kern="1200"/>
            <a:t>: Best used for complex tasks requiring multiple examples to establish patterns. This technique is ideal for tasks that involve varied inputs, require precise formatting, or demand a higher degree of accuracy, such as generating structured outputs or handling nuanced classifications.</a:t>
          </a:r>
        </a:p>
      </dsp:txBody>
      <dsp:txXfrm>
        <a:off x="1619271" y="3505516"/>
        <a:ext cx="9590104" cy="14019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trike="noStrike" u="none">
                <a:solidFill>
                  <a:schemeClr val="dk1"/>
                </a:solidFill>
                <a:uFillTx/>
                <a:latin typeface="Calibri"/>
              </a:rPr>
              <a:t>Click to move the slide</a:t>
            </a:r>
            <a:endParaRPr b="0" lang="en-US" sz="1800" strike="noStrike" u="none">
              <a:solidFill>
                <a:schemeClr val="dk1"/>
              </a:solidFill>
              <a:uFillTx/>
              <a:latin typeface="Calibri"/>
            </a:endParaRPr>
          </a:p>
        </p:txBody>
      </p:sp>
      <p:sp>
        <p:nvSpPr>
          <p:cNvPr id="9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Click to edit the notes format</a:t>
            </a:r>
            <a:endParaRPr b="0" lang="en-US" sz="2000" strike="noStrike" u="none">
              <a:solidFill>
                <a:srgbClr val="000000"/>
              </a:solidFill>
              <a:uFillTx/>
              <a:latin typeface="Arial"/>
            </a:endParaRPr>
          </a:p>
        </p:txBody>
      </p:sp>
      <p:sp>
        <p:nvSpPr>
          <p:cNvPr id="98"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99" name="PlaceHolder 4"/>
          <p:cNvSpPr>
            <a:spLocks noGrp="1"/>
          </p:cNvSpPr>
          <p:nvPr>
            <p:ph type="dt" idx="3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00" name="PlaceHolder 5"/>
          <p:cNvSpPr>
            <a:spLocks noGrp="1"/>
          </p:cNvSpPr>
          <p:nvPr>
            <p:ph type="ftr" idx="32"/>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01" name="PlaceHolder 6"/>
          <p:cNvSpPr>
            <a:spLocks noGrp="1"/>
          </p:cNvSpPr>
          <p:nvPr>
            <p:ph type="sldNum" idx="3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B3D83994-1B86-4A7D-975E-45B797DEAEA6}" type="slidenum">
              <a:rPr b="0" lang="en-US" sz="1400" strike="noStrike" u="none">
                <a:solidFill>
                  <a:srgbClr val="000000"/>
                </a:solidFill>
                <a:uFillTx/>
                <a:latin typeface="Times New Roman"/>
              </a:rPr>
              <a:t>1</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33.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hyperlink" Target="https://learnprompting.org/docs/basics/generative_ai" TargetMode="External"/><Relationship Id="rId2" Type="http://schemas.openxmlformats.org/officeDocument/2006/relationships/hyperlink" Target="https://learnprompting.org/docs/basics/instructions" TargetMode="External"/><Relationship Id="rId3" Type="http://schemas.openxmlformats.org/officeDocument/2006/relationships/hyperlink" Target="https://learnprompting.org/vocabulary/fine-tuning" TargetMode="External"/><Relationship Id="rId4" Type="http://schemas.openxmlformats.org/officeDocument/2006/relationships/hyperlink" Target="https://learnprompting.org/vocabulary/in-context_learning" TargetMode="External"/><Relationship Id="rId5" Type="http://schemas.openxmlformats.org/officeDocument/2006/relationships/hyperlink" Target="https://learnprompting.org/docs/basics/instructions" TargetMode="External"/><Relationship Id="rId6" Type="http://schemas.openxmlformats.org/officeDocument/2006/relationships/slide" Target="../slides/slide21.xml"/><Relationship Id="rId7" Type="http://schemas.openxmlformats.org/officeDocument/2006/relationships/notesMaster" Target="../notesMasters/notesMaster1.xml"/>
</Relationships>
</file>

<file path=ppt/notesSlides/_rels/notesSlide218.xml.rels><?xml version="1.0" encoding="UTF-8"?>
<Relationships xmlns="http://schemas.openxmlformats.org/package/2006/relationships"><Relationship Id="rId1" Type="http://schemas.openxmlformats.org/officeDocument/2006/relationships/slide" Target="../slides/slide218.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hyperlink" Target="https://www.promptingguide.ai/techniques/cot" TargetMode="External"/><Relationship Id="rId2" Type="http://schemas.openxmlformats.org/officeDocument/2006/relationships/slide" Target="../slides/slide39.xml"/><Relationship Id="rId3"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hyperlink" Target="https://www.youtube.com/watch?v=V4NbORT6xF4" TargetMode="External"/><Relationship Id="rId2" Type="http://schemas.openxmlformats.org/officeDocument/2006/relationships/slide" Target="../slides/slide71.xml"/><Relationship Id="rId3"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sldImg"/>
          </p:nvPr>
        </p:nvSpPr>
        <p:spPr>
          <a:xfrm>
            <a:off x="685800" y="1143000"/>
            <a:ext cx="5486040" cy="3085920"/>
          </a:xfrm>
          <a:prstGeom prst="rect">
            <a:avLst/>
          </a:prstGeom>
          <a:ln w="0">
            <a:noFill/>
          </a:ln>
        </p:spPr>
      </p:sp>
      <p:sp>
        <p:nvSpPr>
          <p:cNvPr id="80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https://kripeshadwani.com/what-is-prompt-engineering/</a:t>
            </a:r>
            <a:endParaRPr b="0" lang="en-US" sz="2000" strike="noStrike" u="none">
              <a:solidFill>
                <a:srgbClr val="000000"/>
              </a:solidFill>
              <a:uFillTx/>
              <a:latin typeface="Arial"/>
            </a:endParaRPr>
          </a:p>
        </p:txBody>
      </p:sp>
      <p:sp>
        <p:nvSpPr>
          <p:cNvPr id="807" name="PlaceHolder 3"/>
          <p:cNvSpPr>
            <a:spLocks noGrp="1"/>
          </p:cNvSpPr>
          <p:nvPr>
            <p:ph type="sldNum" idx="3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2A5DC84F-7D34-4EFA-A57B-BCFA50F32D5E}"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PlaceHolder 1"/>
          <p:cNvSpPr>
            <a:spLocks noGrp="1"/>
          </p:cNvSpPr>
          <p:nvPr>
            <p:ph type="sldImg"/>
          </p:nvPr>
        </p:nvSpPr>
        <p:spPr>
          <a:xfrm>
            <a:off x="685800" y="1143000"/>
            <a:ext cx="5486040" cy="3085920"/>
          </a:xfrm>
          <a:prstGeom prst="rect">
            <a:avLst/>
          </a:prstGeom>
          <a:ln w="0">
            <a:noFill/>
          </a:ln>
        </p:spPr>
      </p:sp>
      <p:sp>
        <p:nvSpPr>
          <p:cNvPr id="83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831" name="PlaceHolder 3"/>
          <p:cNvSpPr>
            <a:spLocks noGrp="1"/>
          </p:cNvSpPr>
          <p:nvPr>
            <p:ph type="sldNum" idx="4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0FEA2CD6-F195-42E5-9C41-262FEB87560D}"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1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PlaceHolder 1"/>
          <p:cNvSpPr>
            <a:spLocks noGrp="1"/>
          </p:cNvSpPr>
          <p:nvPr>
            <p:ph type="sldImg"/>
          </p:nvPr>
        </p:nvSpPr>
        <p:spPr>
          <a:xfrm>
            <a:off x="685800" y="1143000"/>
            <a:ext cx="5486040" cy="3085920"/>
          </a:xfrm>
          <a:prstGeom prst="rect">
            <a:avLst/>
          </a:prstGeom>
          <a:ln w="0">
            <a:noFill/>
          </a:ln>
        </p:spPr>
      </p:sp>
      <p:sp>
        <p:nvSpPr>
          <p:cNvPr id="83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834" name="PlaceHolder 3"/>
          <p:cNvSpPr>
            <a:spLocks noGrp="1"/>
          </p:cNvSpPr>
          <p:nvPr>
            <p:ph type="sldNum" idx="4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BD53D8F2-13D5-4A7D-9E91-35B1F2C34834}"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sldImg"/>
          </p:nvPr>
        </p:nvSpPr>
        <p:spPr>
          <a:xfrm>
            <a:off x="685800" y="1143000"/>
            <a:ext cx="5486040" cy="3085920"/>
          </a:xfrm>
          <a:prstGeom prst="rect">
            <a:avLst/>
          </a:prstGeom>
          <a:ln w="0">
            <a:noFill/>
          </a:ln>
        </p:spPr>
      </p:sp>
      <p:sp>
        <p:nvSpPr>
          <p:cNvPr id="80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When giving </a:t>
            </a:r>
            <a:r>
              <a:rPr b="0" lang="en-US" sz="2000" strike="noStrike" u="sng">
                <a:solidFill>
                  <a:srgbClr val="000000"/>
                </a:solidFill>
                <a:uFillTx/>
                <a:latin typeface="Arial"/>
                <a:hlinkClick r:id="rId1"/>
              </a:rPr>
              <a:t>AI models</a:t>
            </a:r>
            <a:r>
              <a:rPr b="0" lang="en-US" sz="2000" strike="noStrike" u="none">
                <a:solidFill>
                  <a:srgbClr val="000000"/>
                </a:solidFill>
                <a:uFillTx/>
                <a:latin typeface="Arial"/>
              </a:rPr>
              <a:t> </a:t>
            </a:r>
            <a:r>
              <a:rPr b="0" lang="en-US" sz="2000" strike="noStrike" u="sng">
                <a:solidFill>
                  <a:srgbClr val="000000"/>
                </a:solidFill>
                <a:uFillTx/>
                <a:latin typeface="Arial"/>
                <a:hlinkClick r:id="rId2"/>
              </a:rPr>
              <a:t>instructions</a:t>
            </a:r>
            <a:r>
              <a:rPr b="0" lang="en-US" sz="2000" strike="noStrike" u="none">
                <a:solidFill>
                  <a:srgbClr val="000000"/>
                </a:solidFill>
                <a:uFillTx/>
                <a:latin typeface="Arial"/>
              </a:rPr>
              <a:t>, we can improve their performance by providing examples. This technique is called </a:t>
            </a:r>
            <a:r>
              <a:rPr b="1" lang="en-US" sz="2000" strike="noStrike" u="none">
                <a:solidFill>
                  <a:srgbClr val="000000"/>
                </a:solidFill>
                <a:uFillTx/>
                <a:latin typeface="Arial"/>
              </a:rPr>
              <a:t>In-Context Learning (ICL)</a:t>
            </a:r>
            <a:r>
              <a:rPr b="0" lang="en-US" sz="2000" strike="noStrike" u="none">
                <a:solidFill>
                  <a:srgbClr val="000000"/>
                </a:solidFill>
                <a:uFillTx/>
                <a:latin typeface="Arial"/>
              </a:rPr>
              <a:t>. It allows models to learn from examples embedded directly in the prompt, rather than needing additional training or </a:t>
            </a:r>
            <a:r>
              <a:rPr b="0" lang="en-US" sz="2000" strike="noStrike" u="sng">
                <a:solidFill>
                  <a:srgbClr val="000000"/>
                </a:solidFill>
                <a:uFillTx/>
                <a:latin typeface="Arial"/>
                <a:hlinkClick r:id="rId3"/>
              </a:rPr>
              <a:t>fine-tuning</a:t>
            </a:r>
            <a:r>
              <a:rPr b="0" lang="en-US" sz="2000" strike="noStrike" u="none">
                <a:solidFill>
                  <a:srgbClr val="000000"/>
                </a:solidFill>
                <a:uFillTx/>
                <a:latin typeface="Arial"/>
              </a:rPr>
              <a:t>. By including examples, we guide the AI to better understand the task and expected output, leveraging its pattern recognition abilities.</a:t>
            </a:r>
            <a:endParaRPr b="0" lang="en-US" sz="2000" strike="noStrike" u="none">
              <a:solidFill>
                <a:srgbClr val="000000"/>
              </a:solidFill>
              <a:uFillTx/>
              <a:latin typeface="Arial"/>
            </a:endParaRPr>
          </a:p>
          <a:p>
            <a:pPr marL="216000" indent="0">
              <a:lnSpc>
                <a:spcPct val="100000"/>
              </a:lnSpc>
              <a:buNone/>
            </a:pPr>
            <a:r>
              <a:rPr b="0" lang="en-US" sz="2000" strike="noStrike" u="sng">
                <a:solidFill>
                  <a:srgbClr val="000000"/>
                </a:solidFill>
                <a:uFillTx/>
                <a:latin typeface="Arial"/>
                <a:hlinkClick r:id="rId4"/>
              </a:rPr>
              <a:t>In-Context Learning</a:t>
            </a:r>
            <a:r>
              <a:rPr b="0" lang="en-US" sz="2000" strike="noStrike" u="none">
                <a:solidFill>
                  <a:srgbClr val="000000"/>
                </a:solidFill>
                <a:uFillTx/>
                <a:latin typeface="Arial"/>
              </a:rPr>
              <a:t> is especially useful for tasks where </a:t>
            </a:r>
            <a:r>
              <a:rPr b="0" lang="en-US" sz="2000" strike="noStrike" u="sng">
                <a:solidFill>
                  <a:srgbClr val="000000"/>
                </a:solidFill>
                <a:uFillTx/>
                <a:latin typeface="Arial"/>
                <a:hlinkClick r:id="rId5"/>
              </a:rPr>
              <a:t>instructions</a:t>
            </a:r>
            <a:r>
              <a:rPr b="0" lang="en-US" sz="2000" strike="noStrike" u="none">
                <a:solidFill>
                  <a:srgbClr val="000000"/>
                </a:solidFill>
                <a:uFillTx/>
                <a:latin typeface="Arial"/>
              </a:rPr>
              <a:t> alone may not be enough, or when a certain structure or style is required in the output. Showing examples within the prompt helps the model apply patterns it has learned to similar, unseen inputs.</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810" name="PlaceHolder 3"/>
          <p:cNvSpPr>
            <a:spLocks noGrp="1"/>
          </p:cNvSpPr>
          <p:nvPr>
            <p:ph type="sldNum" idx="35"/>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96DBC801-43BC-484C-88C6-E7DF4D7CD2F7}"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2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PlaceHolder 1"/>
          <p:cNvSpPr>
            <a:spLocks noGrp="1"/>
          </p:cNvSpPr>
          <p:nvPr>
            <p:ph type="sldImg"/>
          </p:nvPr>
        </p:nvSpPr>
        <p:spPr>
          <a:xfrm>
            <a:off x="685800" y="1143000"/>
            <a:ext cx="5486040" cy="3085920"/>
          </a:xfrm>
          <a:prstGeom prst="rect">
            <a:avLst/>
          </a:prstGeom>
          <a:ln w="0">
            <a:noFill/>
          </a:ln>
        </p:spPr>
      </p:sp>
      <p:sp>
        <p:nvSpPr>
          <p:cNvPr id="83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837" name="PlaceHolder 3"/>
          <p:cNvSpPr>
            <a:spLocks noGrp="1"/>
          </p:cNvSpPr>
          <p:nvPr>
            <p:ph type="sldNum" idx="4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F9A0DD65-DEBB-4002-A5F7-7B7D8947B903}"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sldImg"/>
          </p:nvPr>
        </p:nvSpPr>
        <p:spPr>
          <a:xfrm>
            <a:off x="685800" y="1143000"/>
            <a:ext cx="5486040" cy="3085920"/>
          </a:xfrm>
          <a:prstGeom prst="rect">
            <a:avLst/>
          </a:prstGeom>
          <a:ln w="0">
            <a:noFill/>
          </a:ln>
        </p:spPr>
      </p:sp>
      <p:sp>
        <p:nvSpPr>
          <p:cNvPr id="81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https://medium.com/@manojkumal/summary-of-different-prompt-engineering-techniques-in-llm-based-on-applications-95b43c361422</a:t>
            </a:r>
            <a:endParaRPr b="0" lang="en-US" sz="2000" strike="noStrike" u="none">
              <a:solidFill>
                <a:srgbClr val="000000"/>
              </a:solidFill>
              <a:uFillTx/>
              <a:latin typeface="Arial"/>
            </a:endParaRPr>
          </a:p>
        </p:txBody>
      </p:sp>
      <p:sp>
        <p:nvSpPr>
          <p:cNvPr id="813" name="PlaceHolder 3"/>
          <p:cNvSpPr>
            <a:spLocks noGrp="1"/>
          </p:cNvSpPr>
          <p:nvPr>
            <p:ph type="sldNum" idx="36"/>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EFBB7BBF-59D5-4981-914B-886D9EF12D3F}"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type="sldImg"/>
          </p:nvPr>
        </p:nvSpPr>
        <p:spPr>
          <a:xfrm>
            <a:off x="685800" y="1143000"/>
            <a:ext cx="5486040" cy="3085920"/>
          </a:xfrm>
          <a:prstGeom prst="rect">
            <a:avLst/>
          </a:prstGeom>
          <a:ln w="0">
            <a:noFill/>
          </a:ln>
        </p:spPr>
      </p:sp>
      <p:sp>
        <p:nvSpPr>
          <p:cNvPr id="81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none">
                <a:solidFill>
                  <a:srgbClr val="000000"/>
                </a:solidFill>
                <a:uFillTx/>
                <a:latin typeface="Arial"/>
              </a:rPr>
              <a:t>https://learnprompting.org/docs/basics/few_shot</a:t>
            </a:r>
            <a:endParaRPr b="0" lang="en-US" sz="2000" strike="noStrike" u="none">
              <a:solidFill>
                <a:srgbClr val="000000"/>
              </a:solidFill>
              <a:uFillTx/>
              <a:latin typeface="Arial"/>
            </a:endParaRPr>
          </a:p>
        </p:txBody>
      </p:sp>
      <p:sp>
        <p:nvSpPr>
          <p:cNvPr id="816" name="PlaceHolder 3"/>
          <p:cNvSpPr>
            <a:spLocks noGrp="1"/>
          </p:cNvSpPr>
          <p:nvPr>
            <p:ph type="sldNum" idx="37"/>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D96AAD32-F9AA-40A4-B2D2-6DB2525FF2E3}"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PlaceHolder 1"/>
          <p:cNvSpPr>
            <a:spLocks noGrp="1"/>
          </p:cNvSpPr>
          <p:nvPr>
            <p:ph type="sldImg"/>
          </p:nvPr>
        </p:nvSpPr>
        <p:spPr>
          <a:xfrm>
            <a:off x="685800" y="1143000"/>
            <a:ext cx="5486040" cy="3085920"/>
          </a:xfrm>
          <a:prstGeom prst="rect">
            <a:avLst/>
          </a:prstGeom>
          <a:ln w="0">
            <a:noFill/>
          </a:ln>
        </p:spPr>
      </p:sp>
      <p:sp>
        <p:nvSpPr>
          <p:cNvPr id="81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sng">
                <a:solidFill>
                  <a:srgbClr val="000000"/>
                </a:solidFill>
                <a:uFillTx/>
                <a:latin typeface="Arial"/>
                <a:hlinkClick r:id="rId1"/>
              </a:rPr>
              <a:t>https://www.promptingguide.ai/techniques/cot</a:t>
            </a:r>
            <a:endParaRPr b="0" lang="en-US" sz="2000" strike="noStrike" u="none">
              <a:solidFill>
                <a:srgbClr val="000000"/>
              </a:solidFill>
              <a:uFillTx/>
              <a:latin typeface="Arial"/>
            </a:endParaRPr>
          </a:p>
          <a:p>
            <a:pPr marL="216000" indent="0">
              <a:lnSpc>
                <a:spcPct val="100000"/>
              </a:lnSpc>
              <a:buNone/>
            </a:pPr>
            <a:r>
              <a:rPr b="0" lang="en-US" sz="2000" strike="noStrike" u="none">
                <a:solidFill>
                  <a:srgbClr val="000000"/>
                </a:solidFill>
                <a:uFillTx/>
                <a:latin typeface="Arial"/>
              </a:rPr>
              <a:t>https://www.tha.de/en/Types-of-prompting.html</a:t>
            </a:r>
            <a:endParaRPr b="0" lang="en-US" sz="2000" strike="noStrike" u="none">
              <a:solidFill>
                <a:srgbClr val="000000"/>
              </a:solidFill>
              <a:uFillTx/>
              <a:latin typeface="Arial"/>
            </a:endParaRPr>
          </a:p>
        </p:txBody>
      </p:sp>
      <p:sp>
        <p:nvSpPr>
          <p:cNvPr id="819" name="PlaceHolder 3"/>
          <p:cNvSpPr>
            <a:spLocks noGrp="1"/>
          </p:cNvSpPr>
          <p:nvPr>
            <p:ph type="sldNum" idx="3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CBBA377D-F7F6-4087-98E6-A53B18AAAC60}"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PlaceHolder 1"/>
          <p:cNvSpPr>
            <a:spLocks noGrp="1"/>
          </p:cNvSpPr>
          <p:nvPr>
            <p:ph type="sldImg"/>
          </p:nvPr>
        </p:nvSpPr>
        <p:spPr>
          <a:xfrm>
            <a:off x="685800" y="1143000"/>
            <a:ext cx="5486040" cy="3085920"/>
          </a:xfrm>
          <a:prstGeom prst="rect">
            <a:avLst/>
          </a:prstGeom>
          <a:ln w="0">
            <a:noFill/>
          </a:ln>
        </p:spPr>
      </p:sp>
      <p:sp>
        <p:nvSpPr>
          <p:cNvPr id="82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822" name="PlaceHolder 3"/>
          <p:cNvSpPr>
            <a:spLocks noGrp="1"/>
          </p:cNvSpPr>
          <p:nvPr>
            <p:ph type="sldNum" idx="39"/>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DB2AC768-F450-467A-BCD8-903ED10E35B2}"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PlaceHolder 1"/>
          <p:cNvSpPr>
            <a:spLocks noGrp="1"/>
          </p:cNvSpPr>
          <p:nvPr>
            <p:ph type="sldImg"/>
          </p:nvPr>
        </p:nvSpPr>
        <p:spPr>
          <a:xfrm>
            <a:off x="685800" y="1143000"/>
            <a:ext cx="5486040" cy="3085920"/>
          </a:xfrm>
          <a:prstGeom prst="rect">
            <a:avLst/>
          </a:prstGeom>
          <a:ln w="0">
            <a:noFill/>
          </a:ln>
        </p:spPr>
      </p:sp>
      <p:sp>
        <p:nvSpPr>
          <p:cNvPr id="82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lnSpc>
                <a:spcPct val="100000"/>
              </a:lnSpc>
              <a:buNone/>
            </a:pPr>
            <a:r>
              <a:rPr b="0" lang="en-US" sz="2000" strike="noStrike" u="sng">
                <a:solidFill>
                  <a:srgbClr val="000000"/>
                </a:solidFill>
                <a:uFillTx/>
                <a:latin typeface="Arial"/>
                <a:hlinkClick r:id="rId1"/>
              </a:rPr>
              <a:t>https://www.youtube.com/watch?v=V4NbORT6xF4</a:t>
            </a:r>
            <a:endParaRPr b="0" lang="en-US" sz="2000" strike="noStrike" u="none">
              <a:solidFill>
                <a:srgbClr val="000000"/>
              </a:solidFill>
              <a:uFillTx/>
              <a:latin typeface="Arial"/>
            </a:endParaRPr>
          </a:p>
          <a:p>
            <a:pPr marL="216000" indent="0">
              <a:lnSpc>
                <a:spcPct val="100000"/>
              </a:lnSpc>
              <a:buNone/>
            </a:pPr>
            <a:endParaRPr b="0" lang="en-US" sz="2000" strike="noStrike" u="none">
              <a:solidFill>
                <a:srgbClr val="000000"/>
              </a:solidFill>
              <a:uFillTx/>
              <a:latin typeface="Arial"/>
            </a:endParaRPr>
          </a:p>
        </p:txBody>
      </p:sp>
      <p:sp>
        <p:nvSpPr>
          <p:cNvPr id="825" name="PlaceHolder 3"/>
          <p:cNvSpPr>
            <a:spLocks noGrp="1"/>
          </p:cNvSpPr>
          <p:nvPr>
            <p:ph type="sldNum" idx="40"/>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0C7E834E-6AD7-49C4-9555-2298C7624637}"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PlaceHolder 1"/>
          <p:cNvSpPr>
            <a:spLocks noGrp="1"/>
          </p:cNvSpPr>
          <p:nvPr>
            <p:ph type="sldImg"/>
          </p:nvPr>
        </p:nvSpPr>
        <p:spPr>
          <a:xfrm>
            <a:off x="685800" y="1143000"/>
            <a:ext cx="5486040" cy="3085920"/>
          </a:xfrm>
          <a:prstGeom prst="rect">
            <a:avLst/>
          </a:prstGeom>
          <a:ln w="0">
            <a:noFill/>
          </a:ln>
        </p:spPr>
      </p:sp>
      <p:sp>
        <p:nvSpPr>
          <p:cNvPr id="82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828" name="PlaceHolder 3"/>
          <p:cNvSpPr>
            <a:spLocks noGrp="1"/>
          </p:cNvSpPr>
          <p:nvPr>
            <p:ph type="sldNum" idx="4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IN" sz="1200" strike="noStrike" u="none">
                <a:solidFill>
                  <a:srgbClr val="000000"/>
                </a:solidFill>
                <a:uFillTx/>
                <a:latin typeface="Times New Roman"/>
              </a:defRPr>
            </a:lvl1pPr>
          </a:lstStyle>
          <a:p>
            <a:pPr indent="0" algn="r">
              <a:lnSpc>
                <a:spcPct val="100000"/>
              </a:lnSpc>
              <a:buNone/>
            </a:pPr>
            <a:fld id="{9E2D8638-649E-42CC-B0F1-289EFFC1146B}" type="slidenum">
              <a:rPr b="0" lang="en-IN"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571320" y="348840"/>
            <a:ext cx="11208960" cy="46368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8" name="PlaceHolder 2"/>
          <p:cNvSpPr>
            <a:spLocks noGrp="1"/>
          </p:cNvSpPr>
          <p:nvPr>
            <p:ph type="subTitle"/>
          </p:nvPr>
        </p:nvSpPr>
        <p:spPr>
          <a:xfrm>
            <a:off x="571320" y="1137240"/>
            <a:ext cx="11208960" cy="490788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35F05B6-1E57-46D0-A94B-BB32BD13BE58}"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1_Title and Content">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1_Title and Content">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1_Title and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71320" y="348840"/>
            <a:ext cx="11208960" cy="46368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72" name="PlaceHolder 2"/>
          <p:cNvSpPr>
            <a:spLocks noGrp="1"/>
          </p:cNvSpPr>
          <p:nvPr>
            <p:ph type="subTitle"/>
          </p:nvPr>
        </p:nvSpPr>
        <p:spPr>
          <a:xfrm>
            <a:off x="571320" y="1137240"/>
            <a:ext cx="11208960" cy="490788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and Content">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85D5E52B-A039-47E6-A31D-7D5180DCAF16}" type="slidenum">
              <a:t>&lt;#&gt;</a:t>
            </a:fld>
          </a:p>
        </p:txBody>
      </p:sp>
      <p:sp>
        <p:nvSpPr>
          <p:cNvPr id="4" name="PlaceHolder 3"/>
          <p:cNvSpPr>
            <a:spLocks noGrp="1"/>
          </p:cNvSpPr>
          <p:nvPr>
            <p:ph type="dt" idx="22"/>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44B02CF6-FDB9-4964-9AE9-B21929E1E78C}" type="slidenum">
              <a:t>&lt;#&gt;</a:t>
            </a:fld>
          </a:p>
        </p:txBody>
      </p:sp>
      <p:sp>
        <p:nvSpPr>
          <p:cNvPr id="4" name="PlaceHolder 3"/>
          <p:cNvSpPr>
            <a:spLocks noGrp="1"/>
          </p:cNvSpPr>
          <p:nvPr>
            <p:ph type="dt" idx="25"/>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8FA2EE61-E500-4B10-8414-0C816E0DA5D9}"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91B50556-FFF8-4BED-AE08-73CF2B2AB9C2}"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5ABB36FE-E910-4EAD-B896-BF506BEF3234}"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71320" y="348840"/>
            <a:ext cx="11208960" cy="46368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31" name="PlaceHolder 2"/>
          <p:cNvSpPr>
            <a:spLocks noGrp="1"/>
          </p:cNvSpPr>
          <p:nvPr>
            <p:ph/>
          </p:nvPr>
        </p:nvSpPr>
        <p:spPr>
          <a:xfrm>
            <a:off x="571320" y="1137240"/>
            <a:ext cx="11208960" cy="49078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D4346521-471C-44B0-B3A9-FACFDA08A1EF}"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DC564029-9C8D-477B-940A-D60C40201BD0}"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71320" y="348840"/>
            <a:ext cx="11208960" cy="46368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48" name="PlaceHolder 2"/>
          <p:cNvSpPr>
            <a:spLocks noGrp="1"/>
          </p:cNvSpPr>
          <p:nvPr>
            <p:ph/>
          </p:nvPr>
        </p:nvSpPr>
        <p:spPr>
          <a:xfrm>
            <a:off x="571320" y="1137240"/>
            <a:ext cx="5469840" cy="49078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49" name="PlaceHolder 3"/>
          <p:cNvSpPr>
            <a:spLocks noGrp="1"/>
          </p:cNvSpPr>
          <p:nvPr>
            <p:ph/>
          </p:nvPr>
        </p:nvSpPr>
        <p:spPr>
          <a:xfrm>
            <a:off x="6315120" y="1137240"/>
            <a:ext cx="5469840" cy="49078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F4FB3EE9-4161-44CA-A354-AA6BEBFE91E3}"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CCED72BE-06B1-44F8-906D-0B053A641969}"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1_Title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71320" y="348840"/>
            <a:ext cx="11208960" cy="46368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67" name="PlaceHolder 2"/>
          <p:cNvSpPr>
            <a:spLocks noGrp="1"/>
          </p:cNvSpPr>
          <p:nvPr>
            <p:ph/>
          </p:nvPr>
        </p:nvSpPr>
        <p:spPr>
          <a:xfrm>
            <a:off x="571320" y="1137240"/>
            <a:ext cx="5469840" cy="49078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68" name="PlaceHolder 3"/>
          <p:cNvSpPr>
            <a:spLocks noGrp="1"/>
          </p:cNvSpPr>
          <p:nvPr>
            <p:ph/>
          </p:nvPr>
        </p:nvSpPr>
        <p:spPr>
          <a:xfrm>
            <a:off x="6315120" y="1137240"/>
            <a:ext cx="5469840" cy="49078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uFillTx/>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1_Title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71320" y="348840"/>
            <a:ext cx="11208960" cy="463680"/>
          </a:xfrm>
          <a:prstGeom prst="rect">
            <a:avLst/>
          </a:prstGeom>
          <a:noFill/>
          <a:ln w="0">
            <a:noFill/>
          </a:ln>
        </p:spPr>
        <p:txBody>
          <a:bodyPr lIns="0" rIns="0" tIns="0" bIns="0" anchor="ctr">
            <a:noAutofit/>
          </a:bodyPr>
          <a:p>
            <a:pPr indent="0">
              <a:buNone/>
            </a:pPr>
            <a:endParaRPr b="0" lang="en-US" sz="1800" strike="noStrike" u="none">
              <a:solidFill>
                <a:schemeClr val="dk1"/>
              </a:solidFill>
              <a:uFillTx/>
              <a:latin typeface="Calibri"/>
            </a:endParaRPr>
          </a:p>
        </p:txBody>
      </p:sp>
      <p:sp>
        <p:nvSpPr>
          <p:cNvPr id="70" name="PlaceHolder 2"/>
          <p:cNvSpPr>
            <a:spLocks noGrp="1"/>
          </p:cNvSpPr>
          <p:nvPr>
            <p:ph/>
          </p:nvPr>
        </p:nvSpPr>
        <p:spPr>
          <a:xfrm>
            <a:off x="571320" y="1137240"/>
            <a:ext cx="11208960" cy="4907880"/>
          </a:xfrm>
          <a:prstGeom prst="rect">
            <a:avLst/>
          </a:prstGeom>
          <a:noFill/>
          <a:ln w="0">
            <a:noFill/>
          </a:ln>
        </p:spPr>
        <p:txBody>
          <a:bodyPr lIns="0" rIns="0" tIns="0" bIns="0" anchor="t">
            <a:normAutofit/>
          </a:bodyPr>
          <a:p>
            <a:pPr indent="0">
              <a:lnSpc>
                <a:spcPct val="90000"/>
              </a:lnSpc>
              <a:spcBef>
                <a:spcPts val="1417"/>
              </a:spcBef>
              <a:buNone/>
            </a:pPr>
            <a:endParaRPr b="0" lang="en-US" sz="2800" strike="noStrike" u="none">
              <a:solidFill>
                <a:schemeClr val="dk1"/>
              </a:solidFill>
              <a:uFillTx/>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5.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1.jpeg"/><Relationship Id="rId5" Type="http://schemas.openxmlformats.org/officeDocument/2006/relationships/image" Target="../media/image2.png"/><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slideLayout" Target="../slideLayouts/slideLayout12.xml"/><Relationship Id="rId11" Type="http://schemas.openxmlformats.org/officeDocument/2006/relationships/slideLayout" Target="../slideLayouts/slideLayout13.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6" descr=""/>
          <p:cNvPicPr/>
          <p:nvPr/>
        </p:nvPicPr>
        <p:blipFill>
          <a:blip r:embed="rId2"/>
          <a:stretch/>
        </p:blipFill>
        <p:spPr>
          <a:xfrm>
            <a:off x="-13320" y="6369840"/>
            <a:ext cx="12218760" cy="520560"/>
          </a:xfrm>
          <a:prstGeom prst="rect">
            <a:avLst/>
          </a:prstGeom>
          <a:noFill/>
          <a:ln w="0">
            <a:noFill/>
          </a:ln>
        </p:spPr>
      </p:pic>
      <p:pic>
        <p:nvPicPr>
          <p:cNvPr id="1" name="Picture 7" descr=""/>
          <p:cNvPicPr/>
          <p:nvPr/>
        </p:nvPicPr>
        <p:blipFill>
          <a:blip r:embed="rId3"/>
          <a:stretch/>
        </p:blipFill>
        <p:spPr>
          <a:xfrm>
            <a:off x="126000" y="6490440"/>
            <a:ext cx="1781640" cy="314640"/>
          </a:xfrm>
          <a:prstGeom prst="rect">
            <a:avLst/>
          </a:prstGeom>
          <a:noFill/>
          <a:ln w="0">
            <a:noFill/>
          </a:ln>
        </p:spPr>
      </p:pic>
      <p:sp>
        <p:nvSpPr>
          <p:cNvPr id="2" name="PlaceHolder 1"/>
          <p:cNvSpPr>
            <a:spLocks noGrp="1"/>
          </p:cNvSpPr>
          <p:nvPr>
            <p:ph type="title"/>
          </p:nvPr>
        </p:nvSpPr>
        <p:spPr>
          <a:xfrm>
            <a:off x="1523880" y="1122480"/>
            <a:ext cx="9143640" cy="2387160"/>
          </a:xfrm>
          <a:prstGeom prst="rect">
            <a:avLst/>
          </a:prstGeom>
          <a:noFill/>
          <a:ln w="0">
            <a:noFill/>
          </a:ln>
        </p:spPr>
        <p:txBody>
          <a:bodyPr lIns="91440" rIns="91440" tIns="45720" bIns="45720" anchor="b">
            <a:noAutofit/>
          </a:bodyPr>
          <a:p>
            <a:pPr indent="0" algn="ctr" defTabSz="914400">
              <a:lnSpc>
                <a:spcPct val="90000"/>
              </a:lnSpc>
              <a:buNone/>
            </a:pPr>
            <a:r>
              <a:rPr b="0" lang="en-US" sz="6000" strike="noStrike" u="none">
                <a:solidFill>
                  <a:schemeClr val="dk1"/>
                </a:solidFill>
                <a:uFillTx/>
                <a:latin typeface="Calibri Light"/>
              </a:rPr>
              <a:t>Click to edit Master </a:t>
            </a:r>
            <a:r>
              <a:rPr b="0" lang="en-US" sz="6000" strike="noStrike" u="none">
                <a:solidFill>
                  <a:schemeClr val="dk1"/>
                </a:solidFill>
                <a:uFillTx/>
                <a:latin typeface="Calibri Light"/>
              </a:rPr>
              <a:t>title style</a:t>
            </a:r>
            <a:endParaRPr b="0" lang="en-US" sz="6000" strike="noStrike" u="none">
              <a:solidFill>
                <a:schemeClr val="dk1"/>
              </a:solidFill>
              <a:uFillTx/>
              <a:latin typeface="Calibri"/>
            </a:endParaRPr>
          </a:p>
        </p:txBody>
      </p:sp>
      <p:sp>
        <p:nvSpPr>
          <p:cNvPr id="3" name="PlaceHolder 2"/>
          <p:cNvSpPr>
            <a:spLocks noGrp="1"/>
          </p:cNvSpPr>
          <p:nvPr>
            <p:ph type="dt" idx="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IN" sz="1200" strike="noStrike" u="none">
                <a:solidFill>
                  <a:schemeClr val="dk1">
                    <a:tint val="75000"/>
                  </a:schemeClr>
                </a:solidFill>
                <a:uFillTx/>
                <a:latin typeface="Calibri"/>
              </a:defRPr>
            </a:lvl1pPr>
          </a:lstStyle>
          <a:p>
            <a:pPr indent="0" defTabSz="914400">
              <a:lnSpc>
                <a:spcPct val="100000"/>
              </a:lnSpc>
              <a:buNone/>
            </a:pPr>
            <a:r>
              <a:rPr b="0" lang="en-IN"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4" name="PlaceHolder 3"/>
          <p:cNvSpPr>
            <a:spLocks noGrp="1"/>
          </p:cNvSpPr>
          <p:nvPr>
            <p:ph type="ftr" idx="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5" name="PlaceHolder 4"/>
          <p:cNvSpPr>
            <a:spLocks noGrp="1"/>
          </p:cNvSpPr>
          <p:nvPr>
            <p:ph type="sldNum" idx="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IN" sz="1200" strike="noStrike" u="none">
                <a:solidFill>
                  <a:schemeClr val="dk1">
                    <a:tint val="75000"/>
                  </a:schemeClr>
                </a:solidFill>
                <a:uFillTx/>
                <a:latin typeface="Calibri"/>
              </a:defRPr>
            </a:lvl1pPr>
          </a:lstStyle>
          <a:p>
            <a:pPr indent="0" algn="r" defTabSz="914400">
              <a:lnSpc>
                <a:spcPct val="100000"/>
              </a:lnSpc>
              <a:buNone/>
            </a:pPr>
            <a:fld id="{09C812ED-4DD6-40F6-B5E3-B6481DDFED68}" type="slidenum">
              <a:rPr b="0" lang="en-IN" sz="1200" strike="noStrike" u="none">
                <a:solidFill>
                  <a:schemeClr val="dk1">
                    <a:tint val="75000"/>
                  </a:schemeClr>
                </a:solidFill>
                <a:uFillTx/>
                <a:latin typeface="Calibri"/>
              </a:rPr>
              <a:t>215</a:t>
            </a:fld>
            <a:endParaRPr b="0" lang="en-US" sz="1200" strike="noStrike" u="none">
              <a:solidFill>
                <a:srgbClr val="000000"/>
              </a:solidFill>
              <a:uFillTx/>
              <a:latin typeface="Times New Roman"/>
            </a:endParaRPr>
          </a:p>
        </p:txBody>
      </p:sp>
      <p:sp>
        <p:nvSpPr>
          <p:cNvPr id="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uFillTx/>
                <a:latin typeface="Calibri"/>
              </a:rPr>
              <a:t>Click to edit the outline text </a:t>
            </a:r>
            <a:r>
              <a:rPr b="0" lang="en-US" sz="2800" strike="noStrike" u="none">
                <a:solidFill>
                  <a:schemeClr val="dk1"/>
                </a:solidFill>
                <a:uFillTx/>
                <a:latin typeface="Calibri"/>
              </a:rPr>
              <a:t>format</a:t>
            </a:r>
            <a:endParaRPr b="0" lang="en-US" sz="2800" strike="noStrike" u="none">
              <a:solidFill>
                <a:schemeClr val="dk1"/>
              </a:solidFill>
              <a:uFillTx/>
              <a:latin typeface="Calibri"/>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uFillTx/>
                <a:latin typeface="Calibri"/>
              </a:rPr>
              <a:t>Second Outline Level</a:t>
            </a:r>
            <a:endParaRPr b="0" lang="en-US" sz="2000" strike="noStrike" u="none">
              <a:solidFill>
                <a:schemeClr val="dk1"/>
              </a:solidFill>
              <a:uFillTx/>
              <a:latin typeface="Calibri"/>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uFillTx/>
                <a:latin typeface="Calibri"/>
              </a:rPr>
              <a:t>Third Outline Level</a:t>
            </a:r>
            <a:endParaRPr b="0" lang="en-US" sz="1800" strike="noStrike" u="none">
              <a:solidFill>
                <a:schemeClr val="dk1"/>
              </a:solidFill>
              <a:uFillTx/>
              <a:latin typeface="Calibri"/>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uFillTx/>
                <a:latin typeface="Calibri"/>
              </a:rPr>
              <a:t>Fourth Outline Level</a:t>
            </a:r>
            <a:endParaRPr b="0" lang="en-US" sz="1800" strike="noStrike" u="none">
              <a:solidFill>
                <a:schemeClr val="dk1"/>
              </a:solidFill>
              <a:uFillTx/>
              <a:latin typeface="Calibri"/>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Calibri"/>
              </a:rPr>
              <a:t>Fifth Outline Level</a:t>
            </a:r>
            <a:endParaRPr b="0" lang="en-US" sz="2000" strike="noStrike" u="none">
              <a:solidFill>
                <a:schemeClr val="dk1"/>
              </a:solidFill>
              <a:uFillTx/>
              <a:latin typeface="Calibri"/>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Calibri"/>
              </a:rPr>
              <a:t>Sixth Outline Level</a:t>
            </a:r>
            <a:endParaRPr b="0" lang="en-US" sz="2000" strike="noStrike" u="none">
              <a:solidFill>
                <a:schemeClr val="dk1"/>
              </a:solidFill>
              <a:uFillTx/>
              <a:latin typeface="Calibri"/>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Calibri"/>
              </a:rPr>
              <a:t>Seventh Outline Level</a:t>
            </a:r>
            <a:endParaRPr b="0" lang="en-U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0" name="Picture 6" descr=""/>
          <p:cNvPicPr/>
          <p:nvPr/>
        </p:nvPicPr>
        <p:blipFill>
          <a:blip r:embed="rId2"/>
          <a:stretch/>
        </p:blipFill>
        <p:spPr>
          <a:xfrm>
            <a:off x="-13320" y="6369840"/>
            <a:ext cx="12218760" cy="520560"/>
          </a:xfrm>
          <a:prstGeom prst="rect">
            <a:avLst/>
          </a:prstGeom>
          <a:noFill/>
          <a:ln w="0">
            <a:noFill/>
          </a:ln>
        </p:spPr>
      </p:pic>
      <p:pic>
        <p:nvPicPr>
          <p:cNvPr id="81" name="Picture 7" descr=""/>
          <p:cNvPicPr/>
          <p:nvPr/>
        </p:nvPicPr>
        <p:blipFill>
          <a:blip r:embed="rId3"/>
          <a:stretch/>
        </p:blipFill>
        <p:spPr>
          <a:xfrm>
            <a:off x="126000" y="6490440"/>
            <a:ext cx="1781640" cy="314640"/>
          </a:xfrm>
          <a:prstGeom prst="rect">
            <a:avLst/>
          </a:prstGeom>
          <a:noFill/>
          <a:ln w="0">
            <a:noFill/>
          </a:ln>
        </p:spPr>
      </p:pic>
      <p:sp>
        <p:nvSpPr>
          <p:cNvPr id="82"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b="0" lang="en-US" sz="3200" strike="noStrike" u="none">
                <a:solidFill>
                  <a:schemeClr val="dk1"/>
                </a:solidFill>
                <a:uFillTx/>
                <a:latin typeface="Calibri Light"/>
              </a:rPr>
              <a:t>Click to edit Master title style</a:t>
            </a:r>
            <a:endParaRPr b="0" lang="en-US" sz="3200" strike="noStrike" u="none">
              <a:solidFill>
                <a:schemeClr val="dk1"/>
              </a:solidFill>
              <a:uFillTx/>
              <a:latin typeface="Calibri"/>
            </a:endParaRPr>
          </a:p>
        </p:txBody>
      </p:sp>
      <p:sp>
        <p:nvSpPr>
          <p:cNvPr id="83" name="PlaceHolder 2"/>
          <p:cNvSpPr>
            <a:spLocks noGrp="1"/>
          </p:cNvSpPr>
          <p:nvPr>
            <p:ph type="body"/>
          </p:nvPr>
        </p:nvSpPr>
        <p:spPr>
          <a:xfrm>
            <a:off x="5183280" y="987480"/>
            <a:ext cx="6171840" cy="48733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uFillTx/>
                <a:latin typeface="Calibri"/>
              </a:rPr>
              <a:t>Click to edit Master text styles</a:t>
            </a:r>
            <a:endParaRPr b="0" lang="en-US" sz="32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2800" strike="noStrike" u="none">
                <a:solidFill>
                  <a:schemeClr val="dk1"/>
                </a:solidFill>
                <a:uFillTx/>
                <a:latin typeface="Calibri"/>
              </a:rPr>
              <a:t>Second level</a:t>
            </a:r>
            <a:endParaRPr b="0" lang="en-US" sz="2800" strike="noStrike" u="none">
              <a:solidFill>
                <a:schemeClr val="dk1"/>
              </a:solidFill>
              <a:uFillTx/>
              <a:latin typeface="Calibri"/>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uFillTx/>
                <a:latin typeface="Calibri"/>
              </a:rPr>
              <a:t>Third level</a:t>
            </a:r>
            <a:endParaRPr b="0" lang="en-US" sz="2400" strike="noStrike" u="none">
              <a:solidFill>
                <a:schemeClr val="dk1"/>
              </a:solidFill>
              <a:uFillTx/>
              <a:latin typeface="Calibri"/>
            </a:endParaRPr>
          </a:p>
          <a:p>
            <a:pPr lvl="3" marL="1600200" indent="-228600" defTabSz="914400">
              <a:lnSpc>
                <a:spcPct val="90000"/>
              </a:lnSpc>
              <a:spcBef>
                <a:spcPts val="499"/>
              </a:spcBef>
              <a:buClr>
                <a:srgbClr val="000000"/>
              </a:buClr>
              <a:buFont typeface="Arial"/>
              <a:buChar char="•"/>
            </a:pPr>
            <a:r>
              <a:rPr b="0" lang="en-US" sz="2000" strike="noStrike" u="none">
                <a:solidFill>
                  <a:schemeClr val="dk1"/>
                </a:solidFill>
                <a:uFillTx/>
                <a:latin typeface="Calibri"/>
              </a:rPr>
              <a:t>Fourth level</a:t>
            </a:r>
            <a:endParaRPr b="0" lang="en-US" sz="2000" strike="noStrike" u="none">
              <a:solidFill>
                <a:schemeClr val="dk1"/>
              </a:solidFill>
              <a:uFillTx/>
              <a:latin typeface="Calibri"/>
            </a:endParaRPr>
          </a:p>
          <a:p>
            <a:pPr lvl="4" marL="2057400" indent="-228600" defTabSz="914400">
              <a:lnSpc>
                <a:spcPct val="90000"/>
              </a:lnSpc>
              <a:spcBef>
                <a:spcPts val="499"/>
              </a:spcBef>
              <a:buClr>
                <a:srgbClr val="000000"/>
              </a:buClr>
              <a:buFont typeface="Arial"/>
              <a:buChar char="•"/>
            </a:pPr>
            <a:r>
              <a:rPr b="0" lang="en-US" sz="2000" strike="noStrike" u="none">
                <a:solidFill>
                  <a:schemeClr val="dk1"/>
                </a:solidFill>
                <a:uFillTx/>
                <a:latin typeface="Calibri"/>
              </a:rPr>
              <a:t>Fifth level</a:t>
            </a:r>
            <a:endParaRPr b="0" lang="en-US" sz="2000" strike="noStrike" u="none">
              <a:solidFill>
                <a:schemeClr val="dk1"/>
              </a:solidFill>
              <a:uFillTx/>
              <a:latin typeface="Calibri"/>
            </a:endParaRPr>
          </a:p>
        </p:txBody>
      </p:sp>
      <p:sp>
        <p:nvSpPr>
          <p:cNvPr id="84"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uFillTx/>
                <a:latin typeface="Calibri"/>
              </a:rPr>
              <a:t>Click to edit Master text styles</a:t>
            </a:r>
            <a:endParaRPr b="0" lang="en-US" sz="1600" strike="noStrike" u="none">
              <a:solidFill>
                <a:schemeClr val="dk1"/>
              </a:solidFill>
              <a:uFillTx/>
              <a:latin typeface="Calibri"/>
            </a:endParaRPr>
          </a:p>
        </p:txBody>
      </p:sp>
      <p:sp>
        <p:nvSpPr>
          <p:cNvPr id="85" name="PlaceHolder 4"/>
          <p:cNvSpPr>
            <a:spLocks noGrp="1"/>
          </p:cNvSpPr>
          <p:nvPr>
            <p:ph type="dt" idx="25"/>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IN" sz="1200" strike="noStrike" u="none">
                <a:solidFill>
                  <a:schemeClr val="dk1">
                    <a:tint val="75000"/>
                  </a:schemeClr>
                </a:solidFill>
                <a:uFillTx/>
                <a:latin typeface="Calibri"/>
              </a:defRPr>
            </a:lvl1pPr>
          </a:lstStyle>
          <a:p>
            <a:pPr indent="0" defTabSz="914400">
              <a:lnSpc>
                <a:spcPct val="100000"/>
              </a:lnSpc>
              <a:buNone/>
            </a:pPr>
            <a:r>
              <a:rPr b="0" lang="en-IN"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86" name="PlaceHolder 5"/>
          <p:cNvSpPr>
            <a:spLocks noGrp="1"/>
          </p:cNvSpPr>
          <p:nvPr>
            <p:ph type="ftr" idx="26"/>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87" name="PlaceHolder 6"/>
          <p:cNvSpPr>
            <a:spLocks noGrp="1"/>
          </p:cNvSpPr>
          <p:nvPr>
            <p:ph type="sldNum" idx="27"/>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IN" sz="1200" strike="noStrike" u="none">
                <a:solidFill>
                  <a:schemeClr val="dk1">
                    <a:tint val="75000"/>
                  </a:schemeClr>
                </a:solidFill>
                <a:uFillTx/>
                <a:latin typeface="Calibri"/>
              </a:defRPr>
            </a:lvl1pPr>
          </a:lstStyle>
          <a:p>
            <a:pPr indent="0" algn="r" defTabSz="914400">
              <a:lnSpc>
                <a:spcPct val="100000"/>
              </a:lnSpc>
              <a:buNone/>
            </a:pPr>
            <a:fld id="{075947E0-3227-4F7B-8A41-4E97EC6FC389}" type="slidenum">
              <a:rPr b="0" lang="en-IN"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2" r:id="rId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8" name="Picture 6" descr=""/>
          <p:cNvPicPr/>
          <p:nvPr/>
        </p:nvPicPr>
        <p:blipFill>
          <a:blip r:embed="rId2"/>
          <a:stretch/>
        </p:blipFill>
        <p:spPr>
          <a:xfrm>
            <a:off x="-13320" y="6369840"/>
            <a:ext cx="12218760" cy="520560"/>
          </a:xfrm>
          <a:prstGeom prst="rect">
            <a:avLst/>
          </a:prstGeom>
          <a:noFill/>
          <a:ln w="0">
            <a:noFill/>
          </a:ln>
        </p:spPr>
      </p:pic>
      <p:pic>
        <p:nvPicPr>
          <p:cNvPr id="89" name="Picture 7" descr=""/>
          <p:cNvPicPr/>
          <p:nvPr/>
        </p:nvPicPr>
        <p:blipFill>
          <a:blip r:embed="rId3"/>
          <a:stretch/>
        </p:blipFill>
        <p:spPr>
          <a:xfrm>
            <a:off x="126000" y="6490440"/>
            <a:ext cx="1781640" cy="314640"/>
          </a:xfrm>
          <a:prstGeom prst="rect">
            <a:avLst/>
          </a:prstGeom>
          <a:noFill/>
          <a:ln w="0">
            <a:noFill/>
          </a:ln>
        </p:spPr>
      </p:pic>
      <p:sp>
        <p:nvSpPr>
          <p:cNvPr id="90"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b="0" lang="en-US" sz="3200" strike="noStrike" u="none">
                <a:solidFill>
                  <a:schemeClr val="dk1"/>
                </a:solidFill>
                <a:uFillTx/>
                <a:latin typeface="Calibri Light"/>
              </a:rPr>
              <a:t>Click to edit Master title style</a:t>
            </a:r>
            <a:endParaRPr b="0" lang="en-US" sz="3200" strike="noStrike" u="none">
              <a:solidFill>
                <a:schemeClr val="dk1"/>
              </a:solidFill>
              <a:uFillTx/>
              <a:latin typeface="Calibri"/>
            </a:endParaRPr>
          </a:p>
        </p:txBody>
      </p:sp>
      <p:sp>
        <p:nvSpPr>
          <p:cNvPr id="91" name="PlaceHolder 2"/>
          <p:cNvSpPr>
            <a:spLocks noGrp="1"/>
          </p:cNvSpPr>
          <p:nvPr>
            <p:ph type="body"/>
          </p:nvPr>
        </p:nvSpPr>
        <p:spPr>
          <a:xfrm>
            <a:off x="5183280" y="987480"/>
            <a:ext cx="6171840" cy="48733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trike="noStrike" u="none">
                <a:solidFill>
                  <a:schemeClr val="dk1"/>
                </a:solidFill>
                <a:uFillTx/>
                <a:latin typeface="Calibri"/>
              </a:rPr>
              <a:t>Click to edit the outline text format</a:t>
            </a:r>
            <a:endParaRPr b="0" lang="en-US" sz="3200" strike="noStrike" u="none">
              <a:solidFill>
                <a:schemeClr val="dk1"/>
              </a:solidFill>
              <a:uFillTx/>
              <a:latin typeface="Calibri"/>
            </a:endParaRPr>
          </a:p>
          <a:p>
            <a:pPr lvl="1" marL="864000" indent="-324000">
              <a:lnSpc>
                <a:spcPct val="90000"/>
              </a:lnSpc>
              <a:spcBef>
                <a:spcPts val="1134"/>
              </a:spcBef>
              <a:buClr>
                <a:srgbClr val="000000"/>
              </a:buClr>
              <a:buSzPct val="75000"/>
              <a:buFont typeface="Symbol" charset="2"/>
              <a:buChar char=""/>
            </a:pPr>
            <a:r>
              <a:rPr b="0" lang="en-US" sz="3200" strike="noStrike" u="none">
                <a:solidFill>
                  <a:schemeClr val="dk1"/>
                </a:solidFill>
                <a:uFillTx/>
                <a:latin typeface="Calibri"/>
              </a:rPr>
              <a:t>Second Outline Level</a:t>
            </a:r>
            <a:endParaRPr b="0" lang="en-US" sz="3200" strike="noStrike" u="none">
              <a:solidFill>
                <a:schemeClr val="dk1"/>
              </a:solidFill>
              <a:uFillTx/>
              <a:latin typeface="Calibri"/>
            </a:endParaRPr>
          </a:p>
          <a:p>
            <a:pPr lvl="2" marL="1296000" indent="-288000">
              <a:lnSpc>
                <a:spcPct val="90000"/>
              </a:lnSpc>
              <a:spcBef>
                <a:spcPts val="850"/>
              </a:spcBef>
              <a:buClr>
                <a:srgbClr val="000000"/>
              </a:buClr>
              <a:buSzPct val="45000"/>
              <a:buFont typeface="Wingdings" charset="2"/>
              <a:buChar char=""/>
            </a:pPr>
            <a:r>
              <a:rPr b="0" lang="en-US" sz="3200" strike="noStrike" u="none">
                <a:solidFill>
                  <a:schemeClr val="dk1"/>
                </a:solidFill>
                <a:uFillTx/>
                <a:latin typeface="Calibri"/>
              </a:rPr>
              <a:t>Third Outline Level</a:t>
            </a:r>
            <a:endParaRPr b="0" lang="en-US" sz="3200" strike="noStrike" u="none">
              <a:solidFill>
                <a:schemeClr val="dk1"/>
              </a:solidFill>
              <a:uFillTx/>
              <a:latin typeface="Calibri"/>
            </a:endParaRPr>
          </a:p>
          <a:p>
            <a:pPr lvl="3" marL="1728000" indent="-216000">
              <a:lnSpc>
                <a:spcPct val="90000"/>
              </a:lnSpc>
              <a:spcBef>
                <a:spcPts val="567"/>
              </a:spcBef>
              <a:buClr>
                <a:srgbClr val="000000"/>
              </a:buClr>
              <a:buSzPct val="75000"/>
              <a:buFont typeface="Symbol" charset="2"/>
              <a:buChar char=""/>
            </a:pPr>
            <a:r>
              <a:rPr b="0" lang="en-US" sz="3200" strike="noStrike" u="none">
                <a:solidFill>
                  <a:schemeClr val="dk1"/>
                </a:solidFill>
                <a:uFillTx/>
                <a:latin typeface="Calibri"/>
              </a:rPr>
              <a:t>Fourth Outline Level</a:t>
            </a:r>
            <a:endParaRPr b="0" lang="en-US" sz="3200" strike="noStrike" u="none">
              <a:solidFill>
                <a:schemeClr val="dk1"/>
              </a:solidFill>
              <a:uFillTx/>
              <a:latin typeface="Calibri"/>
            </a:endParaRPr>
          </a:p>
          <a:p>
            <a:pPr lvl="4" marL="2160000" indent="-216000">
              <a:lnSpc>
                <a:spcPct val="90000"/>
              </a:lnSpc>
              <a:spcBef>
                <a:spcPts val="283"/>
              </a:spcBef>
              <a:buClr>
                <a:srgbClr val="000000"/>
              </a:buClr>
              <a:buSzPct val="45000"/>
              <a:buFont typeface="Wingdings" charset="2"/>
              <a:buChar char=""/>
            </a:pPr>
            <a:r>
              <a:rPr b="0" lang="en-US" sz="3200" strike="noStrike" u="none">
                <a:solidFill>
                  <a:schemeClr val="dk1"/>
                </a:solidFill>
                <a:uFillTx/>
                <a:latin typeface="Calibri"/>
              </a:rPr>
              <a:t>Fifth Outline Level</a:t>
            </a:r>
            <a:endParaRPr b="0" lang="en-US" sz="3200" strike="noStrike" u="none">
              <a:solidFill>
                <a:schemeClr val="dk1"/>
              </a:solidFill>
              <a:uFillTx/>
              <a:latin typeface="Calibri"/>
            </a:endParaRPr>
          </a:p>
          <a:p>
            <a:pPr lvl="5" marL="2592000" indent="-216000">
              <a:lnSpc>
                <a:spcPct val="90000"/>
              </a:lnSpc>
              <a:spcBef>
                <a:spcPts val="283"/>
              </a:spcBef>
              <a:buClr>
                <a:srgbClr val="000000"/>
              </a:buClr>
              <a:buSzPct val="45000"/>
              <a:buFont typeface="Wingdings" charset="2"/>
              <a:buChar char=""/>
            </a:pPr>
            <a:r>
              <a:rPr b="0" lang="en-US" sz="3200" strike="noStrike" u="none">
                <a:solidFill>
                  <a:schemeClr val="dk1"/>
                </a:solidFill>
                <a:uFillTx/>
                <a:latin typeface="Calibri"/>
              </a:rPr>
              <a:t>Sixth Outline Level</a:t>
            </a:r>
            <a:endParaRPr b="0" lang="en-US" sz="3200" strike="noStrike" u="none">
              <a:solidFill>
                <a:schemeClr val="dk1"/>
              </a:solidFill>
              <a:uFillTx/>
              <a:latin typeface="Calibri"/>
            </a:endParaRPr>
          </a:p>
          <a:p>
            <a:pPr lvl="6" marL="3024000" indent="-216000">
              <a:lnSpc>
                <a:spcPct val="90000"/>
              </a:lnSpc>
              <a:spcBef>
                <a:spcPts val="283"/>
              </a:spcBef>
              <a:buClr>
                <a:srgbClr val="000000"/>
              </a:buClr>
              <a:buSzPct val="45000"/>
              <a:buFont typeface="Wingdings" charset="2"/>
              <a:buChar char=""/>
            </a:pPr>
            <a:r>
              <a:rPr b="0" lang="en-US" sz="3200" strike="noStrike" u="none">
                <a:solidFill>
                  <a:schemeClr val="dk1"/>
                </a:solidFill>
                <a:uFillTx/>
                <a:latin typeface="Calibri"/>
              </a:rPr>
              <a:t>Seventh Outline Level</a:t>
            </a:r>
            <a:endParaRPr b="0" lang="en-US" sz="3200" strike="noStrike" u="none">
              <a:solidFill>
                <a:schemeClr val="dk1"/>
              </a:solidFill>
              <a:uFillTx/>
              <a:latin typeface="Calibri"/>
            </a:endParaRPr>
          </a:p>
        </p:txBody>
      </p:sp>
      <p:sp>
        <p:nvSpPr>
          <p:cNvPr id="92"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uFillTx/>
                <a:latin typeface="Calibri"/>
              </a:rPr>
              <a:t>Click to edit Master text styles</a:t>
            </a:r>
            <a:endParaRPr b="0" lang="en-US" sz="1600" strike="noStrike" u="none">
              <a:solidFill>
                <a:schemeClr val="dk1"/>
              </a:solidFill>
              <a:uFillTx/>
              <a:latin typeface="Calibri"/>
            </a:endParaRPr>
          </a:p>
        </p:txBody>
      </p:sp>
      <p:sp>
        <p:nvSpPr>
          <p:cNvPr id="93" name="PlaceHolder 4"/>
          <p:cNvSpPr>
            <a:spLocks noGrp="1"/>
          </p:cNvSpPr>
          <p:nvPr>
            <p:ph type="dt" idx="28"/>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IN" sz="1200" strike="noStrike" u="none">
                <a:solidFill>
                  <a:schemeClr val="dk1">
                    <a:tint val="75000"/>
                  </a:schemeClr>
                </a:solidFill>
                <a:uFillTx/>
                <a:latin typeface="Calibri"/>
              </a:defRPr>
            </a:lvl1pPr>
          </a:lstStyle>
          <a:p>
            <a:pPr indent="0" defTabSz="914400">
              <a:lnSpc>
                <a:spcPct val="100000"/>
              </a:lnSpc>
              <a:buNone/>
            </a:pPr>
            <a:r>
              <a:rPr b="0" lang="en-IN"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94" name="PlaceHolder 5"/>
          <p:cNvSpPr>
            <a:spLocks noGrp="1"/>
          </p:cNvSpPr>
          <p:nvPr>
            <p:ph type="ftr" idx="29"/>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95" name="PlaceHolder 6"/>
          <p:cNvSpPr>
            <a:spLocks noGrp="1"/>
          </p:cNvSpPr>
          <p:nvPr>
            <p:ph type="sldNum" idx="30"/>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IN" sz="1200" strike="noStrike" u="none">
                <a:solidFill>
                  <a:schemeClr val="dk1">
                    <a:tint val="75000"/>
                  </a:schemeClr>
                </a:solidFill>
                <a:uFillTx/>
                <a:latin typeface="Calibri"/>
              </a:defRPr>
            </a:lvl1pPr>
          </a:lstStyle>
          <a:p>
            <a:pPr indent="0" algn="r" defTabSz="914400">
              <a:lnSpc>
                <a:spcPct val="100000"/>
              </a:lnSpc>
              <a:buNone/>
            </a:pPr>
            <a:fld id="{8BFD355B-E5BE-46BA-B061-4153A84DB3AC}" type="slidenum">
              <a:rPr b="0" lang="en-IN"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4"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 name="Picture 6" descr=""/>
          <p:cNvPicPr/>
          <p:nvPr/>
        </p:nvPicPr>
        <p:blipFill>
          <a:blip r:embed="rId2"/>
          <a:stretch/>
        </p:blipFill>
        <p:spPr>
          <a:xfrm>
            <a:off x="-13320" y="6369840"/>
            <a:ext cx="12218760" cy="520560"/>
          </a:xfrm>
          <a:prstGeom prst="rect">
            <a:avLst/>
          </a:prstGeom>
          <a:noFill/>
          <a:ln w="0">
            <a:noFill/>
          </a:ln>
        </p:spPr>
      </p:pic>
      <p:pic>
        <p:nvPicPr>
          <p:cNvPr id="10" name="Picture 7" descr=""/>
          <p:cNvPicPr/>
          <p:nvPr/>
        </p:nvPicPr>
        <p:blipFill>
          <a:blip r:embed="rId3"/>
          <a:stretch/>
        </p:blipFill>
        <p:spPr>
          <a:xfrm>
            <a:off x="126000" y="6490440"/>
            <a:ext cx="1781640" cy="314640"/>
          </a:xfrm>
          <a:prstGeom prst="rect">
            <a:avLst/>
          </a:prstGeom>
          <a:noFill/>
          <a:ln w="0">
            <a:noFill/>
          </a:ln>
        </p:spPr>
      </p:pic>
      <p:sp>
        <p:nvSpPr>
          <p:cNvPr id="11"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Autofit/>
          </a:bodyPr>
          <a:p>
            <a:pPr indent="0" defTabSz="914400">
              <a:lnSpc>
                <a:spcPct val="90000"/>
              </a:lnSpc>
              <a:buNone/>
            </a:pPr>
            <a:r>
              <a:rPr b="0" lang="en-US" sz="4400" strike="noStrike" u="none">
                <a:solidFill>
                  <a:schemeClr val="dk1"/>
                </a:solidFill>
                <a:uFillTx/>
                <a:latin typeface="Calibri Light"/>
              </a:rPr>
              <a:t>Click to edit Master title style</a:t>
            </a:r>
            <a:endParaRPr b="0" lang="en-US" sz="4400" strike="noStrike" u="none">
              <a:solidFill>
                <a:schemeClr val="dk1"/>
              </a:solidFill>
              <a:uFillTx/>
              <a:latin typeface="Calibri"/>
            </a:endParaRPr>
          </a:p>
        </p:txBody>
      </p:sp>
      <p:sp>
        <p:nvSpPr>
          <p:cNvPr id="12" name="PlaceHolder 2"/>
          <p:cNvSpPr>
            <a:spLocks noGrp="1"/>
          </p:cNvSpPr>
          <p:nvPr>
            <p:ph type="body"/>
          </p:nvPr>
        </p:nvSpPr>
        <p:spPr>
          <a:xfrm>
            <a:off x="838080" y="992880"/>
            <a:ext cx="10515240" cy="518400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uFillTx/>
                <a:latin typeface="Calibri"/>
              </a:rPr>
              <a:t>Click to edit Master text styles</a:t>
            </a:r>
            <a:endParaRPr b="0" lang="en-US" sz="28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uFillTx/>
                <a:latin typeface="Calibri"/>
              </a:rPr>
              <a:t>Second level</a:t>
            </a:r>
            <a:endParaRPr b="0" lang="en-US" sz="2400" strike="noStrike" u="none">
              <a:solidFill>
                <a:schemeClr val="dk1"/>
              </a:solidFill>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uFillTx/>
                <a:latin typeface="Calibri"/>
              </a:rPr>
              <a:t>Third level</a:t>
            </a:r>
            <a:endParaRPr b="0" lang="en-US" sz="2000" strike="noStrike" u="none">
              <a:solidFill>
                <a:schemeClr val="dk1"/>
              </a:solidFill>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Fourth level</a:t>
            </a:r>
            <a:endParaRPr b="0" lang="en-US" sz="1800" strike="noStrike" u="none">
              <a:solidFill>
                <a:schemeClr val="dk1"/>
              </a:solidFill>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Fifth level</a:t>
            </a:r>
            <a:endParaRPr b="0" lang="en-US" sz="1800" strike="noStrike" u="none">
              <a:solidFill>
                <a:schemeClr val="dk1"/>
              </a:solidFill>
              <a:uFillTx/>
              <a:latin typeface="Calibri"/>
            </a:endParaRPr>
          </a:p>
        </p:txBody>
      </p:sp>
      <p:sp>
        <p:nvSpPr>
          <p:cNvPr id="13" name="PlaceHolder 3"/>
          <p:cNvSpPr>
            <a:spLocks noGrp="1"/>
          </p:cNvSpPr>
          <p:nvPr>
            <p:ph type="dt" idx="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IN" sz="1200" strike="noStrike" u="none">
                <a:solidFill>
                  <a:schemeClr val="dk1">
                    <a:tint val="75000"/>
                  </a:schemeClr>
                </a:solidFill>
                <a:uFillTx/>
                <a:latin typeface="Calibri"/>
              </a:defRPr>
            </a:lvl1pPr>
          </a:lstStyle>
          <a:p>
            <a:pPr indent="0" defTabSz="914400">
              <a:lnSpc>
                <a:spcPct val="100000"/>
              </a:lnSpc>
              <a:buNone/>
            </a:pPr>
            <a:r>
              <a:rPr b="0" lang="en-IN"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14" name="PlaceHolder 4"/>
          <p:cNvSpPr>
            <a:spLocks noGrp="1"/>
          </p:cNvSpPr>
          <p:nvPr>
            <p:ph type="ftr" idx="5"/>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5" name="PlaceHolder 5"/>
          <p:cNvSpPr>
            <a:spLocks noGrp="1"/>
          </p:cNvSpPr>
          <p:nvPr>
            <p:ph type="sldNum" idx="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IN" sz="1200" strike="noStrike" u="none">
                <a:solidFill>
                  <a:schemeClr val="dk1">
                    <a:tint val="75000"/>
                  </a:schemeClr>
                </a:solidFill>
                <a:uFillTx/>
                <a:latin typeface="Calibri"/>
              </a:defRPr>
            </a:lvl1pPr>
          </a:lstStyle>
          <a:p>
            <a:pPr indent="0" algn="r" defTabSz="914400">
              <a:lnSpc>
                <a:spcPct val="100000"/>
              </a:lnSpc>
              <a:buNone/>
            </a:pPr>
            <a:fld id="{5404D7CF-80C4-424E-A257-E59C7612F9DA}" type="slidenum">
              <a:rPr b="0" lang="en-IN"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 name="Picture 6" descr=""/>
          <p:cNvPicPr/>
          <p:nvPr/>
        </p:nvPicPr>
        <p:blipFill>
          <a:blip r:embed="rId2"/>
          <a:stretch/>
        </p:blipFill>
        <p:spPr>
          <a:xfrm>
            <a:off x="-13320" y="6369840"/>
            <a:ext cx="12218760" cy="520560"/>
          </a:xfrm>
          <a:prstGeom prst="rect">
            <a:avLst/>
          </a:prstGeom>
          <a:noFill/>
          <a:ln w="0">
            <a:noFill/>
          </a:ln>
        </p:spPr>
      </p:pic>
      <p:pic>
        <p:nvPicPr>
          <p:cNvPr id="17" name="Picture 7" descr=""/>
          <p:cNvPicPr/>
          <p:nvPr/>
        </p:nvPicPr>
        <p:blipFill>
          <a:blip r:embed="rId3"/>
          <a:stretch/>
        </p:blipFill>
        <p:spPr>
          <a:xfrm>
            <a:off x="126000" y="6490440"/>
            <a:ext cx="1781640" cy="314640"/>
          </a:xfrm>
          <a:prstGeom prst="rect">
            <a:avLst/>
          </a:prstGeom>
          <a:noFill/>
          <a:ln w="0">
            <a:noFill/>
          </a:ln>
        </p:spPr>
      </p:pic>
      <p:sp>
        <p:nvSpPr>
          <p:cNvPr id="18" name="PlaceHolder 1"/>
          <p:cNvSpPr>
            <a:spLocks noGrp="1"/>
          </p:cNvSpPr>
          <p:nvPr>
            <p:ph type="title"/>
          </p:nvPr>
        </p:nvSpPr>
        <p:spPr>
          <a:xfrm>
            <a:off x="8724960" y="365040"/>
            <a:ext cx="2628720" cy="5811480"/>
          </a:xfrm>
          <a:prstGeom prst="rect">
            <a:avLst/>
          </a:prstGeom>
          <a:noFill/>
          <a:ln w="0">
            <a:noFill/>
          </a:ln>
        </p:spPr>
        <p:txBody>
          <a:bodyPr lIns="91440" rIns="91440" tIns="45720" bIns="45720" anchor="ctr" vert="eaVert">
            <a:noAutofit/>
          </a:bodyPr>
          <a:p>
            <a:pPr indent="0" defTabSz="914400">
              <a:lnSpc>
                <a:spcPct val="90000"/>
              </a:lnSpc>
              <a:buNone/>
            </a:pPr>
            <a:r>
              <a:rPr b="0" lang="en-US" sz="4400" strike="noStrike" u="none">
                <a:solidFill>
                  <a:schemeClr val="dk1"/>
                </a:solidFill>
                <a:uFillTx/>
                <a:latin typeface="Calibri Light"/>
              </a:rPr>
              <a:t>Click to edit Master title style</a:t>
            </a:r>
            <a:endParaRPr b="0" lang="en-US" sz="4400" strike="noStrike" u="none">
              <a:solidFill>
                <a:schemeClr val="dk1"/>
              </a:solidFill>
              <a:uFillTx/>
              <a:latin typeface="Calibri"/>
            </a:endParaRPr>
          </a:p>
        </p:txBody>
      </p:sp>
      <p:sp>
        <p:nvSpPr>
          <p:cNvPr id="19" name="PlaceHolder 2"/>
          <p:cNvSpPr>
            <a:spLocks noGrp="1"/>
          </p:cNvSpPr>
          <p:nvPr>
            <p:ph type="body"/>
          </p:nvPr>
        </p:nvSpPr>
        <p:spPr>
          <a:xfrm>
            <a:off x="838080" y="365040"/>
            <a:ext cx="7733880" cy="581148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uFillTx/>
                <a:latin typeface="Calibri"/>
              </a:rPr>
              <a:t>Click to edit Master text styles</a:t>
            </a:r>
            <a:endParaRPr b="0" lang="en-US" sz="28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uFillTx/>
                <a:latin typeface="Calibri"/>
              </a:rPr>
              <a:t>Second level</a:t>
            </a:r>
            <a:endParaRPr b="0" lang="en-US" sz="2400" strike="noStrike" u="none">
              <a:solidFill>
                <a:schemeClr val="dk1"/>
              </a:solidFill>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uFillTx/>
                <a:latin typeface="Calibri"/>
              </a:rPr>
              <a:t>Third level</a:t>
            </a:r>
            <a:endParaRPr b="0" lang="en-US" sz="2000" strike="noStrike" u="none">
              <a:solidFill>
                <a:schemeClr val="dk1"/>
              </a:solidFill>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Fourth level</a:t>
            </a:r>
            <a:endParaRPr b="0" lang="en-US" sz="1800" strike="noStrike" u="none">
              <a:solidFill>
                <a:schemeClr val="dk1"/>
              </a:solidFill>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Fifth level</a:t>
            </a:r>
            <a:endParaRPr b="0" lang="en-US" sz="1800" strike="noStrike" u="none">
              <a:solidFill>
                <a:schemeClr val="dk1"/>
              </a:solidFill>
              <a:uFillTx/>
              <a:latin typeface="Calibri"/>
            </a:endParaRPr>
          </a:p>
        </p:txBody>
      </p:sp>
      <p:sp>
        <p:nvSpPr>
          <p:cNvPr id="20" name="PlaceHolder 3"/>
          <p:cNvSpPr>
            <a:spLocks noGrp="1"/>
          </p:cNvSpPr>
          <p:nvPr>
            <p:ph type="dt" idx="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IN" sz="1200" strike="noStrike" u="none">
                <a:solidFill>
                  <a:schemeClr val="dk1">
                    <a:tint val="75000"/>
                  </a:schemeClr>
                </a:solidFill>
                <a:uFillTx/>
                <a:latin typeface="Calibri"/>
              </a:defRPr>
            </a:lvl1pPr>
          </a:lstStyle>
          <a:p>
            <a:pPr indent="0" defTabSz="914400">
              <a:lnSpc>
                <a:spcPct val="100000"/>
              </a:lnSpc>
              <a:buNone/>
            </a:pPr>
            <a:r>
              <a:rPr b="0" lang="en-IN"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21" name="PlaceHolder 4"/>
          <p:cNvSpPr>
            <a:spLocks noGrp="1"/>
          </p:cNvSpPr>
          <p:nvPr>
            <p:ph type="ftr" idx="8"/>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22" name="PlaceHolder 5"/>
          <p:cNvSpPr>
            <a:spLocks noGrp="1"/>
          </p:cNvSpPr>
          <p:nvPr>
            <p:ph type="sldNum" idx="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IN" sz="1200" strike="noStrike" u="none">
                <a:solidFill>
                  <a:schemeClr val="dk1">
                    <a:tint val="75000"/>
                  </a:schemeClr>
                </a:solidFill>
                <a:uFillTx/>
                <a:latin typeface="Calibri"/>
              </a:defRPr>
            </a:lvl1pPr>
          </a:lstStyle>
          <a:p>
            <a:pPr indent="0" algn="r" defTabSz="914400">
              <a:lnSpc>
                <a:spcPct val="100000"/>
              </a:lnSpc>
              <a:buNone/>
            </a:pPr>
            <a:fld id="{DD852C37-983A-462D-B7DA-1B06E7955C75}" type="slidenum">
              <a:rPr b="0" lang="en-IN"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3" name="Picture 6" descr=""/>
          <p:cNvPicPr/>
          <p:nvPr/>
        </p:nvPicPr>
        <p:blipFill>
          <a:blip r:embed="rId2"/>
          <a:stretch/>
        </p:blipFill>
        <p:spPr>
          <a:xfrm>
            <a:off x="-13320" y="6369840"/>
            <a:ext cx="12218760" cy="520560"/>
          </a:xfrm>
          <a:prstGeom prst="rect">
            <a:avLst/>
          </a:prstGeom>
          <a:noFill/>
          <a:ln w="0">
            <a:noFill/>
          </a:ln>
        </p:spPr>
      </p:pic>
      <p:pic>
        <p:nvPicPr>
          <p:cNvPr id="24" name="Picture 7" descr=""/>
          <p:cNvPicPr/>
          <p:nvPr/>
        </p:nvPicPr>
        <p:blipFill>
          <a:blip r:embed="rId3"/>
          <a:stretch/>
        </p:blipFill>
        <p:spPr>
          <a:xfrm>
            <a:off x="126000" y="6490440"/>
            <a:ext cx="1781640" cy="314640"/>
          </a:xfrm>
          <a:prstGeom prst="rect">
            <a:avLst/>
          </a:prstGeom>
          <a:noFill/>
          <a:ln w="0">
            <a:noFill/>
          </a:ln>
        </p:spPr>
      </p:pic>
      <p:sp>
        <p:nvSpPr>
          <p:cNvPr id="25"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Autofit/>
          </a:bodyPr>
          <a:p>
            <a:pPr indent="0" defTabSz="914400">
              <a:lnSpc>
                <a:spcPct val="90000"/>
              </a:lnSpc>
              <a:buNone/>
            </a:pPr>
            <a:r>
              <a:rPr b="0" lang="en-US" sz="4400" strike="noStrike" u="none">
                <a:solidFill>
                  <a:schemeClr val="dk1"/>
                </a:solidFill>
                <a:uFillTx/>
                <a:latin typeface="Calibri Light"/>
              </a:rPr>
              <a:t>Click to edit Master title style</a:t>
            </a:r>
            <a:endParaRPr b="0" lang="en-US" sz="4400" strike="noStrike" u="none">
              <a:solidFill>
                <a:schemeClr val="dk1"/>
              </a:solidFill>
              <a:uFillTx/>
              <a:latin typeface="Calibri"/>
            </a:endParaRPr>
          </a:p>
        </p:txBody>
      </p:sp>
      <p:sp>
        <p:nvSpPr>
          <p:cNvPr id="26" name="PlaceHolder 2"/>
          <p:cNvSpPr>
            <a:spLocks noGrp="1"/>
          </p:cNvSpPr>
          <p:nvPr>
            <p:ph type="body"/>
          </p:nvPr>
        </p:nvSpPr>
        <p:spPr>
          <a:xfrm>
            <a:off x="838080" y="992880"/>
            <a:ext cx="10515240" cy="51840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uFillTx/>
                <a:latin typeface="Calibri"/>
              </a:rPr>
              <a:t>Click to edit Master text styles</a:t>
            </a:r>
            <a:endParaRPr b="0" lang="en-US" sz="28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uFillTx/>
                <a:latin typeface="Calibri"/>
              </a:rPr>
              <a:t>Second level</a:t>
            </a:r>
            <a:endParaRPr b="0" lang="en-US" sz="2400" strike="noStrike" u="none">
              <a:solidFill>
                <a:schemeClr val="dk1"/>
              </a:solidFill>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uFillTx/>
                <a:latin typeface="Calibri"/>
              </a:rPr>
              <a:t>Third level</a:t>
            </a:r>
            <a:endParaRPr b="0" lang="en-US" sz="2000" strike="noStrike" u="none">
              <a:solidFill>
                <a:schemeClr val="dk1"/>
              </a:solidFill>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Fourth level</a:t>
            </a:r>
            <a:endParaRPr b="0" lang="en-US" sz="1800" strike="noStrike" u="none">
              <a:solidFill>
                <a:schemeClr val="dk1"/>
              </a:solidFill>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Fifth level</a:t>
            </a:r>
            <a:endParaRPr b="0" lang="en-US" sz="1800" strike="noStrike" u="none">
              <a:solidFill>
                <a:schemeClr val="dk1"/>
              </a:solidFill>
              <a:uFillTx/>
              <a:latin typeface="Calibri"/>
            </a:endParaRPr>
          </a:p>
        </p:txBody>
      </p:sp>
      <p:sp>
        <p:nvSpPr>
          <p:cNvPr id="27" name="PlaceHolder 3"/>
          <p:cNvSpPr>
            <a:spLocks noGrp="1"/>
          </p:cNvSpPr>
          <p:nvPr>
            <p:ph type="dt" idx="10"/>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IN" sz="1200" strike="noStrike" u="none">
                <a:solidFill>
                  <a:schemeClr val="dk1">
                    <a:tint val="75000"/>
                  </a:schemeClr>
                </a:solidFill>
                <a:uFillTx/>
                <a:latin typeface="Calibri"/>
              </a:defRPr>
            </a:lvl1pPr>
          </a:lstStyle>
          <a:p>
            <a:pPr indent="0" defTabSz="914400">
              <a:lnSpc>
                <a:spcPct val="100000"/>
              </a:lnSpc>
              <a:buNone/>
            </a:pPr>
            <a:r>
              <a:rPr b="0" lang="en-IN"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28" name="PlaceHolder 4"/>
          <p:cNvSpPr>
            <a:spLocks noGrp="1"/>
          </p:cNvSpPr>
          <p:nvPr>
            <p:ph type="ftr" idx="11"/>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29" name="PlaceHolder 5"/>
          <p:cNvSpPr>
            <a:spLocks noGrp="1"/>
          </p:cNvSpPr>
          <p:nvPr>
            <p:ph type="sldNum" idx="12"/>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IN" sz="1200" strike="noStrike" u="none">
                <a:solidFill>
                  <a:schemeClr val="dk1">
                    <a:tint val="75000"/>
                  </a:schemeClr>
                </a:solidFill>
                <a:uFillTx/>
                <a:latin typeface="Calibri"/>
              </a:defRPr>
            </a:lvl1pPr>
          </a:lstStyle>
          <a:p>
            <a:pPr indent="0" algn="r" defTabSz="914400">
              <a:lnSpc>
                <a:spcPct val="100000"/>
              </a:lnSpc>
              <a:buNone/>
            </a:pPr>
            <a:fld id="{AA7E9F0B-F500-45C2-B0D1-7A83FD2D8D59}" type="slidenum">
              <a:rPr b="0" lang="en-IN"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2" name="Picture 6" descr=""/>
          <p:cNvPicPr/>
          <p:nvPr/>
        </p:nvPicPr>
        <p:blipFill>
          <a:blip r:embed="rId2"/>
          <a:stretch/>
        </p:blipFill>
        <p:spPr>
          <a:xfrm>
            <a:off x="-13320" y="6369840"/>
            <a:ext cx="12218760" cy="520560"/>
          </a:xfrm>
          <a:prstGeom prst="rect">
            <a:avLst/>
          </a:prstGeom>
          <a:noFill/>
          <a:ln w="0">
            <a:noFill/>
          </a:ln>
        </p:spPr>
      </p:pic>
      <p:pic>
        <p:nvPicPr>
          <p:cNvPr id="33" name="Picture 7" descr=""/>
          <p:cNvPicPr/>
          <p:nvPr/>
        </p:nvPicPr>
        <p:blipFill>
          <a:blip r:embed="rId3"/>
          <a:stretch/>
        </p:blipFill>
        <p:spPr>
          <a:xfrm>
            <a:off x="126000" y="6490440"/>
            <a:ext cx="1781640" cy="314640"/>
          </a:xfrm>
          <a:prstGeom prst="rect">
            <a:avLst/>
          </a:prstGeom>
          <a:noFill/>
          <a:ln w="0">
            <a:noFill/>
          </a:ln>
        </p:spPr>
      </p:pic>
      <p:sp>
        <p:nvSpPr>
          <p:cNvPr id="34" name="PlaceHolder 1"/>
          <p:cNvSpPr>
            <a:spLocks noGrp="1"/>
          </p:cNvSpPr>
          <p:nvPr>
            <p:ph type="title"/>
          </p:nvPr>
        </p:nvSpPr>
        <p:spPr>
          <a:xfrm>
            <a:off x="831960" y="1709640"/>
            <a:ext cx="10515240" cy="2852280"/>
          </a:xfrm>
          <a:prstGeom prst="rect">
            <a:avLst/>
          </a:prstGeom>
          <a:noFill/>
          <a:ln w="0">
            <a:noFill/>
          </a:ln>
        </p:spPr>
        <p:txBody>
          <a:bodyPr lIns="91440" rIns="91440" tIns="45720" bIns="45720" anchor="b">
            <a:noAutofit/>
          </a:bodyPr>
          <a:p>
            <a:pPr indent="0" defTabSz="914400">
              <a:lnSpc>
                <a:spcPct val="90000"/>
              </a:lnSpc>
              <a:buNone/>
            </a:pPr>
            <a:r>
              <a:rPr b="0" lang="en-US" sz="6000" strike="noStrike" u="none">
                <a:solidFill>
                  <a:schemeClr val="dk1"/>
                </a:solidFill>
                <a:uFillTx/>
                <a:latin typeface="Calibri Light"/>
              </a:rPr>
              <a:t>Click to edit Master title style</a:t>
            </a:r>
            <a:endParaRPr b="0" lang="en-US" sz="6000" strike="noStrike" u="none">
              <a:solidFill>
                <a:schemeClr val="dk1"/>
              </a:solidFill>
              <a:uFillTx/>
              <a:latin typeface="Calibri"/>
            </a:endParaRPr>
          </a:p>
        </p:txBody>
      </p:sp>
      <p:sp>
        <p:nvSpPr>
          <p:cNvPr id="35" name="PlaceHolder 2"/>
          <p:cNvSpPr>
            <a:spLocks noGrp="1"/>
          </p:cNvSpPr>
          <p:nvPr>
            <p:ph type="body"/>
          </p:nvPr>
        </p:nvSpPr>
        <p:spPr>
          <a:xfrm>
            <a:off x="831960" y="4589640"/>
            <a:ext cx="10515240" cy="14997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400" strike="noStrike" u="none">
                <a:solidFill>
                  <a:schemeClr val="dk1">
                    <a:tint val="75000"/>
                  </a:schemeClr>
                </a:solidFill>
                <a:uFillTx/>
                <a:latin typeface="Calibri"/>
              </a:rPr>
              <a:t>Click to edit Master text styles</a:t>
            </a:r>
            <a:endParaRPr b="0" lang="en-US" sz="2400" strike="noStrike" u="none">
              <a:solidFill>
                <a:schemeClr val="dk1"/>
              </a:solidFill>
              <a:uFillTx/>
              <a:latin typeface="Calibri"/>
            </a:endParaRPr>
          </a:p>
        </p:txBody>
      </p:sp>
      <p:sp>
        <p:nvSpPr>
          <p:cNvPr id="36" name="PlaceHolder 3"/>
          <p:cNvSpPr>
            <a:spLocks noGrp="1"/>
          </p:cNvSpPr>
          <p:nvPr>
            <p:ph type="dt" idx="13"/>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IN" sz="1200" strike="noStrike" u="none">
                <a:solidFill>
                  <a:schemeClr val="dk1">
                    <a:tint val="75000"/>
                  </a:schemeClr>
                </a:solidFill>
                <a:uFillTx/>
                <a:latin typeface="Calibri"/>
              </a:defRPr>
            </a:lvl1pPr>
          </a:lstStyle>
          <a:p>
            <a:pPr indent="0" defTabSz="914400">
              <a:lnSpc>
                <a:spcPct val="100000"/>
              </a:lnSpc>
              <a:buNone/>
            </a:pPr>
            <a:r>
              <a:rPr b="0" lang="en-IN"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37" name="PlaceHolder 4"/>
          <p:cNvSpPr>
            <a:spLocks noGrp="1"/>
          </p:cNvSpPr>
          <p:nvPr>
            <p:ph type="ftr" idx="14"/>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38" name="PlaceHolder 5"/>
          <p:cNvSpPr>
            <a:spLocks noGrp="1"/>
          </p:cNvSpPr>
          <p:nvPr>
            <p:ph type="sldNum" idx="1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IN" sz="1200" strike="noStrike" u="none">
                <a:solidFill>
                  <a:schemeClr val="dk1">
                    <a:tint val="75000"/>
                  </a:schemeClr>
                </a:solidFill>
                <a:uFillTx/>
                <a:latin typeface="Calibri"/>
              </a:defRPr>
            </a:lvl1pPr>
          </a:lstStyle>
          <a:p>
            <a:pPr indent="0" algn="r" defTabSz="914400">
              <a:lnSpc>
                <a:spcPct val="100000"/>
              </a:lnSpc>
              <a:buNone/>
            </a:pPr>
            <a:fld id="{4825C85E-BF7B-4750-A169-7FB1611D093A}" type="slidenum">
              <a:rPr b="0" lang="en-IN"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9" name="Picture 6" descr=""/>
          <p:cNvPicPr/>
          <p:nvPr/>
        </p:nvPicPr>
        <p:blipFill>
          <a:blip r:embed="rId2"/>
          <a:stretch/>
        </p:blipFill>
        <p:spPr>
          <a:xfrm>
            <a:off x="-13320" y="6369840"/>
            <a:ext cx="12218760" cy="520560"/>
          </a:xfrm>
          <a:prstGeom prst="rect">
            <a:avLst/>
          </a:prstGeom>
          <a:noFill/>
          <a:ln w="0">
            <a:noFill/>
          </a:ln>
        </p:spPr>
      </p:pic>
      <p:pic>
        <p:nvPicPr>
          <p:cNvPr id="40" name="Picture 7" descr=""/>
          <p:cNvPicPr/>
          <p:nvPr/>
        </p:nvPicPr>
        <p:blipFill>
          <a:blip r:embed="rId3"/>
          <a:stretch/>
        </p:blipFill>
        <p:spPr>
          <a:xfrm>
            <a:off x="126000" y="6490440"/>
            <a:ext cx="1781640" cy="314640"/>
          </a:xfrm>
          <a:prstGeom prst="rect">
            <a:avLst/>
          </a:prstGeom>
          <a:noFill/>
          <a:ln w="0">
            <a:noFill/>
          </a:ln>
        </p:spPr>
      </p:pic>
      <p:sp>
        <p:nvSpPr>
          <p:cNvPr id="41"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Autofit/>
          </a:bodyPr>
          <a:p>
            <a:pPr indent="0" defTabSz="914400">
              <a:lnSpc>
                <a:spcPct val="90000"/>
              </a:lnSpc>
              <a:buNone/>
            </a:pPr>
            <a:r>
              <a:rPr b="0" lang="en-US" sz="4400" strike="noStrike" u="none">
                <a:solidFill>
                  <a:schemeClr val="dk1"/>
                </a:solidFill>
                <a:uFillTx/>
                <a:latin typeface="Calibri Light"/>
              </a:rPr>
              <a:t>Click to edit Master title style</a:t>
            </a:r>
            <a:endParaRPr b="0" lang="en-US" sz="4400" strike="noStrike" u="none">
              <a:solidFill>
                <a:schemeClr val="dk1"/>
              </a:solidFill>
              <a:uFillTx/>
              <a:latin typeface="Calibri"/>
            </a:endParaRPr>
          </a:p>
        </p:txBody>
      </p:sp>
      <p:sp>
        <p:nvSpPr>
          <p:cNvPr id="42" name="PlaceHolder 2"/>
          <p:cNvSpPr>
            <a:spLocks noGrp="1"/>
          </p:cNvSpPr>
          <p:nvPr>
            <p:ph type="body"/>
          </p:nvPr>
        </p:nvSpPr>
        <p:spPr>
          <a:xfrm>
            <a:off x="838080" y="1825560"/>
            <a:ext cx="51811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uFillTx/>
                <a:latin typeface="Calibri"/>
              </a:rPr>
              <a:t>Click to edit Master text styles</a:t>
            </a:r>
            <a:endParaRPr b="0" lang="en-US" sz="28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uFillTx/>
                <a:latin typeface="Calibri"/>
              </a:rPr>
              <a:t>Second level</a:t>
            </a:r>
            <a:endParaRPr b="0" lang="en-US" sz="2400" strike="noStrike" u="none">
              <a:solidFill>
                <a:schemeClr val="dk1"/>
              </a:solidFill>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uFillTx/>
                <a:latin typeface="Calibri"/>
              </a:rPr>
              <a:t>Third level</a:t>
            </a:r>
            <a:endParaRPr b="0" lang="en-US" sz="2000" strike="noStrike" u="none">
              <a:solidFill>
                <a:schemeClr val="dk1"/>
              </a:solidFill>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Fourth level</a:t>
            </a:r>
            <a:endParaRPr b="0" lang="en-US" sz="1800" strike="noStrike" u="none">
              <a:solidFill>
                <a:schemeClr val="dk1"/>
              </a:solidFill>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Fifth level</a:t>
            </a:r>
            <a:endParaRPr b="0" lang="en-US" sz="1800" strike="noStrike" u="none">
              <a:solidFill>
                <a:schemeClr val="dk1"/>
              </a:solidFill>
              <a:uFillTx/>
              <a:latin typeface="Calibri"/>
            </a:endParaRPr>
          </a:p>
        </p:txBody>
      </p:sp>
      <p:sp>
        <p:nvSpPr>
          <p:cNvPr id="43" name="PlaceHolder 3"/>
          <p:cNvSpPr>
            <a:spLocks noGrp="1"/>
          </p:cNvSpPr>
          <p:nvPr>
            <p:ph type="body"/>
          </p:nvPr>
        </p:nvSpPr>
        <p:spPr>
          <a:xfrm>
            <a:off x="6172200" y="1825560"/>
            <a:ext cx="51811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uFillTx/>
                <a:latin typeface="Calibri"/>
              </a:rPr>
              <a:t>Click to edit Master text styles</a:t>
            </a:r>
            <a:endParaRPr b="0" lang="en-US" sz="28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uFillTx/>
                <a:latin typeface="Calibri"/>
              </a:rPr>
              <a:t>Second level</a:t>
            </a:r>
            <a:endParaRPr b="0" lang="en-US" sz="2400" strike="noStrike" u="none">
              <a:solidFill>
                <a:schemeClr val="dk1"/>
              </a:solidFill>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uFillTx/>
                <a:latin typeface="Calibri"/>
              </a:rPr>
              <a:t>Third level</a:t>
            </a:r>
            <a:endParaRPr b="0" lang="en-US" sz="2000" strike="noStrike" u="none">
              <a:solidFill>
                <a:schemeClr val="dk1"/>
              </a:solidFill>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Fourth level</a:t>
            </a:r>
            <a:endParaRPr b="0" lang="en-US" sz="1800" strike="noStrike" u="none">
              <a:solidFill>
                <a:schemeClr val="dk1"/>
              </a:solidFill>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Fifth level</a:t>
            </a:r>
            <a:endParaRPr b="0" lang="en-US" sz="1800" strike="noStrike" u="none">
              <a:solidFill>
                <a:schemeClr val="dk1"/>
              </a:solidFill>
              <a:uFillTx/>
              <a:latin typeface="Calibri"/>
            </a:endParaRPr>
          </a:p>
        </p:txBody>
      </p:sp>
      <p:sp>
        <p:nvSpPr>
          <p:cNvPr id="44" name="PlaceHolder 4"/>
          <p:cNvSpPr>
            <a:spLocks noGrp="1"/>
          </p:cNvSpPr>
          <p:nvPr>
            <p:ph type="dt" idx="16"/>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IN" sz="1200" strike="noStrike" u="none">
                <a:solidFill>
                  <a:schemeClr val="dk1">
                    <a:tint val="75000"/>
                  </a:schemeClr>
                </a:solidFill>
                <a:uFillTx/>
                <a:latin typeface="Calibri"/>
              </a:defRPr>
            </a:lvl1pPr>
          </a:lstStyle>
          <a:p>
            <a:pPr indent="0" defTabSz="914400">
              <a:lnSpc>
                <a:spcPct val="100000"/>
              </a:lnSpc>
              <a:buNone/>
            </a:pPr>
            <a:r>
              <a:rPr b="0" lang="en-IN"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45" name="PlaceHolder 5"/>
          <p:cNvSpPr>
            <a:spLocks noGrp="1"/>
          </p:cNvSpPr>
          <p:nvPr>
            <p:ph type="ftr" idx="17"/>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46" name="PlaceHolder 6"/>
          <p:cNvSpPr>
            <a:spLocks noGrp="1"/>
          </p:cNvSpPr>
          <p:nvPr>
            <p:ph type="sldNum" idx="18"/>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IN" sz="1200" strike="noStrike" u="none">
                <a:solidFill>
                  <a:schemeClr val="dk1">
                    <a:tint val="75000"/>
                  </a:schemeClr>
                </a:solidFill>
                <a:uFillTx/>
                <a:latin typeface="Calibri"/>
              </a:defRPr>
            </a:lvl1pPr>
          </a:lstStyle>
          <a:p>
            <a:pPr indent="0" algn="r" defTabSz="914400">
              <a:lnSpc>
                <a:spcPct val="100000"/>
              </a:lnSpc>
              <a:buNone/>
            </a:pPr>
            <a:fld id="{0ADC60F4-8602-4195-B85F-20B4F17938E0}" type="slidenum">
              <a:rPr b="0" lang="en-IN"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0" name="Picture 6" descr=""/>
          <p:cNvPicPr/>
          <p:nvPr/>
        </p:nvPicPr>
        <p:blipFill>
          <a:blip r:embed="rId2"/>
          <a:stretch/>
        </p:blipFill>
        <p:spPr>
          <a:xfrm>
            <a:off x="-13320" y="6369840"/>
            <a:ext cx="12218760" cy="520560"/>
          </a:xfrm>
          <a:prstGeom prst="rect">
            <a:avLst/>
          </a:prstGeom>
          <a:noFill/>
          <a:ln w="0">
            <a:noFill/>
          </a:ln>
        </p:spPr>
      </p:pic>
      <p:pic>
        <p:nvPicPr>
          <p:cNvPr id="51" name="Picture 7" descr=""/>
          <p:cNvPicPr/>
          <p:nvPr/>
        </p:nvPicPr>
        <p:blipFill>
          <a:blip r:embed="rId3"/>
          <a:stretch/>
        </p:blipFill>
        <p:spPr>
          <a:xfrm>
            <a:off x="126000" y="6490440"/>
            <a:ext cx="1781640" cy="314640"/>
          </a:xfrm>
          <a:prstGeom prst="rect">
            <a:avLst/>
          </a:prstGeom>
          <a:noFill/>
          <a:ln w="0">
            <a:noFill/>
          </a:ln>
        </p:spPr>
      </p:pic>
      <p:sp>
        <p:nvSpPr>
          <p:cNvPr id="52" name="PlaceHolder 1"/>
          <p:cNvSpPr>
            <a:spLocks noGrp="1"/>
          </p:cNvSpPr>
          <p:nvPr>
            <p:ph type="title"/>
          </p:nvPr>
        </p:nvSpPr>
        <p:spPr>
          <a:xfrm>
            <a:off x="8398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400" strike="noStrike" u="none">
                <a:solidFill>
                  <a:schemeClr val="dk1"/>
                </a:solidFill>
                <a:uFillTx/>
                <a:latin typeface="Calibri Light"/>
              </a:rPr>
              <a:t>Click to edit Master title style</a:t>
            </a:r>
            <a:endParaRPr b="0" lang="en-US" sz="4400" strike="noStrike" u="none">
              <a:solidFill>
                <a:schemeClr val="dk1"/>
              </a:solidFill>
              <a:uFillTx/>
              <a:latin typeface="Calibri"/>
            </a:endParaRPr>
          </a:p>
        </p:txBody>
      </p:sp>
      <p:sp>
        <p:nvSpPr>
          <p:cNvPr id="53" name="PlaceHolder 2"/>
          <p:cNvSpPr>
            <a:spLocks noGrp="1"/>
          </p:cNvSpPr>
          <p:nvPr>
            <p:ph type="body"/>
          </p:nvPr>
        </p:nvSpPr>
        <p:spPr>
          <a:xfrm>
            <a:off x="839880" y="1681200"/>
            <a:ext cx="515736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p:txBody>
      </p:sp>
      <p:sp>
        <p:nvSpPr>
          <p:cNvPr id="54" name="PlaceHolder 3"/>
          <p:cNvSpPr>
            <a:spLocks noGrp="1"/>
          </p:cNvSpPr>
          <p:nvPr>
            <p:ph type="body"/>
          </p:nvPr>
        </p:nvSpPr>
        <p:spPr>
          <a:xfrm>
            <a:off x="839880" y="2505240"/>
            <a:ext cx="515736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uFillTx/>
                <a:latin typeface="Calibri"/>
              </a:rPr>
              <a:t>Click to edit Master text styles</a:t>
            </a:r>
            <a:endParaRPr b="0" lang="en-US" sz="28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uFillTx/>
                <a:latin typeface="Calibri"/>
              </a:rPr>
              <a:t>Second level</a:t>
            </a:r>
            <a:endParaRPr b="0" lang="en-US" sz="2400" strike="noStrike" u="none">
              <a:solidFill>
                <a:schemeClr val="dk1"/>
              </a:solidFill>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uFillTx/>
                <a:latin typeface="Calibri"/>
              </a:rPr>
              <a:t>Third level</a:t>
            </a:r>
            <a:endParaRPr b="0" lang="en-US" sz="2000" strike="noStrike" u="none">
              <a:solidFill>
                <a:schemeClr val="dk1"/>
              </a:solidFill>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Fourth level</a:t>
            </a:r>
            <a:endParaRPr b="0" lang="en-US" sz="1800" strike="noStrike" u="none">
              <a:solidFill>
                <a:schemeClr val="dk1"/>
              </a:solidFill>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Fifth level</a:t>
            </a:r>
            <a:endParaRPr b="0" lang="en-US" sz="1800" strike="noStrike" u="none">
              <a:solidFill>
                <a:schemeClr val="dk1"/>
              </a:solidFill>
              <a:uFillTx/>
              <a:latin typeface="Calibri"/>
            </a:endParaRPr>
          </a:p>
        </p:txBody>
      </p:sp>
      <p:sp>
        <p:nvSpPr>
          <p:cNvPr id="55" name="PlaceHolder 4"/>
          <p:cNvSpPr>
            <a:spLocks noGrp="1"/>
          </p:cNvSpPr>
          <p:nvPr>
            <p:ph type="body"/>
          </p:nvPr>
        </p:nvSpPr>
        <p:spPr>
          <a:xfrm>
            <a:off x="6172200" y="1681200"/>
            <a:ext cx="518292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uFillTx/>
                <a:latin typeface="Calibri"/>
              </a:rPr>
              <a:t>Click to edit Master text styles</a:t>
            </a:r>
            <a:endParaRPr b="0" lang="en-US" sz="2400" strike="noStrike" u="none">
              <a:solidFill>
                <a:schemeClr val="dk1"/>
              </a:solidFill>
              <a:uFillTx/>
              <a:latin typeface="Calibri"/>
            </a:endParaRPr>
          </a:p>
        </p:txBody>
      </p:sp>
      <p:sp>
        <p:nvSpPr>
          <p:cNvPr id="56" name="PlaceHolder 5"/>
          <p:cNvSpPr>
            <a:spLocks noGrp="1"/>
          </p:cNvSpPr>
          <p:nvPr>
            <p:ph type="body"/>
          </p:nvPr>
        </p:nvSpPr>
        <p:spPr>
          <a:xfrm>
            <a:off x="6172200" y="2505240"/>
            <a:ext cx="518292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uFillTx/>
                <a:latin typeface="Calibri"/>
              </a:rPr>
              <a:t>Click to edit Master text styles</a:t>
            </a:r>
            <a:endParaRPr b="0" lang="en-US" sz="28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uFillTx/>
                <a:latin typeface="Calibri"/>
              </a:rPr>
              <a:t>Second level</a:t>
            </a:r>
            <a:endParaRPr b="0" lang="en-US" sz="2400" strike="noStrike" u="none">
              <a:solidFill>
                <a:schemeClr val="dk1"/>
              </a:solidFill>
              <a:uFillTx/>
              <a:latin typeface="Calibri"/>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uFillTx/>
                <a:latin typeface="Calibri"/>
              </a:rPr>
              <a:t>Third level</a:t>
            </a:r>
            <a:endParaRPr b="0" lang="en-US" sz="2000" strike="noStrike" u="none">
              <a:solidFill>
                <a:schemeClr val="dk1"/>
              </a:solidFill>
              <a:uFillTx/>
              <a:latin typeface="Calibri"/>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Fourth level</a:t>
            </a:r>
            <a:endParaRPr b="0" lang="en-US" sz="1800" strike="noStrike" u="none">
              <a:solidFill>
                <a:schemeClr val="dk1"/>
              </a:solidFill>
              <a:uFillTx/>
              <a:latin typeface="Calibri"/>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uFillTx/>
                <a:latin typeface="Calibri"/>
              </a:rPr>
              <a:t>Fifth level</a:t>
            </a:r>
            <a:endParaRPr b="0" lang="en-US" sz="1800" strike="noStrike" u="none">
              <a:solidFill>
                <a:schemeClr val="dk1"/>
              </a:solidFill>
              <a:uFillTx/>
              <a:latin typeface="Calibri"/>
            </a:endParaRPr>
          </a:p>
        </p:txBody>
      </p:sp>
      <p:sp>
        <p:nvSpPr>
          <p:cNvPr id="57" name="PlaceHolder 6"/>
          <p:cNvSpPr>
            <a:spLocks noGrp="1"/>
          </p:cNvSpPr>
          <p:nvPr>
            <p:ph type="dt" idx="19"/>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IN" sz="1200" strike="noStrike" u="none">
                <a:solidFill>
                  <a:schemeClr val="dk1">
                    <a:tint val="75000"/>
                  </a:schemeClr>
                </a:solidFill>
                <a:uFillTx/>
                <a:latin typeface="Calibri"/>
              </a:defRPr>
            </a:lvl1pPr>
          </a:lstStyle>
          <a:p>
            <a:pPr indent="0" defTabSz="914400">
              <a:lnSpc>
                <a:spcPct val="100000"/>
              </a:lnSpc>
              <a:buNone/>
            </a:pPr>
            <a:r>
              <a:rPr b="0" lang="en-IN"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58" name="PlaceHolder 7"/>
          <p:cNvSpPr>
            <a:spLocks noGrp="1"/>
          </p:cNvSpPr>
          <p:nvPr>
            <p:ph type="ftr" idx="20"/>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59" name="PlaceHolder 8"/>
          <p:cNvSpPr>
            <a:spLocks noGrp="1"/>
          </p:cNvSpPr>
          <p:nvPr>
            <p:ph type="sldNum" idx="2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IN" sz="1200" strike="noStrike" u="none">
                <a:solidFill>
                  <a:schemeClr val="dk1">
                    <a:tint val="75000"/>
                  </a:schemeClr>
                </a:solidFill>
                <a:uFillTx/>
                <a:latin typeface="Calibri"/>
              </a:defRPr>
            </a:lvl1pPr>
          </a:lstStyle>
          <a:p>
            <a:pPr indent="0" algn="r" defTabSz="914400">
              <a:lnSpc>
                <a:spcPct val="100000"/>
              </a:lnSpc>
              <a:buNone/>
            </a:pPr>
            <a:fld id="{74B84ADC-7DE5-401E-989F-51E1FA892A1A}" type="slidenum">
              <a:rPr b="0" lang="en-IN"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0" name="Picture 6" descr=""/>
          <p:cNvPicPr/>
          <p:nvPr/>
        </p:nvPicPr>
        <p:blipFill>
          <a:blip r:embed="rId2"/>
          <a:stretch/>
        </p:blipFill>
        <p:spPr>
          <a:xfrm>
            <a:off x="-13320" y="6369840"/>
            <a:ext cx="12218760" cy="520560"/>
          </a:xfrm>
          <a:prstGeom prst="rect">
            <a:avLst/>
          </a:prstGeom>
          <a:noFill/>
          <a:ln w="0">
            <a:noFill/>
          </a:ln>
        </p:spPr>
      </p:pic>
      <p:pic>
        <p:nvPicPr>
          <p:cNvPr id="61" name="Picture 7" descr=""/>
          <p:cNvPicPr/>
          <p:nvPr/>
        </p:nvPicPr>
        <p:blipFill>
          <a:blip r:embed="rId3"/>
          <a:stretch/>
        </p:blipFill>
        <p:spPr>
          <a:xfrm>
            <a:off x="126000" y="6490440"/>
            <a:ext cx="1781640" cy="314640"/>
          </a:xfrm>
          <a:prstGeom prst="rect">
            <a:avLst/>
          </a:prstGeom>
          <a:noFill/>
          <a:ln w="0">
            <a:noFill/>
          </a:ln>
        </p:spPr>
      </p:pic>
      <p:sp>
        <p:nvSpPr>
          <p:cNvPr id="62" name="PlaceHolder 1"/>
          <p:cNvSpPr>
            <a:spLocks noGrp="1"/>
          </p:cNvSpPr>
          <p:nvPr>
            <p:ph type="body"/>
          </p:nvPr>
        </p:nvSpPr>
        <p:spPr>
          <a:xfrm>
            <a:off x="571320" y="1137240"/>
            <a:ext cx="11208960" cy="4907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GB" sz="2800" strike="noStrike" u="none">
                <a:solidFill>
                  <a:schemeClr val="dk1"/>
                </a:solidFill>
                <a:uFillTx/>
                <a:latin typeface="Georgia"/>
              </a:rPr>
              <a:t>Click to edit Master text styles</a:t>
            </a:r>
            <a:endParaRPr b="0" lang="en-US" sz="28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GB" sz="2400" strike="noStrike" u="none">
                <a:solidFill>
                  <a:schemeClr val="dk1"/>
                </a:solidFill>
                <a:uFillTx/>
                <a:latin typeface="Georgia"/>
              </a:rPr>
              <a:t>Second level</a:t>
            </a:r>
            <a:endParaRPr b="0" lang="en-US" sz="2400" strike="noStrike" u="none">
              <a:solidFill>
                <a:schemeClr val="dk1"/>
              </a:solidFill>
              <a:uFillTx/>
              <a:latin typeface="Calibri"/>
            </a:endParaRPr>
          </a:p>
          <a:p>
            <a:pPr lvl="2" marL="1143000" indent="-228600" defTabSz="914400">
              <a:lnSpc>
                <a:spcPct val="90000"/>
              </a:lnSpc>
              <a:spcBef>
                <a:spcPts val="499"/>
              </a:spcBef>
              <a:buClr>
                <a:srgbClr val="000000"/>
              </a:buClr>
              <a:buFont typeface="Arial"/>
              <a:buChar char="•"/>
            </a:pPr>
            <a:r>
              <a:rPr b="0" lang="en-GB" sz="2000" strike="noStrike" u="none">
                <a:solidFill>
                  <a:schemeClr val="dk1"/>
                </a:solidFill>
                <a:uFillTx/>
                <a:latin typeface="Georgia"/>
              </a:rPr>
              <a:t>Third level</a:t>
            </a:r>
            <a:endParaRPr b="0" lang="en-US" sz="2000" strike="noStrike" u="none">
              <a:solidFill>
                <a:schemeClr val="dk1"/>
              </a:solidFill>
              <a:uFillTx/>
              <a:latin typeface="Calibri"/>
            </a:endParaRPr>
          </a:p>
          <a:p>
            <a:pPr lvl="3" marL="1600200" indent="-228600" defTabSz="914400">
              <a:lnSpc>
                <a:spcPct val="90000"/>
              </a:lnSpc>
              <a:spcBef>
                <a:spcPts val="499"/>
              </a:spcBef>
              <a:buClr>
                <a:srgbClr val="000000"/>
              </a:buClr>
              <a:buFont typeface="Arial"/>
              <a:buChar char="•"/>
            </a:pPr>
            <a:r>
              <a:rPr b="0" lang="en-GB" sz="1800" strike="noStrike" u="none">
                <a:solidFill>
                  <a:schemeClr val="dk1"/>
                </a:solidFill>
                <a:uFillTx/>
                <a:latin typeface="Georgia"/>
              </a:rPr>
              <a:t>Fourth level</a:t>
            </a:r>
            <a:endParaRPr b="0" lang="en-US" sz="1800" strike="noStrike" u="none">
              <a:solidFill>
                <a:schemeClr val="dk1"/>
              </a:solidFill>
              <a:uFillTx/>
              <a:latin typeface="Calibri"/>
            </a:endParaRPr>
          </a:p>
          <a:p>
            <a:pPr lvl="4" marL="2057400" indent="-228600" defTabSz="914400">
              <a:lnSpc>
                <a:spcPct val="90000"/>
              </a:lnSpc>
              <a:spcBef>
                <a:spcPts val="499"/>
              </a:spcBef>
              <a:buClr>
                <a:srgbClr val="000000"/>
              </a:buClr>
              <a:buFont typeface="Arial"/>
              <a:buChar char="•"/>
            </a:pPr>
            <a:r>
              <a:rPr b="0" lang="en-GB" sz="1800" strike="noStrike" u="none">
                <a:solidFill>
                  <a:schemeClr val="dk1"/>
                </a:solidFill>
                <a:uFillTx/>
                <a:latin typeface="Georgia"/>
              </a:rPr>
              <a:t>Fifth level</a:t>
            </a:r>
            <a:endParaRPr b="0" lang="en-US" sz="1800" strike="noStrike" u="none">
              <a:solidFill>
                <a:schemeClr val="dk1"/>
              </a:solidFill>
              <a:uFillTx/>
              <a:latin typeface="Calibri"/>
            </a:endParaRPr>
          </a:p>
        </p:txBody>
      </p:sp>
      <p:sp>
        <p:nvSpPr>
          <p:cNvPr id="63"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US" sz="3200" strike="noStrike" u="none">
                <a:solidFill>
                  <a:srgbClr val="a4123f"/>
                </a:solidFill>
                <a:uFillTx/>
                <a:latin typeface="Georgia"/>
              </a:rPr>
              <a:t>Click Here To Edit Title</a:t>
            </a:r>
            <a:endParaRPr b="0" lang="en-US" sz="3200" strike="noStrike" u="none">
              <a:solidFill>
                <a:schemeClr val="dk1"/>
              </a:solidFill>
              <a:uFillTx/>
              <a:latin typeface="Calibri"/>
            </a:endParaRPr>
          </a:p>
        </p:txBody>
      </p:sp>
      <p:pic>
        <p:nvPicPr>
          <p:cNvPr id="64" name="Picture 7" descr=""/>
          <p:cNvPicPr/>
          <p:nvPr/>
        </p:nvPicPr>
        <p:blipFill>
          <a:blip r:embed="rId4"/>
          <a:stretch/>
        </p:blipFill>
        <p:spPr>
          <a:xfrm>
            <a:off x="-13320" y="6369840"/>
            <a:ext cx="12218760" cy="520560"/>
          </a:xfrm>
          <a:prstGeom prst="rect">
            <a:avLst/>
          </a:prstGeom>
          <a:noFill/>
          <a:ln w="0">
            <a:noFill/>
          </a:ln>
        </p:spPr>
      </p:pic>
      <p:pic>
        <p:nvPicPr>
          <p:cNvPr id="65" name="Picture 5" descr=""/>
          <p:cNvPicPr/>
          <p:nvPr/>
        </p:nvPicPr>
        <p:blipFill>
          <a:blip r:embed="rId5"/>
          <a:stretch/>
        </p:blipFill>
        <p:spPr>
          <a:xfrm>
            <a:off x="126000" y="6490440"/>
            <a:ext cx="1781640" cy="3146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63" r:id="rId6"/>
    <p:sldLayoutId id="2147483664" r:id="rId7"/>
    <p:sldLayoutId id="2147483665" r:id="rId8"/>
    <p:sldLayoutId id="2147483666" r:id="rId9"/>
    <p:sldLayoutId id="2147483667" r:id="rId10"/>
    <p:sldLayoutId id="2147483668" r:id="rId11"/>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3" name="Picture 6" descr=""/>
          <p:cNvPicPr/>
          <p:nvPr/>
        </p:nvPicPr>
        <p:blipFill>
          <a:blip r:embed="rId2"/>
          <a:stretch/>
        </p:blipFill>
        <p:spPr>
          <a:xfrm>
            <a:off x="-13320" y="6369840"/>
            <a:ext cx="12218760" cy="520560"/>
          </a:xfrm>
          <a:prstGeom prst="rect">
            <a:avLst/>
          </a:prstGeom>
          <a:noFill/>
          <a:ln w="0">
            <a:noFill/>
          </a:ln>
        </p:spPr>
      </p:pic>
      <p:pic>
        <p:nvPicPr>
          <p:cNvPr id="74" name="Picture 7" descr=""/>
          <p:cNvPicPr/>
          <p:nvPr/>
        </p:nvPicPr>
        <p:blipFill>
          <a:blip r:embed="rId3"/>
          <a:stretch/>
        </p:blipFill>
        <p:spPr>
          <a:xfrm>
            <a:off x="126000" y="6490440"/>
            <a:ext cx="1781640" cy="314640"/>
          </a:xfrm>
          <a:prstGeom prst="rect">
            <a:avLst/>
          </a:prstGeom>
          <a:noFill/>
          <a:ln w="0">
            <a:noFill/>
          </a:ln>
        </p:spPr>
      </p:pic>
      <p:sp>
        <p:nvSpPr>
          <p:cNvPr id="75" name="PlaceHolder 1"/>
          <p:cNvSpPr>
            <a:spLocks noGrp="1"/>
          </p:cNvSpPr>
          <p:nvPr>
            <p:ph type="dt" idx="22"/>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IN" sz="1200" strike="noStrike" u="none">
                <a:solidFill>
                  <a:schemeClr val="dk1">
                    <a:tint val="75000"/>
                  </a:schemeClr>
                </a:solidFill>
                <a:uFillTx/>
                <a:latin typeface="Calibri"/>
              </a:defRPr>
            </a:lvl1pPr>
          </a:lstStyle>
          <a:p>
            <a:pPr indent="0" defTabSz="914400">
              <a:lnSpc>
                <a:spcPct val="100000"/>
              </a:lnSpc>
              <a:buNone/>
            </a:pPr>
            <a:r>
              <a:rPr b="0" lang="en-IN" sz="1200" strike="noStrike" u="none">
                <a:solidFill>
                  <a:schemeClr val="dk1">
                    <a:tint val="75000"/>
                  </a:schemeClr>
                </a:solidFill>
                <a:uFillTx/>
                <a:latin typeface="Calibri"/>
              </a:rPr>
              <a:t> </a:t>
            </a:r>
            <a:endParaRPr b="0" lang="en-US" sz="1200" strike="noStrike" u="none">
              <a:solidFill>
                <a:srgbClr val="000000"/>
              </a:solidFill>
              <a:uFillTx/>
              <a:latin typeface="Times New Roman"/>
            </a:endParaRPr>
          </a:p>
        </p:txBody>
      </p:sp>
      <p:sp>
        <p:nvSpPr>
          <p:cNvPr id="76" name="PlaceHolder 2"/>
          <p:cNvSpPr>
            <a:spLocks noGrp="1"/>
          </p:cNvSpPr>
          <p:nvPr>
            <p:ph type="ftr" idx="23"/>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77" name="PlaceHolder 3"/>
          <p:cNvSpPr>
            <a:spLocks noGrp="1"/>
          </p:cNvSpPr>
          <p:nvPr>
            <p:ph type="sldNum" idx="24"/>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IN" sz="1200" strike="noStrike" u="none">
                <a:solidFill>
                  <a:schemeClr val="dk1">
                    <a:tint val="75000"/>
                  </a:schemeClr>
                </a:solidFill>
                <a:uFillTx/>
                <a:latin typeface="Calibri"/>
              </a:defRPr>
            </a:lvl1pPr>
          </a:lstStyle>
          <a:p>
            <a:pPr indent="0" algn="r" defTabSz="914400">
              <a:lnSpc>
                <a:spcPct val="100000"/>
              </a:lnSpc>
              <a:buNone/>
            </a:pPr>
            <a:fld id="{6A39CAE8-CD65-4152-AAED-EC431D14CC86}" type="slidenum">
              <a:rPr b="0" lang="en-IN" sz="1200" strike="noStrike" u="none">
                <a:solidFill>
                  <a:schemeClr val="dk1">
                    <a:tint val="75000"/>
                  </a:schemeClr>
                </a:solidFill>
                <a:uFillTx/>
                <a:latin typeface="Calibri"/>
              </a:rPr>
              <a:t>1</a:t>
            </a:fld>
            <a:endParaRPr b="0" lang="en-US" sz="1200" strike="noStrike" u="none">
              <a:solidFill>
                <a:srgbClr val="000000"/>
              </a:solidFill>
              <a:uFillTx/>
              <a:latin typeface="Times New Roman"/>
            </a:endParaRPr>
          </a:p>
        </p:txBody>
      </p:sp>
      <p:sp>
        <p:nvSpPr>
          <p:cNvPr id="78"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trike="noStrike" u="none">
                <a:solidFill>
                  <a:schemeClr val="dk1"/>
                </a:solidFill>
                <a:uFillTx/>
                <a:latin typeface="Calibri"/>
              </a:rPr>
              <a:t>Click to edit the title text format</a:t>
            </a:r>
            <a:endParaRPr b="0" lang="en-US" sz="1800" strike="noStrike" u="none">
              <a:solidFill>
                <a:schemeClr val="dk1"/>
              </a:solidFill>
              <a:uFillTx/>
              <a:latin typeface="Calibri"/>
            </a:endParaRPr>
          </a:p>
        </p:txBody>
      </p:sp>
      <p:sp>
        <p:nvSpPr>
          <p:cNvPr id="7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uFillTx/>
                <a:latin typeface="Calibri"/>
              </a:rPr>
              <a:t>Click to edit the outline text format</a:t>
            </a:r>
            <a:endParaRPr b="0" lang="en-US" sz="2800" strike="noStrike" u="none">
              <a:solidFill>
                <a:schemeClr val="dk1"/>
              </a:solidFill>
              <a:uFillTx/>
              <a:latin typeface="Calibri"/>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uFillTx/>
                <a:latin typeface="Calibri"/>
              </a:rPr>
              <a:t>Second Outline Level</a:t>
            </a:r>
            <a:endParaRPr b="0" lang="en-US" sz="2000" strike="noStrike" u="none">
              <a:solidFill>
                <a:schemeClr val="dk1"/>
              </a:solidFill>
              <a:uFillTx/>
              <a:latin typeface="Calibri"/>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uFillTx/>
                <a:latin typeface="Calibri"/>
              </a:rPr>
              <a:t>Third Outline Level</a:t>
            </a:r>
            <a:endParaRPr b="0" lang="en-US" sz="1800" strike="noStrike" u="none">
              <a:solidFill>
                <a:schemeClr val="dk1"/>
              </a:solidFill>
              <a:uFillTx/>
              <a:latin typeface="Calibri"/>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uFillTx/>
                <a:latin typeface="Calibri"/>
              </a:rPr>
              <a:t>Fourth Outline Level</a:t>
            </a:r>
            <a:endParaRPr b="0" lang="en-US" sz="1800" strike="noStrike" u="none">
              <a:solidFill>
                <a:schemeClr val="dk1"/>
              </a:solidFill>
              <a:uFillTx/>
              <a:latin typeface="Calibri"/>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Calibri"/>
              </a:rPr>
              <a:t>Fifth Outline Level</a:t>
            </a:r>
            <a:endParaRPr b="0" lang="en-US" sz="2000" strike="noStrike" u="none">
              <a:solidFill>
                <a:schemeClr val="dk1"/>
              </a:solidFill>
              <a:uFillTx/>
              <a:latin typeface="Calibri"/>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Calibri"/>
              </a:rPr>
              <a:t>Sixth Outline Level</a:t>
            </a:r>
            <a:endParaRPr b="0" lang="en-US" sz="2000" strike="noStrike" u="none">
              <a:solidFill>
                <a:schemeClr val="dk1"/>
              </a:solidFill>
              <a:uFillTx/>
              <a:latin typeface="Calibri"/>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Calibri"/>
              </a:rPr>
              <a:t>Seventh Outline Level</a:t>
            </a:r>
            <a:endParaRPr b="0" lang="en-U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70" r:id="rId4"/>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jpe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5.xml"/><Relationship Id="rId3"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hyperlink" Target="https://anoopsarkar.github.io/advanced-nlp-class/assets/slides/peft.pdf" TargetMode="External"/><Relationship Id="rId3" Type="http://schemas.openxmlformats.org/officeDocument/2006/relationships/hyperlink" Target="https://anoopsarkar.github.io/advanced-nlp-class/assets/slides/peft.pdf" TargetMode="External"/><Relationship Id="rId4" Type="http://schemas.openxmlformats.org/officeDocument/2006/relationships/hyperlink" Target="https://anoopsarkar.github.io/advanced-nlp-class/assets/slides/peft.pdf" TargetMode="External"/><Relationship Id="rId5" Type="http://schemas.openxmlformats.org/officeDocument/2006/relationships/slideLayout" Target="../slideLayouts/slideLayout4.xml"/>
</Relationships>
</file>

<file path=ppt/slides/_rels/slide102.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4.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04.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4.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07.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slideLayout" Target="../slideLayouts/slideLayout4.xml"/>
</Relationships>
</file>

<file path=ppt/slides/_rels/slide108.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4.xml"/>
</Relationships>
</file>

<file path=ppt/slides/_rels/slide109.xml.rels><?xml version="1.0" encoding="UTF-8"?>
<Relationships xmlns="http://schemas.openxmlformats.org/package/2006/relationships"><Relationship Id="rId1" Type="http://schemas.openxmlformats.org/officeDocument/2006/relationships/image" Target="../media/image82.wmf"/><Relationship Id="rId2" Type="http://schemas.openxmlformats.org/officeDocument/2006/relationships/image" Target="../media/image83.wmf"/><Relationship Id="rId3" Type="http://schemas.openxmlformats.org/officeDocument/2006/relationships/image" Target="../media/image84.wmf"/><Relationship Id="rId4" Type="http://schemas.openxmlformats.org/officeDocument/2006/relationships/slideLayout" Target="../slideLayouts/slideLayout4.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6.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112.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4.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14.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4.xml"/>
</Relationships>
</file>

<file path=ppt/slides/_rels/slide115.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slideLayout" Target="../slideLayouts/slideLayout7.xml"/>
</Relationships>
</file>

<file path=ppt/slides/_rels/slide116.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4.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18.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4.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21.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4.xml"/>
</Relationships>
</file>

<file path=ppt/slides/_rels/slide122.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4.xml"/>
</Relationships>
</file>

<file path=ppt/slides/_rels/slide123.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4.xml"/><Relationship Id="rId3"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25.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slideLayout" Target="../slideLayouts/slideLayout4.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27.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4.xml"/>
</Relationships>
</file>

<file path=ppt/slides/_rels/slide128.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4.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31.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4.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33.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slideLayout" Target="../slideLayouts/slideLayout4.xml"/><Relationship Id="rId4" Type="http://schemas.openxmlformats.org/officeDocument/2006/relationships/notesSlide" Target="../notesSlides/notesSlide133.xml"/>
</Relationships>
</file>

<file path=ppt/slides/_rels/slide134.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4.xml"/>
</Relationships>
</file>

<file path=ppt/slides/_rels/slide135.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4.xml"/>
</Relationships>
</file>

<file path=ppt/slides/_rels/slide136.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slideLayout" Target="../slideLayouts/slideLayout4.xml"/>
</Relationships>
</file>

<file path=ppt/slides/_rels/slide137.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4.xml"/>
</Relationships>
</file>

<file path=ppt/slides/_rels/slide138.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4.xml"/>
</Relationships>
</file>

<file path=ppt/slides/_rels/slide139.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4.xml"/>
</Relationships>
</file>

<file path=ppt/slides/_rels/slide1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4.xml"/>
</Relationships>
</file>

<file path=ppt/slides/_rels/slide141.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4.xml"/>
</Relationships>
</file>

<file path=ppt/slides/_rels/slide142.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4.xml"/>
</Relationships>
</file>

<file path=ppt/slides/_rels/slide143.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4.xml"/>
</Relationships>
</file>

<file path=ppt/slides/_rels/slide144.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slideLayout" Target="../slideLayouts/slideLayout4.xml"/>
</Relationships>
</file>

<file path=ppt/slides/_rels/slide145.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slideLayout" Target="../slideLayouts/slideLayout4.xml"/>
</Relationships>
</file>

<file path=ppt/slides/_rels/slide146.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4.xml"/>
</Relationships>
</file>

<file path=ppt/slides/_rels/slide147.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4.xml"/>
</Relationships>
</file>

<file path=ppt/slides/_rels/slide148.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hyperlink" Target="https://people.cs.umass.edu/~miyyer/cs685/slides/multilingual.pdf" TargetMode="External"/><Relationship Id="rId3" Type="http://schemas.openxmlformats.org/officeDocument/2006/relationships/hyperlink" Target="https://people.cs.umass.edu/~miyyer/cs685/slides/multilingual.pdf" TargetMode="External"/><Relationship Id="rId4" Type="http://schemas.openxmlformats.org/officeDocument/2006/relationships/hyperlink" Target="https://people.cs.umass.edu/~miyyer/cs685/slides/multilingual.pdf" TargetMode="External"/><Relationship Id="rId5" Type="http://schemas.openxmlformats.org/officeDocument/2006/relationships/slideLayout" Target="../slideLayouts/slideLayout4.xml"/>
</Relationships>
</file>

<file path=ppt/slides/_rels/slide149.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4.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4.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52.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4.xml"/>
</Relationships>
</file>

<file path=ppt/slides/_rels/slide153.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4.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55.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5.png"/><Relationship Id="rId3" Type="http://schemas.openxmlformats.org/officeDocument/2006/relationships/slideLayout" Target="../slideLayouts/slideLayout4.xml"/>
</Relationships>
</file>

<file path=ppt/slides/_rels/slide156.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4.xml"/>
</Relationships>
</file>

<file path=ppt/slides/_rels/slide157.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4.xml"/>
</Relationships>
</file>

<file path=ppt/slides/_rels/slide158.xml.rels><?xml version="1.0" encoding="UTF-8"?>
<Relationships xmlns="http://schemas.openxmlformats.org/package/2006/relationships"><Relationship Id="rId1" Type="http://schemas.openxmlformats.org/officeDocument/2006/relationships/hyperlink" Target="https://arxiv.org/pdf/2305.14314" TargetMode="External"/><Relationship Id="rId2" Type="http://schemas.openxmlformats.org/officeDocument/2006/relationships/slideLayout" Target="../slideLayouts/slideLayout13.xml"/>
</Relationships>
</file>

<file path=ppt/slides/_rels/slide159.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60.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hyperlink" Target="https://arxiv.org/pdf/2305.14314" TargetMode="External"/><Relationship Id="rId3" Type="http://schemas.openxmlformats.org/officeDocument/2006/relationships/slideLayout" Target="../slideLayouts/slideLayout4.xml"/>
</Relationships>
</file>

<file path=ppt/slides/_rels/slide16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62.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4.xml"/>
</Relationships>
</file>

<file path=ppt/slides/_rels/slide163.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slideLayout" Target="../slideLayouts/slideLayout4.xml"/>
</Relationships>
</file>

<file path=ppt/slides/_rels/slide164.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4.xml"/>
</Relationships>
</file>

<file path=ppt/slides/_rels/slide165.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4.xml"/>
</Relationships>
</file>

<file path=ppt/slides/_rels/slide166.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4.xml"/>
</Relationships>
</file>

<file path=ppt/slides/_rels/slide167.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4.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4.xml"/>
</Relationships>
</file>

<file path=ppt/slides/_rels/slide170.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4.xml"/>
</Relationships>
</file>

<file path=ppt/slides/_rels/slide171.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4.xml"/>
</Relationships>
</file>

<file path=ppt/slides/_rels/slide172.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4.xml"/>
</Relationships>
</file>

<file path=ppt/slides/_rels/slide173.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4.xml"/>
</Relationships>
</file>

<file path=ppt/slides/_rels/slide174.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slideLayout" Target="../slideLayouts/slideLayout4.xml"/>
</Relationships>
</file>

<file path=ppt/slides/_rels/slide175.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4.xml"/>
</Relationships>
</file>

<file path=ppt/slides/_rels/slide176.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4.xml"/>
</Relationships>
</file>

<file path=ppt/slides/_rels/slide177.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4.xml"/>
</Relationships>
</file>

<file path=ppt/slides/_rels/slide178.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4.xml"/>
</Relationships>
</file>

<file path=ppt/slides/_rels/slide179.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4.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80.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4.xml"/>
</Relationships>
</file>

<file path=ppt/slides/_rels/slide18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8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8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8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8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86.xml.rels><?xml version="1.0" encoding="UTF-8"?>
<Relationships xmlns="http://schemas.openxmlformats.org/package/2006/relationships"><Relationship Id="rId1" Type="http://schemas.openxmlformats.org/officeDocument/2006/relationships/hyperlink" Target="https://arxiv.org/abs/2005.11401" TargetMode="External"/><Relationship Id="rId2" Type="http://schemas.openxmlformats.org/officeDocument/2006/relationships/slideLayout" Target="../slideLayouts/slideLayout13.xml"/>
</Relationships>
</file>

<file path=ppt/slides/_rels/slide187.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slideLayout" Target="../slideLayouts/slideLayout13.xml"/>
</Relationships>
</file>

<file path=ppt/slides/_rels/slide188.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slideLayout" Target="../slideLayouts/slideLayout4.xml"/>
</Relationships>
</file>

<file path=ppt/slides/_rels/slide189.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slideLayout" Target="../slideLayouts/slideLayout4.xml"/>
</Relationships>
</file>

<file path=ppt/slides/_rels/slide1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9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9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92.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wmf"/><Relationship Id="rId3" Type="http://schemas.openxmlformats.org/officeDocument/2006/relationships/image" Target="../media/image153.wmf"/><Relationship Id="rId4" Type="http://schemas.openxmlformats.org/officeDocument/2006/relationships/image" Target="../media/image154.wmf"/><Relationship Id="rId5" Type="http://schemas.openxmlformats.org/officeDocument/2006/relationships/slideLayout" Target="../slideLayouts/slideLayout4.xml"/>
</Relationships>
</file>

<file path=ppt/slides/_rels/slide193.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4.xml"/>
</Relationships>
</file>

<file path=ppt/slides/_rels/slide19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9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96.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4.xml"/>
</Relationships>
</file>

<file path=ppt/slides/_rels/slide197.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slideLayout" Target="../slideLayouts/slideLayout4.xml"/>
</Relationships>
</file>

<file path=ppt/slides/_rels/slide198.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wmf"/><Relationship Id="rId3" Type="http://schemas.openxmlformats.org/officeDocument/2006/relationships/image" Target="../media/image160.png"/><Relationship Id="rId4" Type="http://schemas.openxmlformats.org/officeDocument/2006/relationships/slideLayout" Target="../slideLayouts/slideLayout4.xml"/>
</Relationships>
</file>

<file path=ppt/slides/_rels/slide199.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wmf"/><Relationship Id="rId3" Type="http://schemas.openxmlformats.org/officeDocument/2006/relationships/slideLayout" Target="../slideLayouts/slideLayout4.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00.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slideLayout" Target="../slideLayouts/slideLayout4.xml"/>
</Relationships>
</file>

<file path=ppt/slides/_rels/slide20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02.xml.rels><?xml version="1.0" encoding="UTF-8"?>
<Relationships xmlns="http://schemas.openxmlformats.org/package/2006/relationships"><Relationship Id="rId1" Type="http://schemas.openxmlformats.org/officeDocument/2006/relationships/image" Target="../media/image164.wmf"/><Relationship Id="rId2" Type="http://schemas.openxmlformats.org/officeDocument/2006/relationships/image" Target="../media/image165.png"/><Relationship Id="rId3" Type="http://schemas.openxmlformats.org/officeDocument/2006/relationships/image" Target="../media/image166.png"/><Relationship Id="rId4" Type="http://schemas.openxmlformats.org/officeDocument/2006/relationships/image" Target="../media/image167.wmf"/><Relationship Id="rId5" Type="http://schemas.openxmlformats.org/officeDocument/2006/relationships/image" Target="../media/image168.wmf"/><Relationship Id="rId6" Type="http://schemas.openxmlformats.org/officeDocument/2006/relationships/image" Target="../media/image169.png"/><Relationship Id="rId7" Type="http://schemas.openxmlformats.org/officeDocument/2006/relationships/slideLayout" Target="../slideLayouts/slideLayout4.xml"/>
</Relationships>
</file>

<file path=ppt/slides/_rels/slide203.xml.rels><?xml version="1.0" encoding="UTF-8"?>
<Relationships xmlns="http://schemas.openxmlformats.org/package/2006/relationships"><Relationship Id="rId1" Type="http://schemas.openxmlformats.org/officeDocument/2006/relationships/image" Target="../media/image170.wmf"/><Relationship Id="rId2" Type="http://schemas.openxmlformats.org/officeDocument/2006/relationships/image" Target="../media/image171.png"/><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slideLayout" Target="../slideLayouts/slideLayout4.xml"/>
</Relationships>
</file>

<file path=ppt/slides/_rels/slide20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6.xml.rels><?xml version="1.0" encoding="UTF-8"?>
<Relationships xmlns="http://schemas.openxmlformats.org/package/2006/relationships"><Relationship Id="rId1" Type="http://schemas.openxmlformats.org/officeDocument/2006/relationships/hyperlink" Target="https://medium.com/@siddharth.vij10/prompt-engineering-llama-2-chat-cot-react-few-shot-self-critiq-fbf3bbf6688f" TargetMode="External"/><Relationship Id="rId2" Type="http://schemas.openxmlformats.org/officeDocument/2006/relationships/hyperlink" Target="https://arxiv.org/pdf/2401.06866v1" TargetMode="External"/><Relationship Id="rId3" Type="http://schemas.openxmlformats.org/officeDocument/2006/relationships/hyperlink" Target="https://arxiv.org/pdf/2402.07927" TargetMode="External"/><Relationship Id="rId4" Type="http://schemas.openxmlformats.org/officeDocument/2006/relationships/hyperlink" Target="https://medium.com/decodingml/why-you-need-to-pay-attention-to-llm-prompt-templates-51808189a2e4" TargetMode="External"/><Relationship Id="rId5" Type="http://schemas.openxmlformats.org/officeDocument/2006/relationships/hyperlink" Target="https://github.com/ksm26/Prompt-Engineering-with-Llama-2" TargetMode="External"/><Relationship Id="rId6" Type="http://schemas.openxmlformats.org/officeDocument/2006/relationships/slideLayout" Target="../slideLayouts/slideLayout13.xml"/>
</Relationships>
</file>

<file path=ppt/slides/_rels/slide207.xml.rels><?xml version="1.0" encoding="UTF-8"?>
<Relationships xmlns="http://schemas.openxmlformats.org/package/2006/relationships"><Relationship Id="rId1" Type="http://schemas.openxmlformats.org/officeDocument/2006/relationships/hyperlink" Target="https://medium.com/@dillipprasad60/qlora-explained-a-deep-dive-into-parametric-efficient-fine-tuning-in-large-language-models-llms-c1a4794b1766" TargetMode="External"/><Relationship Id="rId2" Type="http://schemas.openxmlformats.org/officeDocument/2006/relationships/hyperlink" Target="https://medium.com/@marketing_novita.ai/step-by-step-tutorial-on-integrating-retrieval-augmented-generation-rag-with-large-language-7c509cddf4ac" TargetMode="External"/><Relationship Id="rId3" Type="http://schemas.openxmlformats.org/officeDocument/2006/relationships/hyperlink" Target="https://www.youtube.com/watch?v=pov3pLFMOPY" TargetMode="External"/><Relationship Id="rId4" Type="http://schemas.openxmlformats.org/officeDocument/2006/relationships/hyperlink" Target="https://medium.com/@hayagriva99999/lora-and-qlora-an-efficient-approach-to-fine-tuning-large-models-under-the-hood-948468424cd6#:~:text=QLoRA%20extends%20LoRA%20to%20enhance,memory%20demands%20and%20faster%20calculations" TargetMode="External"/><Relationship Id="rId5" Type="http://schemas.openxmlformats.org/officeDocument/2006/relationships/slideLayout" Target="../slideLayouts/slideLayout13.xml"/>
</Relationships>
</file>

<file path=ppt/slides/_rels/slide208.xml.rels><?xml version="1.0" encoding="UTF-8"?>
<Relationships xmlns="http://schemas.openxmlformats.org/package/2006/relationships"><Relationship Id="rId1" Type="http://schemas.openxmlformats.org/officeDocument/2006/relationships/hyperlink" Target="https://realpython.com/build-llm-rag-chatbot-with-langchain/" TargetMode="External"/><Relationship Id="rId2" Type="http://schemas.openxmlformats.org/officeDocument/2006/relationships/hyperlink" Target="https://www.anyscale.com/blog/a-comprehensive-guide-for-building-rag-based-llm-applications-part-1" TargetMode="External"/><Relationship Id="rId3" Type="http://schemas.openxmlformats.org/officeDocument/2006/relationships/slideLayout" Target="../slideLayouts/slideLayout13.xml"/>
</Relationships>
</file>

<file path=ppt/slides/_rels/slide20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
</Relationships>
</file>

<file path=ppt/slides/_rels/slide2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4.xml.rels><?xml version="1.0" encoding="UTF-8"?>
<Relationships xmlns="http://schemas.openxmlformats.org/package/2006/relationships"><Relationship Id="rId1" Type="http://schemas.openxmlformats.org/officeDocument/2006/relationships/image" Target="../media/image174.jpeg"/><Relationship Id="rId2" Type="http://schemas.openxmlformats.org/officeDocument/2006/relationships/slideLayout" Target="../slideLayouts/slideLayout13.xml"/>
</Relationships>
</file>

<file path=ppt/slides/_rels/slide2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8.xml.rels><?xml version="1.0" encoding="UTF-8"?>
<Relationships xmlns="http://schemas.openxmlformats.org/package/2006/relationships"><Relationship Id="rId1" Type="http://schemas.openxmlformats.org/officeDocument/2006/relationships/hyperlink" Target="https://medium.com/@shravankoninti/decoding-strategies-of-all-decoder-only-models-gpt-631faa4c449a#:~:text=In%20the%20previous%20blog%20we,steps%20and%20it%20generates%20outputs" TargetMode="External"/><Relationship Id="rId2" Type="http://schemas.openxmlformats.org/officeDocument/2006/relationships/hyperlink" Target="https://medium.com/@shravankoninti/generative-pretrained-transformer-gpt-4b94d017a3f9" TargetMode="External"/><Relationship Id="rId3" Type="http://schemas.openxmlformats.org/officeDocument/2006/relationships/hyperlink" Target="https://medium.com/@shravankoninti/generative-pretrained-transformer-gpt-pre-training-fine-tuning-different-use-case-c93bb0553ffc" TargetMode="External"/><Relationship Id="rId4" Type="http://schemas.openxmlformats.org/officeDocument/2006/relationships/hyperlink" Target="https://medium.com/@shravankoninti/generative-pretrained-transformer-gpt-4b94d017a3f9" TargetMode="External"/><Relationship Id="rId5" Type="http://schemas.openxmlformats.org/officeDocument/2006/relationships/hyperlink" Target="https://medium.com/@YanAIx/step-by-step-into-gpt-70bc4a5d8714" TargetMode="External"/><Relationship Id="rId6" Type="http://schemas.openxmlformats.org/officeDocument/2006/relationships/hyperlink" Target="https://jalammar.github.io/illustrated-gpt2/" TargetMode="External"/><Relationship Id="rId7" Type="http://schemas.openxmlformats.org/officeDocument/2006/relationships/hyperlink" Target="https://learn.deeplearning.ai/courses/finetuning-large-language-models/lesson/1/introduction" TargetMode="External"/><Relationship Id="rId8" Type="http://schemas.openxmlformats.org/officeDocument/2006/relationships/slideLayout" Target="../slideLayouts/slideLayout13.xml"/><Relationship Id="rId9" Type="http://schemas.openxmlformats.org/officeDocument/2006/relationships/notesSlide" Target="../notesSlides/notesSlide218.xml"/>
</Relationships>
</file>

<file path=ppt/slides/_rels/slide2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4.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6.xml"/>
</Relationships>
</file>

<file path=ppt/slides/_rels/slide2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2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4.xml"/>
</Relationships>
</file>

<file path=ppt/slides/_rels/slide3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36.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4.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4.xml"/>
</Relationships>
</file>

<file path=ppt/slides/_rels/slide48.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xml"/>
</Relationships>
</file>

<file path=ppt/slides/_rels/slide49.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hyperlink" Target="https://github.com/ggerganov/llama.cpp" TargetMode="External"/><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4.xml"/>
</Relationships>
</file>

<file path=ppt/slides/_rels/slide70.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hyperlink" Target="https://ai.meta.com/llama/" TargetMode="External"/><Relationship Id="rId3" Type="http://schemas.openxmlformats.org/officeDocument/2006/relationships/image" Target="../media/image55.png"/><Relationship Id="rId4"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Relationship Id="rId4"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Relationship Id="rId3"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1523880" y="1122480"/>
            <a:ext cx="9143640" cy="2387160"/>
          </a:xfrm>
          <a:prstGeom prst="rect">
            <a:avLst/>
          </a:prstGeom>
          <a:noFill/>
          <a:ln w="0">
            <a:noFill/>
          </a:ln>
        </p:spPr>
        <p:txBody>
          <a:bodyPr lIns="91440" rIns="91440" tIns="45720" bIns="45720" anchor="b">
            <a:noAutofit/>
          </a:bodyPr>
          <a:p>
            <a:pPr indent="0">
              <a:buNone/>
            </a:pPr>
            <a:endParaRPr b="0" lang="en-US" sz="6000" strike="noStrike" u="none">
              <a:solidFill>
                <a:schemeClr val="dk1"/>
              </a:solidFill>
              <a:uFillTx/>
              <a:latin typeface="Calibri Light"/>
            </a:endParaRPr>
          </a:p>
        </p:txBody>
      </p:sp>
      <p:sp>
        <p:nvSpPr>
          <p:cNvPr id="103" name="PlaceHolder 2"/>
          <p:cNvSpPr>
            <a:spLocks noGrp="1"/>
          </p:cNvSpPr>
          <p:nvPr>
            <p:ph type="subTitle"/>
          </p:nvPr>
        </p:nvSpPr>
        <p:spPr>
          <a:xfrm>
            <a:off x="1523880" y="3602160"/>
            <a:ext cx="9143640" cy="1655280"/>
          </a:xfrm>
          <a:prstGeom prst="rect">
            <a:avLst/>
          </a:prstGeom>
          <a:noFill/>
          <a:ln w="0">
            <a:noFill/>
          </a:ln>
        </p:spPr>
        <p:txBody>
          <a:bodyPr lIns="91440" rIns="91440" tIns="45720" bIns="45720" anchor="t">
            <a:noAutofit/>
          </a:bodyPr>
          <a:p>
            <a:pPr indent="0" algn="ctr">
              <a:buNone/>
            </a:pPr>
            <a:endParaRPr b="0" lang="en-US" sz="2400" strike="noStrike" u="none">
              <a:solidFill>
                <a:schemeClr val="dk1"/>
              </a:solidFill>
              <a:uFillTx/>
              <a:latin typeface="Calibri"/>
            </a:endParaRPr>
          </a:p>
        </p:txBody>
      </p:sp>
      <p:sp>
        <p:nvSpPr>
          <p:cNvPr id="104" name="Rectangle 4"/>
          <p:cNvSpPr/>
          <p:nvPr/>
        </p:nvSpPr>
        <p:spPr>
          <a:xfrm>
            <a:off x="32400" y="0"/>
            <a:ext cx="12159360" cy="6857640"/>
          </a:xfrm>
          <a:prstGeom prst="rect">
            <a:avLst/>
          </a:prstGeom>
          <a:solidFill>
            <a:srgbClr val="b8114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350" strike="noStrike" u="none">
              <a:solidFill>
                <a:schemeClr val="lt1"/>
              </a:solidFill>
              <a:uFillTx/>
              <a:latin typeface="Calibri"/>
            </a:endParaRPr>
          </a:p>
        </p:txBody>
      </p:sp>
      <p:pic>
        <p:nvPicPr>
          <p:cNvPr id="105" name="Picture 5" descr="A picture containing drawing&#10;&#10;Description automatically generated"/>
          <p:cNvPicPr/>
          <p:nvPr/>
        </p:nvPicPr>
        <p:blipFill>
          <a:blip r:embed="rId1"/>
          <a:stretch/>
        </p:blipFill>
        <p:spPr>
          <a:xfrm>
            <a:off x="2976120" y="2195640"/>
            <a:ext cx="3442680" cy="1104480"/>
          </a:xfrm>
          <a:prstGeom prst="rect">
            <a:avLst/>
          </a:prstGeom>
          <a:noFill/>
          <a:ln w="0">
            <a:noFill/>
          </a:ln>
        </p:spPr>
      </p:pic>
      <p:sp>
        <p:nvSpPr>
          <p:cNvPr id="106" name="TextBox 6"/>
          <p:cNvSpPr/>
          <p:nvPr/>
        </p:nvSpPr>
        <p:spPr>
          <a:xfrm>
            <a:off x="6128280" y="1844280"/>
            <a:ext cx="5394600" cy="1188360"/>
          </a:xfrm>
          <a:prstGeom prst="rect">
            <a:avLst/>
          </a:prstGeom>
          <a:noFill/>
          <a:ln w="0">
            <a:noFill/>
          </a:ln>
        </p:spPr>
        <p:style>
          <a:lnRef idx="0"/>
          <a:fillRef idx="0"/>
          <a:effectRef idx="0"/>
          <a:fontRef idx="minor"/>
        </p:style>
        <p:txBody>
          <a:bodyPr anchor="t">
            <a:spAutoFit/>
          </a:bodyPr>
          <a:p>
            <a:pPr algn="ctr" defTabSz="914400">
              <a:lnSpc>
                <a:spcPct val="100000"/>
              </a:lnSpc>
            </a:pPr>
            <a:r>
              <a:rPr b="1" lang="en-US" sz="3600" strike="noStrike" u="none">
                <a:solidFill>
                  <a:schemeClr val="lt1"/>
                </a:solidFill>
                <a:uFillTx/>
                <a:latin typeface="Calibri"/>
              </a:rPr>
              <a:t>RECAP-                                      Deep Learning</a:t>
            </a:r>
            <a:endParaRPr b="0" lang="en-US" sz="3600" strike="noStrike" u="none">
              <a:solidFill>
                <a:srgbClr val="000000"/>
              </a:solidFill>
              <a:uFillTx/>
              <a:latin typeface="Arial"/>
            </a:endParaRPr>
          </a:p>
        </p:txBody>
      </p:sp>
      <p:cxnSp>
        <p:nvCxnSpPr>
          <p:cNvPr id="107" name="Straight Connector 7"/>
          <p:cNvCxnSpPr/>
          <p:nvPr/>
        </p:nvCxnSpPr>
        <p:spPr>
          <a:xfrm>
            <a:off x="6553800" y="1871640"/>
            <a:ext cx="360" cy="1637280"/>
          </a:xfrm>
          <a:prstGeom prst="straightConnector1">
            <a:avLst/>
          </a:prstGeom>
          <a:ln>
            <a:solidFill>
              <a:srgbClr val="ffc000"/>
            </a:solidFill>
          </a:ln>
        </p:spPr>
      </p:cxnSp>
      <p:pic>
        <p:nvPicPr>
          <p:cNvPr id="108" name="Picture 1" descr="A person in a white shirt&#10;&#10;Description automatically generated"/>
          <p:cNvPicPr/>
          <p:nvPr/>
        </p:nvPicPr>
        <p:blipFill>
          <a:blip r:embed="rId2"/>
          <a:stretch/>
        </p:blipFill>
        <p:spPr>
          <a:xfrm>
            <a:off x="419760" y="280440"/>
            <a:ext cx="2639160" cy="2639160"/>
          </a:xfrm>
          <a:prstGeom prst="rect">
            <a:avLst/>
          </a:prstGeom>
          <a:noFill/>
          <a:ln w="0">
            <a:noFill/>
          </a:ln>
        </p:spPr>
      </p:pic>
      <p:pic>
        <p:nvPicPr>
          <p:cNvPr id="109" name="Picture 2" descr="Amritapuri Campus | Amrita Vishwa Vidyapeetham"/>
          <p:cNvPicPr/>
          <p:nvPr/>
        </p:nvPicPr>
        <p:blipFill>
          <a:blip r:embed="rId3"/>
          <a:stretch/>
        </p:blipFill>
        <p:spPr>
          <a:xfrm>
            <a:off x="32400" y="3300480"/>
            <a:ext cx="12191760" cy="358488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rmAutofit/>
          </a:bodyPr>
          <a:p>
            <a:pPr indent="0" defTabSz="914400">
              <a:lnSpc>
                <a:spcPct val="90000"/>
              </a:lnSpc>
              <a:buNone/>
            </a:pPr>
            <a:r>
              <a:rPr b="0" lang="en-US" sz="2700" strike="noStrike" u="none">
                <a:solidFill>
                  <a:srgbClr val="a4123f"/>
                </a:solidFill>
                <a:uFillTx/>
                <a:latin typeface="Georgia"/>
              </a:rPr>
              <a:t>Why?</a:t>
            </a:r>
            <a:endParaRPr b="0" lang="en-US" sz="2700" strike="noStrike" u="none">
              <a:solidFill>
                <a:schemeClr val="dk1"/>
              </a:solidFill>
              <a:uFillTx/>
              <a:latin typeface="Calibri"/>
            </a:endParaRPr>
          </a:p>
          <a:p>
            <a:pPr indent="0" defTabSz="914400">
              <a:lnSpc>
                <a:spcPct val="90000"/>
              </a:lnSpc>
              <a:buNone/>
            </a:pPr>
            <a:endParaRPr b="0" lang="en-US" sz="3200" strike="noStrike" u="none">
              <a:solidFill>
                <a:schemeClr val="dk1"/>
              </a:solidFill>
              <a:uFillTx/>
              <a:latin typeface="Calibri"/>
            </a:endParaRPr>
          </a:p>
        </p:txBody>
      </p:sp>
      <p:pic>
        <p:nvPicPr>
          <p:cNvPr id="132" name="Picture 4" descr=""/>
          <p:cNvPicPr/>
          <p:nvPr/>
        </p:nvPicPr>
        <p:blipFill>
          <a:blip r:embed="rId1"/>
          <a:stretch/>
        </p:blipFill>
        <p:spPr>
          <a:xfrm>
            <a:off x="5183280" y="1688400"/>
            <a:ext cx="6171840" cy="3471480"/>
          </a:xfrm>
          <a:prstGeom prst="rect">
            <a:avLst/>
          </a:prstGeom>
          <a:noFill/>
          <a:ln w="0">
            <a:noFill/>
          </a:ln>
        </p:spPr>
      </p:pic>
      <p:sp>
        <p:nvSpPr>
          <p:cNvPr id="133" name="PlaceHolder 2"/>
          <p:cNvSpPr>
            <a:spLocks noGrp="1"/>
          </p:cNvSpPr>
          <p:nvPr>
            <p:ph/>
          </p:nvPr>
        </p:nvSpPr>
        <p:spPr>
          <a:xfrm>
            <a:off x="839880" y="2057400"/>
            <a:ext cx="3931920" cy="3811320"/>
          </a:xfrm>
          <a:prstGeom prst="rect">
            <a:avLst/>
          </a:prstGeom>
          <a:noFill/>
          <a:ln w="0">
            <a:noFill/>
          </a:ln>
        </p:spPr>
        <p:txBody>
          <a:bodyPr lIns="91440" rIns="91440" tIns="45720" bIns="45720" anchor="t">
            <a:noAutofit/>
          </a:bodyPr>
          <a:p>
            <a:pPr indent="0">
              <a:lnSpc>
                <a:spcPct val="90000"/>
              </a:lnSpc>
              <a:spcBef>
                <a:spcPts val="1417"/>
              </a:spcBef>
              <a:buNone/>
            </a:pPr>
            <a:endParaRPr b="0" lang="en-US" sz="1600" strike="noStrike" u="none">
              <a:solidFill>
                <a:schemeClr val="dk1"/>
              </a:solidFill>
              <a:uFillTx/>
              <a:latin typeface="Calibri"/>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400"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401" name="Picture 4" descr=""/>
          <p:cNvPicPr/>
          <p:nvPr/>
        </p:nvPicPr>
        <p:blipFill>
          <a:blip r:embed="rId1"/>
          <a:stretch/>
        </p:blipFill>
        <p:spPr>
          <a:xfrm>
            <a:off x="571320" y="394560"/>
            <a:ext cx="10706040" cy="5650560"/>
          </a:xfrm>
          <a:prstGeom prst="rect">
            <a:avLst/>
          </a:prstGeom>
          <a:noFill/>
          <a:ln w="0">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1371600" y="82440"/>
            <a:ext cx="10593000" cy="1234080"/>
          </a:xfrm>
          <a:prstGeom prst="rect">
            <a:avLst/>
          </a:prstGeom>
          <a:noFill/>
          <a:ln w="0">
            <a:noFill/>
          </a:ln>
        </p:spPr>
        <p:txBody>
          <a:bodyPr lIns="91440" rIns="91440" tIns="45720" bIns="45720" anchor="ctr">
            <a:noAutofit/>
          </a:bodyPr>
          <a:p>
            <a:pPr indent="0" defTabSz="914400">
              <a:lnSpc>
                <a:spcPct val="90000"/>
              </a:lnSpc>
              <a:buNone/>
            </a:pPr>
            <a:r>
              <a:rPr b="0" lang="en-US" sz="4400" strike="noStrike" u="none">
                <a:solidFill>
                  <a:schemeClr val="dk1"/>
                </a:solidFill>
                <a:uFillTx/>
                <a:latin typeface="Times New Roman"/>
              </a:rPr>
              <a:t>Parameter efficient Fine-tuning (PEFT)</a:t>
            </a:r>
            <a:endParaRPr b="0" lang="en-US" sz="4400" strike="noStrike" u="none">
              <a:solidFill>
                <a:schemeClr val="dk1"/>
              </a:solidFill>
              <a:uFillTx/>
              <a:latin typeface="Calibri"/>
            </a:endParaRPr>
          </a:p>
        </p:txBody>
      </p:sp>
      <p:pic>
        <p:nvPicPr>
          <p:cNvPr id="403" name="Picture 6" descr=""/>
          <p:cNvPicPr/>
          <p:nvPr/>
        </p:nvPicPr>
        <p:blipFill>
          <a:blip r:embed="rId1"/>
          <a:stretch/>
        </p:blipFill>
        <p:spPr>
          <a:xfrm>
            <a:off x="228600" y="1930320"/>
            <a:ext cx="7875360" cy="3799080"/>
          </a:xfrm>
          <a:prstGeom prst="rect">
            <a:avLst/>
          </a:prstGeom>
          <a:noFill/>
          <a:ln w="0">
            <a:noFill/>
          </a:ln>
        </p:spPr>
      </p:pic>
      <p:sp>
        <p:nvSpPr>
          <p:cNvPr id="404" name="TextBox 8"/>
          <p:cNvSpPr/>
          <p:nvPr/>
        </p:nvSpPr>
        <p:spPr>
          <a:xfrm>
            <a:off x="457200" y="6090840"/>
            <a:ext cx="264960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IN" sz="1200" strike="noStrike" u="sng">
                <a:solidFill>
                  <a:schemeClr val="dk1"/>
                </a:solidFill>
                <a:uFillTx/>
                <a:latin typeface="Times New Roman"/>
                <a:hlinkClick r:id="rId2"/>
              </a:rPr>
              <a:t>Source: </a:t>
            </a:r>
            <a:r>
              <a:rPr b="0" lang="en-IN" sz="1200" strike="noStrike" u="sng">
                <a:solidFill>
                  <a:schemeClr val="dk1"/>
                </a:solidFill>
                <a:uFillTx/>
                <a:latin typeface="Times New Roman"/>
                <a:hlinkClick r:id="rId3"/>
              </a:rPr>
              <a:t>peft</a:t>
            </a:r>
            <a:r>
              <a:rPr b="0" lang="en-IN" sz="1200" strike="noStrike" u="sng">
                <a:solidFill>
                  <a:schemeClr val="dk1"/>
                </a:solidFill>
                <a:uFillTx/>
                <a:latin typeface="Times New Roman"/>
                <a:hlinkClick r:id="rId4"/>
              </a:rPr>
              <a:t> (anoopsarkar.github.io)</a:t>
            </a:r>
            <a:endParaRPr b="0" lang="en-US" sz="1200" strike="noStrike" u="none">
              <a:solidFill>
                <a:srgbClr val="000000"/>
              </a:solidFill>
              <a:uFillTx/>
              <a:latin typeface="Arial"/>
            </a:endParaRPr>
          </a:p>
        </p:txBody>
      </p:sp>
      <p:sp>
        <p:nvSpPr>
          <p:cNvPr id="405" name="TextBox 5"/>
          <p:cNvSpPr/>
          <p:nvPr/>
        </p:nvSpPr>
        <p:spPr>
          <a:xfrm>
            <a:off x="7723800" y="1765800"/>
            <a:ext cx="4239360" cy="4113000"/>
          </a:xfrm>
          <a:prstGeom prst="rect">
            <a:avLst/>
          </a:prstGeom>
          <a:noFill/>
          <a:ln w="0">
            <a:noFill/>
          </a:ln>
        </p:spPr>
        <p:style>
          <a:lnRef idx="0"/>
          <a:fillRef idx="0"/>
          <a:effectRef idx="0"/>
          <a:fontRef idx="minor"/>
        </p:style>
        <p:txBody>
          <a:bodyPr lIns="90000" rIns="90000" tIns="45000" bIns="45000" anchor="t">
            <a:spAutoFit/>
          </a:bodyPr>
          <a:p>
            <a:pPr lvl="1" marL="800280" indent="-343080" defTabSz="914400">
              <a:lnSpc>
                <a:spcPct val="100000"/>
              </a:lnSpc>
              <a:buClr>
                <a:srgbClr val="000000"/>
              </a:buClr>
              <a:buFont typeface="Arial"/>
              <a:buChar char="•"/>
            </a:pPr>
            <a:r>
              <a:rPr b="0" lang="en-US" sz="2400" strike="noStrike" u="none">
                <a:solidFill>
                  <a:schemeClr val="dk1"/>
                </a:solidFill>
                <a:uFillTx/>
                <a:latin typeface="Times New Roman"/>
              </a:rPr>
              <a:t>Fine-tuning a model requires to store as many parameters as the original model</a:t>
            </a:r>
            <a:endParaRPr b="0" lang="en-US" sz="2400" strike="noStrike" u="none">
              <a:solidFill>
                <a:srgbClr val="000000"/>
              </a:solidFill>
              <a:uFillTx/>
              <a:latin typeface="Arial"/>
            </a:endParaRPr>
          </a:p>
          <a:p>
            <a:pPr lvl="2" marL="1257480" indent="-343080" defTabSz="914400">
              <a:lnSpc>
                <a:spcPct val="100000"/>
              </a:lnSpc>
              <a:buClr>
                <a:srgbClr val="000000"/>
              </a:buClr>
              <a:buFont typeface="Arial"/>
              <a:buChar char="•"/>
            </a:pPr>
            <a:r>
              <a:rPr b="0" lang="en-US" sz="2400" strike="noStrike" u="none">
                <a:solidFill>
                  <a:schemeClr val="dk1"/>
                </a:solidFill>
                <a:uFillTx/>
                <a:latin typeface="Times New Roman"/>
              </a:rPr>
              <a:t>High storage complexity</a:t>
            </a:r>
            <a:endParaRPr b="0" lang="en-US" sz="2400" strike="noStrike" u="none">
              <a:solidFill>
                <a:srgbClr val="000000"/>
              </a:solidFill>
              <a:uFillTx/>
              <a:latin typeface="Arial"/>
            </a:endParaRPr>
          </a:p>
          <a:p>
            <a:pPr marL="457200" defTabSz="914400">
              <a:lnSpc>
                <a:spcPct val="100000"/>
              </a:lnSpc>
            </a:pPr>
            <a:endParaRPr b="0" lang="en-US" sz="2400" strike="noStrike" u="none">
              <a:solidFill>
                <a:srgbClr val="000000"/>
              </a:solidFill>
              <a:uFillTx/>
              <a:latin typeface="Arial"/>
            </a:endParaRPr>
          </a:p>
          <a:p>
            <a:pPr lvl="1" marL="800280" indent="-343080" defTabSz="914400">
              <a:lnSpc>
                <a:spcPct val="100000"/>
              </a:lnSpc>
              <a:buClr>
                <a:srgbClr val="000000"/>
              </a:buClr>
              <a:buFont typeface="Arial"/>
              <a:buChar char="•"/>
            </a:pPr>
            <a:r>
              <a:rPr b="0" lang="en-US" sz="2400" strike="noStrike" u="none">
                <a:solidFill>
                  <a:schemeClr val="dk1"/>
                </a:solidFill>
                <a:uFillTx/>
                <a:latin typeface="Times New Roman"/>
              </a:rPr>
              <a:t>PEFT: An approach for finetuning large language models in a parameter-efficient manner</a:t>
            </a:r>
            <a:endParaRPr b="0" lang="en-US" sz="2400" strike="noStrike" u="none">
              <a:solidFill>
                <a:srgbClr val="000000"/>
              </a:solidFill>
              <a:uFillTx/>
              <a:latin typeface="Arial"/>
            </a:endParaRPr>
          </a:p>
        </p:txBody>
      </p:sp>
      <p:sp>
        <p:nvSpPr>
          <p:cNvPr id="3" name="PlaceHolder 2"/>
          <p:cNvSpPr>
            <a:spLocks noGrp="1"/>
          </p:cNvSpPr>
          <p:nvPr>
            <p:ph type="sldNum" idx="12"/>
          </p:nvPr>
        </p:nvSpPr>
        <p:spPr/>
        <p:txBody>
          <a:bodyPr/>
          <a:p>
            <a:fld id="{80512599-1BA4-4F38-AC55-A7B2D61BF65C}" type="slidenum">
              <a:t>101</a:t>
            </a:fld>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406" name="Picture 6" descr=""/>
          <p:cNvPicPr/>
          <p:nvPr/>
        </p:nvPicPr>
        <p:blipFill>
          <a:blip r:embed="rId1"/>
          <a:stretch/>
        </p:blipFill>
        <p:spPr>
          <a:xfrm>
            <a:off x="1856880" y="2235240"/>
            <a:ext cx="8961480" cy="2387160"/>
          </a:xfrm>
          <a:prstGeom prst="rect">
            <a:avLst/>
          </a:prstGeom>
          <a:noFill/>
          <a:ln w="0">
            <a:noFill/>
          </a:ln>
        </p:spPr>
      </p:pic>
      <p:sp>
        <p:nvSpPr>
          <p:cNvPr id="2" name="PlaceHolder 1"/>
          <p:cNvSpPr>
            <a:spLocks noGrp="1"/>
          </p:cNvSpPr>
          <p:nvPr>
            <p:ph type="ftr" idx="11"/>
          </p:nvPr>
        </p:nvSpPr>
        <p:spPr/>
        <p:txBody>
          <a:bodyPr/>
          <a:p>
            <a:r>
              <a:t>LLM | Premjith B</a:t>
            </a:r>
          </a:p>
        </p:txBody>
      </p:sp>
      <p:sp>
        <p:nvSpPr>
          <p:cNvPr id="3" name="PlaceHolder 2"/>
          <p:cNvSpPr>
            <a:spLocks noGrp="1"/>
          </p:cNvSpPr>
          <p:nvPr>
            <p:ph type="sldNum" idx="12"/>
          </p:nvPr>
        </p:nvSpPr>
        <p:spPr/>
        <p:txBody>
          <a:bodyPr/>
          <a:p>
            <a:fld id="{96B3409D-AAA3-4292-ADC1-1AD7D0D37552}" type="slidenum">
              <a:t>102</a:t>
            </a:fld>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p:nvPr>
        </p:nvSpPr>
        <p:spPr>
          <a:xfrm>
            <a:off x="1371600" y="379440"/>
            <a:ext cx="10240920" cy="569196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600" strike="noStrike" u="none">
                <a:solidFill>
                  <a:schemeClr val="dk1"/>
                </a:solidFill>
                <a:uFillTx/>
                <a:latin typeface="Times New Roman"/>
              </a:rPr>
              <a:t>PEFT – classifications</a:t>
            </a:r>
            <a:endParaRPr b="0" lang="en-US" sz="2600" strike="noStrike" u="none">
              <a:solidFill>
                <a:schemeClr val="dk1"/>
              </a:solidFill>
              <a:uFillTx/>
              <a:latin typeface="Calibri"/>
            </a:endParaRPr>
          </a:p>
          <a:p>
            <a:pPr lvl="1" marL="685800" indent="-228600" defTabSz="914400">
              <a:lnSpc>
                <a:spcPct val="90000"/>
              </a:lnSpc>
              <a:spcBef>
                <a:spcPts val="499"/>
              </a:spcBef>
              <a:buClr>
                <a:srgbClr val="385623"/>
              </a:buClr>
              <a:buFont typeface="Arial"/>
              <a:buChar char="•"/>
            </a:pPr>
            <a:r>
              <a:rPr b="0" lang="en-US" sz="2600" strike="noStrike" u="none">
                <a:solidFill>
                  <a:schemeClr val="accent6">
                    <a:lumMod val="50000"/>
                  </a:schemeClr>
                </a:solidFill>
                <a:uFillTx/>
                <a:latin typeface="Times New Roman"/>
              </a:rPr>
              <a:t>Does the method introduce new parameters to the model?</a:t>
            </a:r>
            <a:endParaRPr b="0" lang="en-US" sz="2600" strike="noStrike" u="none">
              <a:solidFill>
                <a:schemeClr val="dk1"/>
              </a:solidFill>
              <a:uFillTx/>
              <a:latin typeface="Calibri"/>
            </a:endParaRPr>
          </a:p>
          <a:p>
            <a:pPr lvl="1" marL="685800" indent="-228600" defTabSz="914400">
              <a:lnSpc>
                <a:spcPct val="90000"/>
              </a:lnSpc>
              <a:spcBef>
                <a:spcPts val="499"/>
              </a:spcBef>
              <a:buClr>
                <a:srgbClr val="385623"/>
              </a:buClr>
              <a:buFont typeface="Arial"/>
              <a:buChar char="•"/>
            </a:pPr>
            <a:r>
              <a:rPr b="0" lang="en-US" sz="2600" strike="noStrike" u="none">
                <a:solidFill>
                  <a:schemeClr val="accent6">
                    <a:lumMod val="50000"/>
                  </a:schemeClr>
                </a:solidFill>
                <a:uFillTx/>
                <a:latin typeface="Times New Roman"/>
              </a:rPr>
              <a:t>Does it fine-tune a small subset of existing parameters?</a:t>
            </a:r>
            <a:endParaRPr b="0" lang="en-US" sz="2600" strike="noStrike" u="none">
              <a:solidFill>
                <a:schemeClr val="dk1"/>
              </a:solidFill>
              <a:uFillTx/>
              <a:latin typeface="Calibri"/>
            </a:endParaRPr>
          </a:p>
          <a:p>
            <a:pPr lvl="1" marL="685800" indent="-228600" defTabSz="914400">
              <a:lnSpc>
                <a:spcPct val="90000"/>
              </a:lnSpc>
              <a:spcBef>
                <a:spcPts val="499"/>
              </a:spcBef>
              <a:buClr>
                <a:srgbClr val="385623"/>
              </a:buClr>
              <a:buFont typeface="Arial"/>
              <a:buChar char="•"/>
            </a:pPr>
            <a:r>
              <a:rPr b="0" lang="en-US" sz="2600" strike="noStrike" u="none">
                <a:solidFill>
                  <a:schemeClr val="accent6">
                    <a:lumMod val="50000"/>
                  </a:schemeClr>
                </a:solidFill>
                <a:uFillTx/>
                <a:latin typeface="Times New Roman"/>
              </a:rPr>
              <a:t>Does the method aim to minimize memory footprint or storage efficiency?</a:t>
            </a:r>
            <a:endParaRPr b="0" lang="en-US" sz="2600" strike="noStrike" u="none">
              <a:solidFill>
                <a:schemeClr val="dk1"/>
              </a:solidFill>
              <a:uFillTx/>
              <a:latin typeface="Calibri"/>
            </a:endParaRPr>
          </a:p>
          <a:p>
            <a:pPr indent="0" defTabSz="914400">
              <a:lnSpc>
                <a:spcPct val="90000"/>
              </a:lnSpc>
              <a:spcBef>
                <a:spcPts val="1001"/>
              </a:spcBef>
              <a:buNone/>
            </a:pPr>
            <a:endParaRPr b="0" lang="en-US" sz="2600" strike="noStrike" u="none">
              <a:solidFill>
                <a:schemeClr val="dk1"/>
              </a:solidFill>
              <a:uFillTx/>
              <a:latin typeface="Calibri"/>
            </a:endParaRPr>
          </a:p>
          <a:p>
            <a:pPr marL="228600" indent="-228600" defTabSz="914400">
              <a:lnSpc>
                <a:spcPct val="90000"/>
              </a:lnSpc>
              <a:spcBef>
                <a:spcPts val="1001"/>
              </a:spcBef>
              <a:buClr>
                <a:srgbClr val="2f5597"/>
              </a:buClr>
              <a:buFont typeface="Arial"/>
              <a:buChar char="•"/>
            </a:pPr>
            <a:r>
              <a:rPr b="1" lang="en-IN" sz="2600" strike="noStrike" u="none">
                <a:solidFill>
                  <a:schemeClr val="accent1">
                    <a:lumMod val="75000"/>
                  </a:schemeClr>
                </a:solidFill>
                <a:uFillTx/>
                <a:latin typeface="Times New Roman"/>
              </a:rPr>
              <a:t>Additive methods</a:t>
            </a:r>
            <a:endParaRPr b="0" lang="en-US" sz="2600" strike="noStrike" u="none">
              <a:solidFill>
                <a:schemeClr val="dk1"/>
              </a:solidFill>
              <a:uFillTx/>
              <a:latin typeface="Calibri"/>
            </a:endParaRPr>
          </a:p>
          <a:p>
            <a:pPr marL="228600" indent="-228600" defTabSz="914400">
              <a:lnSpc>
                <a:spcPct val="90000"/>
              </a:lnSpc>
              <a:spcBef>
                <a:spcPts val="1001"/>
              </a:spcBef>
              <a:buClr>
                <a:srgbClr val="2f5597"/>
              </a:buClr>
              <a:buFont typeface="Arial"/>
              <a:buChar char="•"/>
            </a:pPr>
            <a:r>
              <a:rPr b="1" lang="en-IN" sz="2600" strike="noStrike" u="none">
                <a:solidFill>
                  <a:schemeClr val="accent1">
                    <a:lumMod val="75000"/>
                  </a:schemeClr>
                </a:solidFill>
                <a:uFillTx/>
                <a:latin typeface="Times New Roman"/>
              </a:rPr>
              <a:t>Selective methods</a:t>
            </a:r>
            <a:endParaRPr b="0" lang="en-US" sz="2600" strike="noStrike" u="none">
              <a:solidFill>
                <a:schemeClr val="dk1"/>
              </a:solidFill>
              <a:uFillTx/>
              <a:latin typeface="Calibri"/>
            </a:endParaRPr>
          </a:p>
          <a:p>
            <a:pPr marL="228600" indent="-228600" defTabSz="914400">
              <a:lnSpc>
                <a:spcPct val="90000"/>
              </a:lnSpc>
              <a:spcBef>
                <a:spcPts val="1001"/>
              </a:spcBef>
              <a:buClr>
                <a:srgbClr val="2f5597"/>
              </a:buClr>
              <a:buFont typeface="Arial"/>
              <a:buChar char="•"/>
            </a:pPr>
            <a:r>
              <a:rPr b="1" lang="en-IN" sz="2600" strike="noStrike" u="none">
                <a:solidFill>
                  <a:schemeClr val="accent1">
                    <a:lumMod val="75000"/>
                  </a:schemeClr>
                </a:solidFill>
                <a:uFillTx/>
                <a:latin typeface="Times New Roman"/>
              </a:rPr>
              <a:t>Reparametrization-based methods</a:t>
            </a:r>
            <a:endParaRPr b="0" lang="en-US" sz="2600" strike="noStrike" u="none">
              <a:solidFill>
                <a:schemeClr val="dk1"/>
              </a:solidFill>
              <a:uFillTx/>
              <a:latin typeface="Calibri"/>
            </a:endParaRPr>
          </a:p>
          <a:p>
            <a:pPr marL="228600" indent="-228600" defTabSz="914400">
              <a:lnSpc>
                <a:spcPct val="90000"/>
              </a:lnSpc>
              <a:spcBef>
                <a:spcPts val="1001"/>
              </a:spcBef>
              <a:buClr>
                <a:srgbClr val="2f5597"/>
              </a:buClr>
              <a:buFont typeface="Arial"/>
              <a:buChar char="•"/>
            </a:pPr>
            <a:r>
              <a:rPr b="1" lang="en-IN" sz="2600" strike="noStrike" u="none">
                <a:solidFill>
                  <a:schemeClr val="accent1">
                    <a:lumMod val="75000"/>
                  </a:schemeClr>
                </a:solidFill>
                <a:uFillTx/>
                <a:latin typeface="Times New Roman"/>
              </a:rPr>
              <a:t>Hybrid methods</a:t>
            </a:r>
            <a:endParaRPr b="0" lang="en-US" sz="2600" strike="noStrike" u="none">
              <a:solidFill>
                <a:schemeClr val="dk1"/>
              </a:solidFill>
              <a:uFillTx/>
              <a:latin typeface="Calibri"/>
            </a:endParaRPr>
          </a:p>
        </p:txBody>
      </p:sp>
      <p:sp>
        <p:nvSpPr>
          <p:cNvPr id="408" name="TextBox 5"/>
          <p:cNvSpPr/>
          <p:nvPr/>
        </p:nvSpPr>
        <p:spPr>
          <a:xfrm>
            <a:off x="0" y="6132960"/>
            <a:ext cx="1210644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rgbClr val="222222"/>
                </a:solidFill>
                <a:uFillTx/>
                <a:latin typeface="Times New Roman"/>
              </a:rPr>
              <a:t>Lialin, V., Deshpande, V., &amp; Rumshisky, A. (2023). Scaling down to scale up: A guide to parameter-efficient fine-tuning. </a:t>
            </a:r>
            <a:r>
              <a:rPr b="0" i="1" lang="en-US" sz="1200" strike="noStrike" u="none">
                <a:solidFill>
                  <a:srgbClr val="222222"/>
                </a:solidFill>
                <a:uFillTx/>
                <a:latin typeface="Times New Roman"/>
              </a:rPr>
              <a:t>arXiv preprint arXiv:2303.15647</a:t>
            </a:r>
            <a:r>
              <a:rPr b="0" lang="en-US" sz="1200" strike="noStrike" u="none">
                <a:solidFill>
                  <a:srgbClr val="222222"/>
                </a:solidFill>
                <a:uFillTx/>
                <a:latin typeface="Times New Roman"/>
              </a:rPr>
              <a:t>.</a:t>
            </a:r>
            <a:endParaRPr b="0" lang="en-US" sz="1200" strike="noStrike" u="none">
              <a:solidFill>
                <a:srgbClr val="000000"/>
              </a:solidFill>
              <a:uFillTx/>
              <a:latin typeface="Arial"/>
            </a:endParaRPr>
          </a:p>
        </p:txBody>
      </p:sp>
      <p:sp>
        <p:nvSpPr>
          <p:cNvPr id="3" name="PlaceHolder 2"/>
          <p:cNvSpPr>
            <a:spLocks noGrp="1"/>
          </p:cNvSpPr>
          <p:nvPr>
            <p:ph type="ftr" idx="11"/>
          </p:nvPr>
        </p:nvSpPr>
        <p:spPr/>
        <p:txBody>
          <a:bodyPr/>
          <a:p>
            <a:r>
              <a:t>LLM | Premjith B</a:t>
            </a:r>
          </a:p>
        </p:txBody>
      </p:sp>
      <p:sp>
        <p:nvSpPr>
          <p:cNvPr id="4" name="PlaceHolder 3"/>
          <p:cNvSpPr>
            <a:spLocks noGrp="1"/>
          </p:cNvSpPr>
          <p:nvPr>
            <p:ph type="sldNum" idx="12"/>
          </p:nvPr>
        </p:nvSpPr>
        <p:spPr/>
        <p:txBody>
          <a:bodyPr/>
          <a:p>
            <a:fld id="{FA3F3D35-AF23-4D15-9D41-4955CB6FAC27}" type="slidenum">
              <a:t>103</a:t>
            </a:fld>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9" name="Picture 6" descr=""/>
          <p:cNvPicPr/>
          <p:nvPr/>
        </p:nvPicPr>
        <p:blipFill>
          <a:blip r:embed="rId1"/>
          <a:stretch/>
        </p:blipFill>
        <p:spPr>
          <a:xfrm>
            <a:off x="487080" y="678960"/>
            <a:ext cx="11217240" cy="5499720"/>
          </a:xfrm>
          <a:prstGeom prst="rect">
            <a:avLst/>
          </a:prstGeom>
          <a:noFill/>
          <a:ln w="0">
            <a:noFill/>
          </a:ln>
        </p:spPr>
      </p:pic>
      <p:sp>
        <p:nvSpPr>
          <p:cNvPr id="410" name="TextBox 8"/>
          <p:cNvSpPr/>
          <p:nvPr/>
        </p:nvSpPr>
        <p:spPr>
          <a:xfrm>
            <a:off x="0" y="6132960"/>
            <a:ext cx="1210644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rgbClr val="222222"/>
                </a:solidFill>
                <a:uFillTx/>
                <a:latin typeface="Times New Roman"/>
              </a:rPr>
              <a:t>Lialin, V., Deshpande, V., &amp; Rumshisky, A. (2023). Scaling down to scale up: A guide to parameter-efficient fine-tuning. </a:t>
            </a:r>
            <a:r>
              <a:rPr b="0" i="1" lang="en-US" sz="1200" strike="noStrike" u="none">
                <a:solidFill>
                  <a:srgbClr val="222222"/>
                </a:solidFill>
                <a:uFillTx/>
                <a:latin typeface="Times New Roman"/>
              </a:rPr>
              <a:t>arXiv preprint arXiv:2303.15647</a:t>
            </a:r>
            <a:r>
              <a:rPr b="0" lang="en-US" sz="1200" strike="noStrike" u="none">
                <a:solidFill>
                  <a:srgbClr val="222222"/>
                </a:solidFill>
                <a:uFillTx/>
                <a:latin typeface="Times New Roman"/>
              </a:rPr>
              <a:t>.</a:t>
            </a:r>
            <a:endParaRPr b="0" lang="en-US" sz="1200" strike="noStrike" u="none">
              <a:solidFill>
                <a:srgbClr val="000000"/>
              </a:solidFill>
              <a:uFillTx/>
              <a:latin typeface="Arial"/>
            </a:endParaRPr>
          </a:p>
        </p:txBody>
      </p:sp>
      <p:sp>
        <p:nvSpPr>
          <p:cNvPr id="411" name="TextBox 2"/>
          <p:cNvSpPr/>
          <p:nvPr/>
        </p:nvSpPr>
        <p:spPr>
          <a:xfrm>
            <a:off x="1568880" y="78840"/>
            <a:ext cx="6109560" cy="577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200" strike="noStrike" u="none">
                <a:solidFill>
                  <a:srgbClr val="c00000"/>
                </a:solidFill>
                <a:uFillTx/>
                <a:latin typeface="Times New Roman"/>
              </a:rPr>
              <a:t>PEFT – classifications</a:t>
            </a:r>
            <a:endParaRPr b="0" lang="en-US" sz="3200" strike="noStrike" u="none">
              <a:solidFill>
                <a:srgbClr val="000000"/>
              </a:solidFill>
              <a:uFillTx/>
              <a:latin typeface="Arial"/>
            </a:endParaRPr>
          </a:p>
        </p:txBody>
      </p:sp>
      <p:sp>
        <p:nvSpPr>
          <p:cNvPr id="2" name="PlaceHolder 1"/>
          <p:cNvSpPr>
            <a:spLocks noGrp="1"/>
          </p:cNvSpPr>
          <p:nvPr>
            <p:ph type="ftr" idx="11"/>
          </p:nvPr>
        </p:nvSpPr>
        <p:spPr/>
        <p:txBody>
          <a:bodyPr/>
          <a:p>
            <a:r>
              <a:t>LLM | Premjith B</a:t>
            </a:r>
          </a:p>
        </p:txBody>
      </p:sp>
      <p:sp>
        <p:nvSpPr>
          <p:cNvPr id="3" name="PlaceHolder 2"/>
          <p:cNvSpPr>
            <a:spLocks noGrp="1"/>
          </p:cNvSpPr>
          <p:nvPr>
            <p:ph type="sldNum" idx="12"/>
          </p:nvPr>
        </p:nvSpPr>
        <p:spPr/>
        <p:txBody>
          <a:bodyPr/>
          <a:p>
            <a:fld id="{F367DC59-3DF7-48F7-8782-25344FE18684}" type="slidenum">
              <a:t>104</a:t>
            </a:fld>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1" lang="en-IN" sz="4400" strike="noStrike" u="none">
                <a:solidFill>
                  <a:srgbClr val="c00000"/>
                </a:solidFill>
                <a:uFillTx/>
                <a:latin typeface="Calibri"/>
              </a:rPr>
              <a:t>Additive Method</a:t>
            </a:r>
            <a:endParaRPr b="0" lang="en-US" sz="4400" strike="noStrike" u="none">
              <a:solidFill>
                <a:schemeClr val="dk1"/>
              </a:solidFill>
              <a:uFillTx/>
              <a:latin typeface="Calibri"/>
            </a:endParaRPr>
          </a:p>
        </p:txBody>
      </p:sp>
      <p:sp>
        <p:nvSpPr>
          <p:cNvPr id="413" name="TextBox 4"/>
          <p:cNvSpPr/>
          <p:nvPr/>
        </p:nvSpPr>
        <p:spPr>
          <a:xfrm>
            <a:off x="2209680" y="1815840"/>
            <a:ext cx="7772040" cy="4113000"/>
          </a:xfrm>
          <a:prstGeom prst="rect">
            <a:avLst/>
          </a:prstGeom>
          <a:noFill/>
          <a:ln w="44450">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1" lang="en-US" sz="2400" strike="noStrike" u="none">
                <a:solidFill>
                  <a:srgbClr val="c00000"/>
                </a:solidFill>
                <a:highlight>
                  <a:srgbClr val="ffffff"/>
                </a:highlight>
                <a:uFillTx/>
                <a:latin typeface="source-serif-pro"/>
              </a:rPr>
              <a:t>Additive methods </a:t>
            </a:r>
            <a:r>
              <a:rPr b="0" lang="en-US" sz="2400" strike="noStrike" u="none">
                <a:solidFill>
                  <a:srgbClr val="242424"/>
                </a:solidFill>
                <a:highlight>
                  <a:srgbClr val="ffffff"/>
                </a:highlight>
                <a:uFillTx/>
                <a:latin typeface="source-serif-pro"/>
              </a:rPr>
              <a:t>are probably the easiest to grasp.</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0" lang="en-US" sz="2400" strike="noStrike" u="none">
                <a:solidFill>
                  <a:srgbClr val="242424"/>
                </a:solidFill>
                <a:highlight>
                  <a:srgbClr val="ffffff"/>
                </a:highlight>
                <a:uFillTx/>
                <a:latin typeface="source-serif-pro"/>
              </a:rPr>
              <a:t> </a:t>
            </a:r>
            <a:r>
              <a:rPr b="0" lang="en-US" sz="2400" strike="noStrike" u="none">
                <a:solidFill>
                  <a:srgbClr val="242424"/>
                </a:solidFill>
                <a:highlight>
                  <a:srgbClr val="ffffff"/>
                </a:highlight>
                <a:uFillTx/>
                <a:latin typeface="source-serif-pro"/>
              </a:rPr>
              <a:t>The goal of additive methods is to </a:t>
            </a:r>
            <a:r>
              <a:rPr b="1" lang="en-US" sz="2400" strike="noStrike" u="none">
                <a:solidFill>
                  <a:srgbClr val="c00000"/>
                </a:solidFill>
                <a:highlight>
                  <a:srgbClr val="ffffff"/>
                </a:highlight>
                <a:uFillTx/>
                <a:latin typeface="source-serif-pro"/>
              </a:rPr>
              <a:t>add an additional set of parameters or network layers </a:t>
            </a:r>
            <a:r>
              <a:rPr b="0" lang="en-US" sz="2400" strike="noStrike" u="none">
                <a:solidFill>
                  <a:srgbClr val="242424"/>
                </a:solidFill>
                <a:highlight>
                  <a:srgbClr val="ffffff"/>
                </a:highlight>
                <a:uFillTx/>
                <a:latin typeface="source-serif-pro"/>
              </a:rPr>
              <a:t>to augment the model. </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0" lang="en-US" sz="2400" strike="noStrike" u="none">
                <a:solidFill>
                  <a:srgbClr val="242424"/>
                </a:solidFill>
                <a:highlight>
                  <a:srgbClr val="ffffff"/>
                </a:highlight>
                <a:uFillTx/>
                <a:latin typeface="source-serif-pro"/>
              </a:rPr>
              <a:t>When fine-tuning the data you </a:t>
            </a:r>
            <a:r>
              <a:rPr b="1" lang="en-US" sz="2400" strike="noStrike" u="none">
                <a:solidFill>
                  <a:srgbClr val="c00000"/>
                </a:solidFill>
                <a:highlight>
                  <a:srgbClr val="ffffff"/>
                </a:highlight>
                <a:uFillTx/>
                <a:latin typeface="source-serif-pro"/>
              </a:rPr>
              <a:t>update the weights only of these newly added parameters</a:t>
            </a:r>
            <a:r>
              <a:rPr b="0" lang="en-US" sz="2400" strike="noStrike" u="none">
                <a:solidFill>
                  <a:srgbClr val="242424"/>
                </a:solidFill>
                <a:highlight>
                  <a:srgbClr val="ffffff"/>
                </a:highlight>
                <a:uFillTx/>
                <a:latin typeface="source-serif-pro"/>
              </a:rPr>
              <a:t>. </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0" lang="en-US" sz="2400" strike="noStrike" u="none">
                <a:solidFill>
                  <a:srgbClr val="242424"/>
                </a:solidFill>
                <a:highlight>
                  <a:srgbClr val="ffffff"/>
                </a:highlight>
                <a:uFillTx/>
                <a:latin typeface="source-serif-pro"/>
              </a:rPr>
              <a:t>This makes training computationally easier and also adapts to smaller datasets</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1371600" y="82440"/>
            <a:ext cx="10240920" cy="1234080"/>
          </a:xfrm>
          <a:prstGeom prst="rect">
            <a:avLst/>
          </a:prstGeom>
          <a:noFill/>
          <a:ln w="0">
            <a:noFill/>
          </a:ln>
        </p:spPr>
        <p:txBody>
          <a:bodyPr lIns="91440" rIns="91440" tIns="45720" bIns="45720" anchor="ctr">
            <a:noAutofit/>
          </a:bodyPr>
          <a:p>
            <a:pPr indent="0" defTabSz="914400">
              <a:lnSpc>
                <a:spcPct val="90000"/>
              </a:lnSpc>
              <a:buNone/>
            </a:pPr>
            <a:r>
              <a:rPr b="1" lang="en-US" sz="3200" strike="noStrike" u="none">
                <a:solidFill>
                  <a:srgbClr val="c00000"/>
                </a:solidFill>
                <a:uFillTx/>
                <a:latin typeface="Times New Roman"/>
              </a:rPr>
              <a:t>Additive Methods</a:t>
            </a:r>
            <a:endParaRPr b="0" lang="en-US" sz="3200" strike="noStrike" u="none">
              <a:solidFill>
                <a:schemeClr val="dk1"/>
              </a:solidFill>
              <a:uFillTx/>
              <a:latin typeface="Calibri"/>
            </a:endParaRPr>
          </a:p>
        </p:txBody>
      </p:sp>
      <p:sp>
        <p:nvSpPr>
          <p:cNvPr id="415" name="PlaceHolder 2"/>
          <p:cNvSpPr>
            <a:spLocks noGrp="1"/>
          </p:cNvSpPr>
          <p:nvPr>
            <p:ph/>
          </p:nvPr>
        </p:nvSpPr>
        <p:spPr>
          <a:xfrm>
            <a:off x="744840" y="1591560"/>
            <a:ext cx="10515240" cy="5184000"/>
          </a:xfrm>
          <a:prstGeom prst="rect">
            <a:avLst/>
          </a:prstGeom>
          <a:noFill/>
          <a:ln w="0">
            <a:noFill/>
          </a:ln>
        </p:spPr>
        <p:txBody>
          <a:bodyPr lIns="91440" rIns="91440" tIns="45720" bIns="45720" anchor="t">
            <a:normAutofit/>
          </a:bodyPr>
          <a:p>
            <a:pPr marL="228600" indent="-228600" algn="just" defTabSz="914400">
              <a:lnSpc>
                <a:spcPct val="90000"/>
              </a:lnSpc>
              <a:spcBef>
                <a:spcPts val="1001"/>
              </a:spcBef>
              <a:buClr>
                <a:srgbClr val="000000"/>
              </a:buClr>
              <a:buFont typeface="Arial"/>
              <a:buChar char="•"/>
            </a:pPr>
            <a:r>
              <a:rPr b="0" lang="en-US" sz="2600" strike="noStrike" u="none">
                <a:solidFill>
                  <a:schemeClr val="dk1"/>
                </a:solidFill>
                <a:uFillTx/>
                <a:latin typeface="Source Sans Pro"/>
              </a:rPr>
              <a:t>Key idea: </a:t>
            </a:r>
            <a:r>
              <a:rPr b="1" lang="en-US" sz="2600" strike="noStrike" u="none">
                <a:solidFill>
                  <a:srgbClr val="c00000"/>
                </a:solidFill>
                <a:uFillTx/>
                <a:latin typeface="Source Sans Pro"/>
              </a:rPr>
              <a:t>Augment the existing pre-trained model with additional parameters or layers and train only the added parameters</a:t>
            </a:r>
            <a:endParaRPr b="0" lang="en-US" sz="2600" strike="noStrike" u="none">
              <a:solidFill>
                <a:schemeClr val="dk1"/>
              </a:solidFill>
              <a:uFillTx/>
              <a:latin typeface="Calibri"/>
            </a:endParaRPr>
          </a:p>
          <a:p>
            <a:pPr marL="228600" indent="-228600" algn="just" defTabSz="914400">
              <a:lnSpc>
                <a:spcPct val="90000"/>
              </a:lnSpc>
              <a:spcBef>
                <a:spcPts val="1001"/>
              </a:spcBef>
              <a:buClr>
                <a:srgbClr val="000000"/>
              </a:buClr>
              <a:buFont typeface="Arial"/>
              <a:buChar char="•"/>
            </a:pPr>
            <a:r>
              <a:rPr b="0" lang="en-US" sz="2600" strike="noStrike" u="none">
                <a:solidFill>
                  <a:schemeClr val="dk1"/>
                </a:solidFill>
                <a:uFillTx/>
                <a:latin typeface="Source Sans Pro"/>
              </a:rPr>
              <a:t>Introduce additional parameters. However, achieve significant training time and memory efficiency improvements</a:t>
            </a:r>
            <a:endParaRPr b="0" lang="en-US" sz="2600" strike="noStrike" u="none">
              <a:solidFill>
                <a:schemeClr val="dk1"/>
              </a:solidFill>
              <a:uFillTx/>
              <a:latin typeface="Calibri"/>
            </a:endParaRPr>
          </a:p>
          <a:p>
            <a:pPr marL="228600" indent="-228600" algn="just" defTabSz="914400">
              <a:lnSpc>
                <a:spcPct val="90000"/>
              </a:lnSpc>
              <a:spcBef>
                <a:spcPts val="1001"/>
              </a:spcBef>
              <a:buClr>
                <a:srgbClr val="000000"/>
              </a:buClr>
              <a:buFont typeface="Arial"/>
              <a:buChar char="•"/>
            </a:pPr>
            <a:r>
              <a:rPr b="0" lang="en-US" sz="2600" strike="noStrike" u="none">
                <a:solidFill>
                  <a:schemeClr val="dk1"/>
                </a:solidFill>
                <a:uFillTx/>
                <a:latin typeface="Source Sans Pro"/>
              </a:rPr>
              <a:t>Two approaches</a:t>
            </a:r>
            <a:endParaRPr b="0" lang="en-US" sz="2600" strike="noStrike" u="none">
              <a:solidFill>
                <a:schemeClr val="dk1"/>
              </a:solidFill>
              <a:uFillTx/>
              <a:latin typeface="Calibri"/>
            </a:endParaRPr>
          </a:p>
          <a:p>
            <a:pPr lvl="1" marL="685800" indent="-228600" algn="just" defTabSz="914400">
              <a:lnSpc>
                <a:spcPct val="90000"/>
              </a:lnSpc>
              <a:spcBef>
                <a:spcPts val="499"/>
              </a:spcBef>
              <a:buClr>
                <a:srgbClr val="c00000"/>
              </a:buClr>
              <a:buFont typeface="Arial"/>
              <a:buChar char="•"/>
            </a:pPr>
            <a:r>
              <a:rPr b="0" lang="en-US" sz="2600" strike="noStrike" u="none">
                <a:solidFill>
                  <a:srgbClr val="c00000"/>
                </a:solidFill>
                <a:uFillTx/>
                <a:latin typeface="Source Sans Pro"/>
              </a:rPr>
              <a:t>Adapters</a:t>
            </a:r>
            <a:endParaRPr b="0" lang="en-US" sz="2600" strike="noStrike" u="none">
              <a:solidFill>
                <a:schemeClr val="dk1"/>
              </a:solidFill>
              <a:uFillTx/>
              <a:latin typeface="Calibri"/>
            </a:endParaRPr>
          </a:p>
          <a:p>
            <a:pPr lvl="1" marL="685800" indent="-228600" algn="just" defTabSz="914400">
              <a:lnSpc>
                <a:spcPct val="90000"/>
              </a:lnSpc>
              <a:spcBef>
                <a:spcPts val="499"/>
              </a:spcBef>
              <a:buClr>
                <a:srgbClr val="c00000"/>
              </a:buClr>
              <a:buFont typeface="Arial"/>
              <a:buChar char="•"/>
            </a:pPr>
            <a:r>
              <a:rPr b="0" lang="en-US" sz="2600" strike="noStrike" u="none">
                <a:solidFill>
                  <a:srgbClr val="c00000"/>
                </a:solidFill>
                <a:uFillTx/>
                <a:latin typeface="Source Sans Pro"/>
              </a:rPr>
              <a:t>Soft prompts</a:t>
            </a:r>
            <a:endParaRPr b="0" lang="en-US" sz="2600" strike="noStrike" u="none">
              <a:solidFill>
                <a:schemeClr val="dk1"/>
              </a:solidFill>
              <a:uFillTx/>
              <a:latin typeface="Calibri"/>
            </a:endParaRPr>
          </a:p>
        </p:txBody>
      </p:sp>
      <p:sp>
        <p:nvSpPr>
          <p:cNvPr id="4" name="PlaceHolder 3"/>
          <p:cNvSpPr>
            <a:spLocks noGrp="1"/>
          </p:cNvSpPr>
          <p:nvPr>
            <p:ph type="ftr" idx="11"/>
          </p:nvPr>
        </p:nvSpPr>
        <p:spPr/>
        <p:txBody>
          <a:bodyPr/>
          <a:p>
            <a:r>
              <a:t>LLM | Premjith B</a:t>
            </a:r>
          </a:p>
        </p:txBody>
      </p:sp>
      <p:sp>
        <p:nvSpPr>
          <p:cNvPr id="5" name="PlaceHolder 4"/>
          <p:cNvSpPr>
            <a:spLocks noGrp="1"/>
          </p:cNvSpPr>
          <p:nvPr>
            <p:ph type="sldNum" idx="12"/>
          </p:nvPr>
        </p:nvSpPr>
        <p:spPr/>
        <p:txBody>
          <a:bodyPr/>
          <a:p>
            <a:fld id="{A1E049AB-333A-4C00-8ED6-8D27C32A7588}" type="slidenum">
              <a:t>106</a:t>
            </a:fld>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IN" sz="4400" strike="noStrike" u="none">
                <a:solidFill>
                  <a:schemeClr val="dk1"/>
                </a:solidFill>
                <a:uFillTx/>
                <a:latin typeface="Calibri Light"/>
              </a:rPr>
              <a:t>Adapters</a:t>
            </a:r>
            <a:endParaRPr b="0" lang="en-US" sz="4400" strike="noStrike" u="none">
              <a:solidFill>
                <a:schemeClr val="dk1"/>
              </a:solidFill>
              <a:uFillTx/>
              <a:latin typeface="Calibri"/>
            </a:endParaRPr>
          </a:p>
        </p:txBody>
      </p:sp>
      <p:sp>
        <p:nvSpPr>
          <p:cNvPr id="417" name="TextBox 4"/>
          <p:cNvSpPr/>
          <p:nvPr/>
        </p:nvSpPr>
        <p:spPr>
          <a:xfrm>
            <a:off x="838080" y="979200"/>
            <a:ext cx="10934280" cy="1186920"/>
          </a:xfrm>
          <a:prstGeom prst="rect">
            <a:avLst/>
          </a:prstGeom>
          <a:noFill/>
          <a:ln w="47625">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0" lang="en-US" sz="2400" strike="noStrike" u="none">
                <a:solidFill>
                  <a:srgbClr val="242424"/>
                </a:solidFill>
                <a:highlight>
                  <a:srgbClr val="ffffff"/>
                </a:highlight>
                <a:uFillTx/>
                <a:latin typeface="source-serif-pro"/>
              </a:rPr>
              <a:t>This technique was introduced in Houlsby et al [4]. </a:t>
            </a:r>
            <a:r>
              <a:rPr b="0" lang="en-US" sz="2400" strike="noStrike" u="none">
                <a:solidFill>
                  <a:schemeClr val="dk1"/>
                </a:solidFill>
                <a:uFillTx/>
                <a:latin typeface="Calibri"/>
              </a:rPr>
              <a:t>The goal of adapters is to add small fully connected networks after Transformer sub-layers and learn those parameters</a:t>
            </a:r>
            <a:endParaRPr b="0" lang="en-US" sz="2400" strike="noStrike" u="none">
              <a:solidFill>
                <a:srgbClr val="000000"/>
              </a:solidFill>
              <a:uFillTx/>
              <a:latin typeface="Arial"/>
            </a:endParaRPr>
          </a:p>
        </p:txBody>
      </p:sp>
      <p:pic>
        <p:nvPicPr>
          <p:cNvPr id="418" name="Picture 6" descr=""/>
          <p:cNvPicPr/>
          <p:nvPr/>
        </p:nvPicPr>
        <p:blipFill>
          <a:blip r:embed="rId1"/>
          <a:stretch/>
        </p:blipFill>
        <p:spPr>
          <a:xfrm>
            <a:off x="838080" y="1988280"/>
            <a:ext cx="6233040" cy="4233240"/>
          </a:xfrm>
          <a:prstGeom prst="rect">
            <a:avLst/>
          </a:prstGeom>
          <a:noFill/>
          <a:ln w="0">
            <a:noFill/>
          </a:ln>
        </p:spPr>
      </p:pic>
      <p:pic>
        <p:nvPicPr>
          <p:cNvPr id="419" name="Picture 8" descr=""/>
          <p:cNvPicPr/>
          <p:nvPr/>
        </p:nvPicPr>
        <p:blipFill>
          <a:blip r:embed="rId2"/>
          <a:stretch/>
        </p:blipFill>
        <p:spPr>
          <a:xfrm>
            <a:off x="7904880" y="2087640"/>
            <a:ext cx="2641320" cy="4197960"/>
          </a:xfrm>
          <a:prstGeom prst="rect">
            <a:avLst/>
          </a:prstGeom>
          <a:noFill/>
          <a:ln w="0">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0" name="Picture 5" descr=""/>
          <p:cNvPicPr/>
          <p:nvPr/>
        </p:nvPicPr>
        <p:blipFill>
          <a:blip r:embed="rId1"/>
          <a:stretch/>
        </p:blipFill>
        <p:spPr>
          <a:xfrm>
            <a:off x="1021320" y="0"/>
            <a:ext cx="8325360" cy="6357600"/>
          </a:xfrm>
          <a:prstGeom prst="rect">
            <a:avLst/>
          </a:prstGeom>
          <a:noFill/>
          <a:ln w="0">
            <a:noFill/>
          </a:ln>
        </p:spPr>
      </p:pic>
      <p:sp>
        <p:nvSpPr>
          <p:cNvPr id="421" name="TextBox 6"/>
          <p:cNvSpPr/>
          <p:nvPr/>
        </p:nvSpPr>
        <p:spPr>
          <a:xfrm>
            <a:off x="10068120" y="2287800"/>
            <a:ext cx="1886760" cy="2284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IN" sz="1200" strike="noStrike" u="none">
                <a:solidFill>
                  <a:srgbClr val="222222"/>
                </a:solidFill>
                <a:uFillTx/>
                <a:latin typeface="Times New Roman"/>
              </a:rPr>
              <a:t>Source: Houlsby, Neil, Andrei Giurgiu, Stanislaw Jastrzebski, Bruna Morrone, Quentin De Laroussilhe, Andrea Gesmundo, Mona Attariyan, and Sylvain Gelly. "Parameter-efficient transfer learning for NLP." In </a:t>
            </a:r>
            <a:r>
              <a:rPr b="0" i="1" lang="en-IN" sz="1200" strike="noStrike" u="none">
                <a:solidFill>
                  <a:srgbClr val="222222"/>
                </a:solidFill>
                <a:uFillTx/>
                <a:latin typeface="Times New Roman"/>
              </a:rPr>
              <a:t>International Conference on Machine Learning</a:t>
            </a:r>
            <a:r>
              <a:rPr b="0" lang="en-IN" sz="1200" strike="noStrike" u="none">
                <a:solidFill>
                  <a:srgbClr val="222222"/>
                </a:solidFill>
                <a:uFillTx/>
                <a:latin typeface="Times New Roman"/>
              </a:rPr>
              <a:t>, pp. 2790-2799. PMLR, 2019.</a:t>
            </a:r>
            <a:endParaRPr b="0" lang="en-US" sz="1200" strike="noStrike" u="none">
              <a:solidFill>
                <a:srgbClr val="000000"/>
              </a:solidFill>
              <a:uFillTx/>
              <a:latin typeface="Arial"/>
            </a:endParaRPr>
          </a:p>
        </p:txBody>
      </p:sp>
      <p:sp>
        <p:nvSpPr>
          <p:cNvPr id="2" name="PlaceHolder 1"/>
          <p:cNvSpPr>
            <a:spLocks noGrp="1"/>
          </p:cNvSpPr>
          <p:nvPr>
            <p:ph type="ftr" idx="11"/>
          </p:nvPr>
        </p:nvSpPr>
        <p:spPr/>
        <p:txBody>
          <a:bodyPr/>
          <a:p>
            <a:r>
              <a:t>LLM | Premjith B</a:t>
            </a:r>
          </a:p>
        </p:txBody>
      </p:sp>
      <p:sp>
        <p:nvSpPr>
          <p:cNvPr id="3" name="PlaceHolder 2"/>
          <p:cNvSpPr>
            <a:spLocks noGrp="1"/>
          </p:cNvSpPr>
          <p:nvPr>
            <p:ph type="sldNum" idx="12"/>
          </p:nvPr>
        </p:nvSpPr>
        <p:spPr/>
        <p:txBody>
          <a:bodyPr/>
          <a:p>
            <a:fld id="{0D1F07AF-C702-4172-8A66-FBA4C04ADE7D}" type="slidenum">
              <a:t>108</a:t>
            </a:fld>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p:nvPr>
        </p:nvSpPr>
        <p:spPr>
          <a:xfrm>
            <a:off x="1371600" y="321120"/>
            <a:ext cx="10295640" cy="5750280"/>
          </a:xfrm>
          <a:prstGeom prst="rect">
            <a:avLst/>
          </a:prstGeom>
          <a:noFill/>
          <a:ln w="0">
            <a:noFill/>
          </a:ln>
        </p:spPr>
        <p:txBody>
          <a:bodyPr lIns="91440" rIns="91440" tIns="45720" bIns="45720" anchor="t">
            <a:noAutofit/>
          </a:bodyPr>
          <a:p>
            <a:pPr indent="0" algn="just" defTabSz="914400">
              <a:lnSpc>
                <a:spcPct val="90000"/>
              </a:lnSpc>
              <a:spcBef>
                <a:spcPts val="1001"/>
              </a:spcBef>
              <a:buNone/>
              <a:tabLst>
                <a:tab algn="l" pos="0"/>
              </a:tabLst>
            </a:pPr>
            <a:r>
              <a:rPr b="1" lang="en-US" sz="4000" strike="noStrike" u="none">
                <a:solidFill>
                  <a:srgbClr val="c00000"/>
                </a:solidFill>
                <a:uFillTx/>
                <a:latin typeface="Calibri"/>
              </a:rPr>
              <a:t>Adapters</a:t>
            </a:r>
            <a:endParaRPr b="0" lang="en-US" sz="4000" strike="noStrike" u="none">
              <a:solidFill>
                <a:schemeClr val="dk1"/>
              </a:solidFill>
              <a:uFillTx/>
              <a:latin typeface="Calibri"/>
            </a:endParaRPr>
          </a:p>
          <a:p>
            <a:pPr marL="228600" indent="-228600" algn="just" defTabSz="914400">
              <a:lnSpc>
                <a:spcPct val="90000"/>
              </a:lnSpc>
              <a:spcBef>
                <a:spcPts val="1001"/>
              </a:spcBef>
              <a:buClr>
                <a:srgbClr val="000000"/>
              </a:buClr>
              <a:buFont typeface="Arial"/>
              <a:buChar char="•"/>
              <a:tabLst>
                <a:tab algn="l" pos="0"/>
              </a:tabLst>
            </a:pPr>
            <a:r>
              <a:rPr b="0" lang="en-US" sz="2600" strike="noStrike" u="none">
                <a:solidFill>
                  <a:schemeClr val="dk1"/>
                </a:solidFill>
                <a:uFillTx/>
                <a:latin typeface="Source Sans Pro"/>
              </a:rPr>
              <a:t>Attach a small fully connected layer at every layer of the transformer</a:t>
            </a:r>
            <a:endParaRPr b="0" lang="en-US" sz="2600" strike="noStrike" u="none">
              <a:solidFill>
                <a:schemeClr val="dk1"/>
              </a:solidFill>
              <a:uFillTx/>
              <a:latin typeface="Calibri"/>
            </a:endParaRPr>
          </a:p>
          <a:p>
            <a:pPr lvl="1" marL="685800" indent="-228600" algn="just" defTabSz="914400">
              <a:lnSpc>
                <a:spcPct val="90000"/>
              </a:lnSpc>
              <a:spcBef>
                <a:spcPts val="499"/>
              </a:spcBef>
              <a:buClr>
                <a:srgbClr val="000000"/>
              </a:buClr>
              <a:buFont typeface="Arial"/>
              <a:buChar char="•"/>
              <a:tabLst>
                <a:tab algn="l" pos="0"/>
              </a:tabLst>
            </a:pPr>
            <a:r>
              <a:rPr b="0" lang="en-US" sz="2600" strike="noStrike" u="none">
                <a:solidFill>
                  <a:schemeClr val="dk1"/>
                </a:solidFill>
                <a:uFillTx/>
                <a:latin typeface="Source Sans Pro"/>
              </a:rPr>
              <a:t>Inserts small modules (adapters) between transformer layers</a:t>
            </a:r>
            <a:endParaRPr b="0" lang="en-US" sz="2600" strike="noStrike" u="none">
              <a:solidFill>
                <a:schemeClr val="dk1"/>
              </a:solidFill>
              <a:uFillTx/>
              <a:latin typeface="Calibri"/>
            </a:endParaRPr>
          </a:p>
          <a:p>
            <a:pPr marL="228600" indent="-228600" algn="just" defTabSz="914400">
              <a:lnSpc>
                <a:spcPct val="90000"/>
              </a:lnSpc>
              <a:spcBef>
                <a:spcPts val="1001"/>
              </a:spcBef>
              <a:buClr>
                <a:srgbClr val="000000"/>
              </a:buClr>
              <a:buFont typeface="Arial"/>
              <a:buChar char="•"/>
              <a:tabLst>
                <a:tab algn="l" pos="0"/>
              </a:tabLst>
            </a:pPr>
            <a:r>
              <a:rPr b="0" lang="en-IN" sz="2600" strike="noStrike" u="none">
                <a:solidFill>
                  <a:schemeClr val="dk1"/>
                </a:solidFill>
                <a:uFillTx/>
                <a:latin typeface="Source Sans Pro"/>
              </a:rPr>
              <a:t>Adapter layer performs a down projection to project the input hidden layer information to a lower-dimensional space, followed by a non-linear  activation function and an up projection</a:t>
            </a:r>
            <a:endParaRPr b="0" lang="en-US" sz="2600" strike="noStrike" u="none">
              <a:solidFill>
                <a:schemeClr val="dk1"/>
              </a:solidFill>
              <a:uFillTx/>
              <a:latin typeface="Calibri"/>
            </a:endParaRPr>
          </a:p>
          <a:p>
            <a:pPr marL="228600" indent="-228600" algn="just" defTabSz="914400">
              <a:lnSpc>
                <a:spcPct val="90000"/>
              </a:lnSpc>
              <a:spcBef>
                <a:spcPts val="1001"/>
              </a:spcBef>
              <a:buClr>
                <a:srgbClr val="000000"/>
              </a:buClr>
              <a:buFont typeface="Arial"/>
              <a:buChar char="•"/>
              <a:tabLst>
                <a:tab algn="l" pos="0"/>
              </a:tabLst>
            </a:pPr>
            <a:r>
              <a:rPr b="0" lang="en-IN" sz="2600" strike="noStrike" u="none">
                <a:solidFill>
                  <a:schemeClr val="dk1"/>
                </a:solidFill>
                <a:uFillTx/>
                <a:latin typeface="Source Sans Pro"/>
              </a:rPr>
              <a:t>A residual connection to generate the final form</a:t>
            </a:r>
            <a:endParaRPr b="0" lang="en-US" sz="2600" strike="noStrike" u="none">
              <a:solidFill>
                <a:schemeClr val="dk1"/>
              </a:solidFill>
              <a:uFillTx/>
              <a:latin typeface="Calibri"/>
            </a:endParaRPr>
          </a:p>
          <a:p>
            <a:pPr marL="228600" indent="-228600" algn="just" defTabSz="914400">
              <a:lnSpc>
                <a:spcPct val="90000"/>
              </a:lnSpc>
              <a:spcBef>
                <a:spcPts val="1001"/>
              </a:spcBef>
              <a:buClr>
                <a:srgbClr val="000000"/>
              </a:buClr>
              <a:buFont typeface="Arial"/>
              <a:buChar char="•"/>
              <a:tabLst>
                <a:tab algn="l" pos="0"/>
              </a:tabLst>
            </a:pPr>
            <a:r>
              <a:rPr b="0" lang="en-IN" sz="2600" strike="noStrike" u="none">
                <a:solidFill>
                  <a:schemeClr val="dk1"/>
                </a:solidFill>
                <a:uFillTx/>
                <a:latin typeface="Source Sans Pro"/>
              </a:rPr>
              <a:t>Only adapter layers are trainable, while the parameters of the original LLMs are frozen</a:t>
            </a:r>
            <a:endParaRPr b="0" lang="en-US" sz="2600" strike="noStrike" u="none">
              <a:solidFill>
                <a:schemeClr val="dk1"/>
              </a:solidFill>
              <a:uFillTx/>
              <a:latin typeface="Calibri"/>
            </a:endParaRPr>
          </a:p>
          <a:p>
            <a:pPr indent="0" algn="just" defTabSz="914400">
              <a:lnSpc>
                <a:spcPct val="90000"/>
              </a:lnSpc>
              <a:spcBef>
                <a:spcPts val="1001"/>
              </a:spcBef>
              <a:buNone/>
              <a:tabLst>
                <a:tab algn="l" pos="0"/>
              </a:tabLst>
            </a:pPr>
            <a:endParaRPr b="0" lang="en-US" sz="2400" strike="noStrike" u="none">
              <a:solidFill>
                <a:schemeClr val="dk1"/>
              </a:solidFill>
              <a:uFillTx/>
              <a:latin typeface="Calibri"/>
            </a:endParaRPr>
          </a:p>
          <a:p>
            <a:pPr indent="0" algn="just" defTabSz="914400">
              <a:lnSpc>
                <a:spcPct val="90000"/>
              </a:lnSpc>
              <a:spcBef>
                <a:spcPts val="1001"/>
              </a:spcBef>
              <a:buNone/>
              <a:tabLst>
                <a:tab algn="l" pos="0"/>
              </a:tabLst>
            </a:pPr>
            <a:endParaRPr b="0" lang="en-US" sz="2400" strike="noStrike" u="none">
              <a:solidFill>
                <a:schemeClr val="dk1"/>
              </a:solidFill>
              <a:uFillTx/>
              <a:latin typeface="Calibri"/>
            </a:endParaRPr>
          </a:p>
        </p:txBody>
      </p:sp>
      <p:pic>
        <p:nvPicPr>
          <p:cNvPr id="423" name="Picture 12" descr=""/>
          <p:cNvPicPr/>
          <p:nvPr/>
        </p:nvPicPr>
        <p:blipFill>
          <a:blip r:embed="rId1"/>
          <a:stretch/>
        </p:blipFill>
        <p:spPr>
          <a:xfrm>
            <a:off x="2199600" y="4623480"/>
            <a:ext cx="3200400" cy="603720"/>
          </a:xfrm>
          <a:prstGeom prst="rect">
            <a:avLst/>
          </a:prstGeom>
          <a:noFill/>
          <a:ln w="0">
            <a:noFill/>
          </a:ln>
        </p:spPr>
      </p:pic>
      <p:pic>
        <p:nvPicPr>
          <p:cNvPr id="424" name="Picture 16" descr=""/>
          <p:cNvPicPr/>
          <p:nvPr/>
        </p:nvPicPr>
        <p:blipFill>
          <a:blip r:embed="rId2"/>
          <a:stretch/>
        </p:blipFill>
        <p:spPr>
          <a:xfrm>
            <a:off x="9428760" y="5200920"/>
            <a:ext cx="1824120" cy="572760"/>
          </a:xfrm>
          <a:prstGeom prst="rect">
            <a:avLst/>
          </a:prstGeom>
          <a:noFill/>
          <a:ln w="0">
            <a:noFill/>
          </a:ln>
        </p:spPr>
      </p:pic>
      <p:pic>
        <p:nvPicPr>
          <p:cNvPr id="425" name="Picture 18" descr=""/>
          <p:cNvPicPr/>
          <p:nvPr/>
        </p:nvPicPr>
        <p:blipFill>
          <a:blip r:embed="rId3"/>
          <a:stretch/>
        </p:blipFill>
        <p:spPr>
          <a:xfrm>
            <a:off x="7183440" y="5226840"/>
            <a:ext cx="1687680" cy="642600"/>
          </a:xfrm>
          <a:prstGeom prst="rect">
            <a:avLst/>
          </a:prstGeom>
          <a:noFill/>
          <a:ln w="0">
            <a:noFill/>
          </a:ln>
        </p:spPr>
      </p:pic>
      <p:sp>
        <p:nvSpPr>
          <p:cNvPr id="3" name="PlaceHolder 2"/>
          <p:cNvSpPr>
            <a:spLocks noGrp="1"/>
          </p:cNvSpPr>
          <p:nvPr>
            <p:ph type="ftr" idx="11"/>
          </p:nvPr>
        </p:nvSpPr>
        <p:spPr/>
        <p:txBody>
          <a:bodyPr/>
          <a:p>
            <a:r>
              <a:t>LLM | Premjith B</a:t>
            </a:r>
          </a:p>
        </p:txBody>
      </p:sp>
      <p:sp>
        <p:nvSpPr>
          <p:cNvPr id="4" name="PlaceHolder 3"/>
          <p:cNvSpPr>
            <a:spLocks noGrp="1"/>
          </p:cNvSpPr>
          <p:nvPr>
            <p:ph type="sldNum" idx="12"/>
          </p:nvPr>
        </p:nvSpPr>
        <p:spPr/>
        <p:txBody>
          <a:bodyPr/>
          <a:p>
            <a:fld id="{B4E26FFE-D0F1-43FB-A5B4-75EA306D3F30}" type="slidenum">
              <a:t>109</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rmAutofit/>
          </a:bodyPr>
          <a:p>
            <a:pPr indent="0" defTabSz="914400">
              <a:lnSpc>
                <a:spcPct val="90000"/>
              </a:lnSpc>
              <a:buNone/>
            </a:pPr>
            <a:r>
              <a:rPr b="0" lang="en-US" sz="2700" strike="noStrike" u="none">
                <a:solidFill>
                  <a:srgbClr val="a4123f"/>
                </a:solidFill>
                <a:uFillTx/>
                <a:latin typeface="Georgia"/>
              </a:rPr>
              <a:t>How?</a:t>
            </a:r>
            <a:endParaRPr b="0" lang="en-US" sz="2700" strike="noStrike" u="none">
              <a:solidFill>
                <a:schemeClr val="dk1"/>
              </a:solidFill>
              <a:uFillTx/>
              <a:latin typeface="Calibri"/>
            </a:endParaRPr>
          </a:p>
        </p:txBody>
      </p:sp>
      <p:pic>
        <p:nvPicPr>
          <p:cNvPr id="135" name="Picture 3" descr="A diagram of steps involved in writing&#10;&#10;AI-generated content may be incorrect."/>
          <p:cNvPicPr/>
          <p:nvPr/>
        </p:nvPicPr>
        <p:blipFill>
          <a:blip r:embed="rId1"/>
          <a:stretch/>
        </p:blipFill>
        <p:spPr>
          <a:xfrm>
            <a:off x="5183280" y="1688400"/>
            <a:ext cx="6171840" cy="3471480"/>
          </a:xfrm>
          <a:prstGeom prst="rect">
            <a:avLst/>
          </a:prstGeom>
          <a:noFill/>
          <a:ln w="0">
            <a:noFill/>
          </a:ln>
        </p:spPr>
      </p:pic>
      <p:sp>
        <p:nvSpPr>
          <p:cNvPr id="136" name="PlaceHolder 2"/>
          <p:cNvSpPr>
            <a:spLocks noGrp="1"/>
          </p:cNvSpPr>
          <p:nvPr>
            <p:ph/>
          </p:nvPr>
        </p:nvSpPr>
        <p:spPr>
          <a:xfrm>
            <a:off x="839880" y="2057400"/>
            <a:ext cx="3931920" cy="3811320"/>
          </a:xfrm>
          <a:prstGeom prst="rect">
            <a:avLst/>
          </a:prstGeom>
          <a:noFill/>
          <a:ln w="0">
            <a:noFill/>
          </a:ln>
        </p:spPr>
        <p:txBody>
          <a:bodyPr lIns="91440" rIns="91440" tIns="45720" bIns="45720" anchor="t">
            <a:noAutofit/>
          </a:bodyPr>
          <a:p>
            <a:pPr indent="0">
              <a:lnSpc>
                <a:spcPct val="90000"/>
              </a:lnSpc>
              <a:spcBef>
                <a:spcPts val="1417"/>
              </a:spcBef>
              <a:buNone/>
            </a:pPr>
            <a:endParaRPr b="0" lang="en-US" sz="1600" strike="noStrike" u="none">
              <a:solidFill>
                <a:schemeClr val="dk1"/>
              </a:solidFill>
              <a:uFillTx/>
              <a:latin typeface="Calibri"/>
            </a:endParaRPr>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TextBox 6"/>
          <p:cNvSpPr/>
          <p:nvPr/>
        </p:nvSpPr>
        <p:spPr>
          <a:xfrm>
            <a:off x="527040" y="1253880"/>
            <a:ext cx="11137680" cy="5758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2400" strike="noStrike" u="none">
                <a:solidFill>
                  <a:schemeClr val="dk1"/>
                </a:solidFill>
                <a:uFillTx/>
                <a:latin typeface="Calibri"/>
              </a:rPr>
              <a:t>Let h be the input vector representing the hidden layer information from the original LLM (usually a high-dimensional vector).</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0" lang="en-US" sz="2400" strike="noStrike" u="none">
                <a:solidFill>
                  <a:schemeClr val="dk1"/>
                </a:solidFill>
                <a:uFillTx/>
                <a:latin typeface="Calibri"/>
              </a:rPr>
              <a:t>We define a down-projection matrix (W_down) with dimensions appropriate for the desired reduction in dimensionality. This matrix essentially "compresses" the information.</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0" lang="en-US" sz="2400" strike="noStrike" u="none">
                <a:solidFill>
                  <a:schemeClr val="dk1"/>
                </a:solidFill>
                <a:uFillTx/>
                <a:latin typeface="Calibri"/>
              </a:rPr>
              <a:t>The down projection is calculated by multiplying the input vector h with the down-projection matrix W_down:</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1" lang="en-US" sz="2400" strike="noStrike" u="none">
                <a:solidFill>
                  <a:srgbClr val="c00000"/>
                </a:solidFill>
                <a:uFillTx/>
                <a:latin typeface="Calibri"/>
              </a:rPr>
              <a:t>z = W_down * h</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0" lang="en-US" sz="2400" strike="noStrike" u="none">
                <a:solidFill>
                  <a:schemeClr val="dk1"/>
                </a:solidFill>
                <a:uFillTx/>
                <a:latin typeface="Calibri"/>
              </a:rPr>
              <a:t>Here, z represents the lower-dimensional representation of the input data.</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427" name="TextBox 14"/>
          <p:cNvSpPr/>
          <p:nvPr/>
        </p:nvSpPr>
        <p:spPr>
          <a:xfrm>
            <a:off x="412920" y="257760"/>
            <a:ext cx="11365560" cy="912600"/>
          </a:xfrm>
          <a:prstGeom prst="rect">
            <a:avLst/>
          </a:prstGeom>
          <a:noFill/>
          <a:ln w="47625">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1" lang="en-IN" sz="1800" strike="noStrike" u="none">
                <a:solidFill>
                  <a:srgbClr val="c00000"/>
                </a:solidFill>
                <a:uFillTx/>
                <a:latin typeface="Calibri"/>
              </a:rPr>
              <a:t>Down projection</a:t>
            </a:r>
            <a:r>
              <a:rPr b="0" lang="en-IN" sz="1800" strike="noStrike" u="none">
                <a:solidFill>
                  <a:schemeClr val="dk1"/>
                </a:solidFill>
                <a:uFillTx/>
                <a:latin typeface="Calibri"/>
              </a:rPr>
              <a:t>: This is a linear transformation that reduces the dimensionality of the input hidden layer information (h) from the original LLM. Imagine squeezing a high-dimensional vector into a lower-dimensional one, focusing on the most relevant aspects for the specific task.</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TextBox 2"/>
          <p:cNvSpPr/>
          <p:nvPr/>
        </p:nvSpPr>
        <p:spPr>
          <a:xfrm>
            <a:off x="1911960" y="1535760"/>
            <a:ext cx="8094240" cy="5090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IN" sz="2800" strike="noStrike" u="none">
                <a:solidFill>
                  <a:srgbClr val="c00000"/>
                </a:solidFill>
                <a:uFillTx/>
                <a:latin typeface="Calibri"/>
              </a:rPr>
              <a:t>Up Projection:</a:t>
            </a:r>
            <a:endParaRPr b="0" lang="en-US" sz="2800" strike="noStrike" u="none">
              <a:solidFill>
                <a:srgbClr val="000000"/>
              </a:solidFill>
              <a:uFillTx/>
              <a:latin typeface="Arial"/>
            </a:endParaRPr>
          </a:p>
          <a:p>
            <a:pPr defTabSz="914400">
              <a:lnSpc>
                <a:spcPct val="100000"/>
              </a:lnSpc>
            </a:pPr>
            <a:endParaRPr b="0" lang="en-US" sz="2000" strike="noStrike" u="none">
              <a:solidFill>
                <a:srgbClr val="000000"/>
              </a:solidFill>
              <a:uFillTx/>
              <a:latin typeface="Arial"/>
            </a:endParaRPr>
          </a:p>
          <a:p>
            <a:pPr defTabSz="914400">
              <a:lnSpc>
                <a:spcPct val="100000"/>
              </a:lnSpc>
            </a:pPr>
            <a:r>
              <a:rPr b="0" lang="en-IN" sz="2000" strike="noStrike" u="none">
                <a:solidFill>
                  <a:schemeClr val="dk1"/>
                </a:solidFill>
                <a:uFillTx/>
                <a:latin typeface="Calibri"/>
              </a:rPr>
              <a:t>After processing in the lower-dimensional space, we want to project the data back to its original size.</a:t>
            </a:r>
            <a:endParaRPr b="0" lang="en-US" sz="2000" strike="noStrike" u="none">
              <a:solidFill>
                <a:srgbClr val="000000"/>
              </a:solidFill>
              <a:uFillTx/>
              <a:latin typeface="Arial"/>
            </a:endParaRPr>
          </a:p>
          <a:p>
            <a:pPr defTabSz="914400">
              <a:lnSpc>
                <a:spcPct val="100000"/>
              </a:lnSpc>
            </a:pPr>
            <a:endParaRPr b="0" lang="en-US" sz="2000" strike="noStrike" u="none">
              <a:solidFill>
                <a:srgbClr val="000000"/>
              </a:solidFill>
              <a:uFillTx/>
              <a:latin typeface="Arial"/>
            </a:endParaRPr>
          </a:p>
          <a:p>
            <a:pPr defTabSz="914400">
              <a:lnSpc>
                <a:spcPct val="100000"/>
              </a:lnSpc>
            </a:pPr>
            <a:r>
              <a:rPr b="0" lang="en-IN" sz="2000" strike="noStrike" u="none">
                <a:solidFill>
                  <a:schemeClr val="dk1"/>
                </a:solidFill>
                <a:uFillTx/>
                <a:latin typeface="Calibri"/>
              </a:rPr>
              <a:t>We define an up-projection matrix (W_up) with dimensions that allow us to expand the data back to the original size of the input vector h.</a:t>
            </a:r>
            <a:endParaRPr b="0" lang="en-US" sz="2000" strike="noStrike" u="none">
              <a:solidFill>
                <a:srgbClr val="000000"/>
              </a:solidFill>
              <a:uFillTx/>
              <a:latin typeface="Arial"/>
            </a:endParaRPr>
          </a:p>
          <a:p>
            <a:pPr defTabSz="914400">
              <a:lnSpc>
                <a:spcPct val="100000"/>
              </a:lnSpc>
            </a:pPr>
            <a:endParaRPr b="0" lang="en-US" sz="2000" strike="noStrike" u="none">
              <a:solidFill>
                <a:srgbClr val="000000"/>
              </a:solidFill>
              <a:uFillTx/>
              <a:latin typeface="Arial"/>
            </a:endParaRPr>
          </a:p>
          <a:p>
            <a:pPr defTabSz="914400">
              <a:lnSpc>
                <a:spcPct val="100000"/>
              </a:lnSpc>
            </a:pPr>
            <a:r>
              <a:rPr b="0" lang="en-IN" sz="2000" strike="noStrike" u="none">
                <a:solidFill>
                  <a:schemeClr val="dk1"/>
                </a:solidFill>
                <a:uFillTx/>
                <a:latin typeface="Calibri"/>
              </a:rPr>
              <a:t>The up projection is calculated by multiplying the lower-dimensional vector z with the up-projection matrix W_up:</a:t>
            </a:r>
            <a:endParaRPr b="0" lang="en-US" sz="2000" strike="noStrike" u="none">
              <a:solidFill>
                <a:srgbClr val="000000"/>
              </a:solidFill>
              <a:uFillTx/>
              <a:latin typeface="Arial"/>
            </a:endParaRPr>
          </a:p>
          <a:p>
            <a:pPr defTabSz="914400">
              <a:lnSpc>
                <a:spcPct val="100000"/>
              </a:lnSpc>
            </a:pPr>
            <a:endParaRPr b="0" lang="en-US" sz="2000" strike="noStrike" u="none">
              <a:solidFill>
                <a:srgbClr val="000000"/>
              </a:solidFill>
              <a:uFillTx/>
              <a:latin typeface="Arial"/>
            </a:endParaRPr>
          </a:p>
          <a:p>
            <a:pPr defTabSz="914400">
              <a:lnSpc>
                <a:spcPct val="100000"/>
              </a:lnSpc>
            </a:pPr>
            <a:r>
              <a:rPr b="0" lang="en-IN" sz="2000" strike="noStrike" u="none">
                <a:solidFill>
                  <a:schemeClr val="dk1"/>
                </a:solidFill>
                <a:uFillTx/>
                <a:latin typeface="Calibri"/>
              </a:rPr>
              <a:t>h' = W_up * z</a:t>
            </a:r>
            <a:endParaRPr b="0" lang="en-US" sz="2000" strike="noStrike" u="none">
              <a:solidFill>
                <a:srgbClr val="000000"/>
              </a:solidFill>
              <a:uFillTx/>
              <a:latin typeface="Arial"/>
            </a:endParaRPr>
          </a:p>
          <a:p>
            <a:pPr defTabSz="914400">
              <a:lnSpc>
                <a:spcPct val="100000"/>
              </a:lnSpc>
            </a:pPr>
            <a:endParaRPr b="0" lang="en-US" sz="2000" strike="noStrike" u="none">
              <a:solidFill>
                <a:srgbClr val="000000"/>
              </a:solidFill>
              <a:uFillTx/>
              <a:latin typeface="Arial"/>
            </a:endParaRPr>
          </a:p>
          <a:p>
            <a:pPr defTabSz="914400">
              <a:lnSpc>
                <a:spcPct val="100000"/>
              </a:lnSpc>
            </a:pPr>
            <a:r>
              <a:rPr b="0" lang="en-IN" sz="2000" strike="noStrike" u="none">
                <a:solidFill>
                  <a:schemeClr val="dk1"/>
                </a:solidFill>
                <a:uFillTx/>
                <a:latin typeface="Calibri"/>
              </a:rPr>
              <a:t>Here, h' represents the data projected back to its original dimensionality.</a:t>
            </a:r>
            <a:endParaRPr b="0" lang="en-US" sz="2000" strike="noStrike" u="none">
              <a:solidFill>
                <a:srgbClr val="000000"/>
              </a:solidFill>
              <a:uFillTx/>
              <a:latin typeface="Arial"/>
            </a:endParaRPr>
          </a:p>
        </p:txBody>
      </p:sp>
      <p:sp>
        <p:nvSpPr>
          <p:cNvPr id="429" name="TextBox 4"/>
          <p:cNvSpPr/>
          <p:nvPr/>
        </p:nvSpPr>
        <p:spPr>
          <a:xfrm>
            <a:off x="290880" y="160200"/>
            <a:ext cx="11502360" cy="912600"/>
          </a:xfrm>
          <a:prstGeom prst="rect">
            <a:avLst/>
          </a:prstGeom>
          <a:noFill/>
          <a:ln w="44450">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0" lang="en-IN" sz="1800" strike="noStrike" u="none">
                <a:solidFill>
                  <a:schemeClr val="dk1"/>
                </a:solidFill>
                <a:uFillTx/>
                <a:latin typeface="Calibri"/>
              </a:rPr>
              <a:t>Up projection: After processing in the lower-dimensional space, the data (z) is projected back to its original size (h'). This might seem redundant, but it allows the model to integrate the learned information from the lower-dimensional space back into the original context, enriching the representation.</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0" name="Picture 9" descr=""/>
          <p:cNvPicPr/>
          <p:nvPr/>
        </p:nvPicPr>
        <p:blipFill>
          <a:blip r:embed="rId1"/>
          <a:stretch/>
        </p:blipFill>
        <p:spPr>
          <a:xfrm>
            <a:off x="3673080" y="2558880"/>
            <a:ext cx="4845600" cy="3512520"/>
          </a:xfrm>
          <a:prstGeom prst="rect">
            <a:avLst/>
          </a:prstGeom>
          <a:noFill/>
          <a:ln w="0">
            <a:noFill/>
          </a:ln>
        </p:spPr>
      </p:pic>
      <p:sp>
        <p:nvSpPr>
          <p:cNvPr id="431" name="PlaceHolder 1"/>
          <p:cNvSpPr>
            <a:spLocks noGrp="1"/>
          </p:cNvSpPr>
          <p:nvPr>
            <p:ph/>
          </p:nvPr>
        </p:nvSpPr>
        <p:spPr>
          <a:xfrm>
            <a:off x="1371600" y="515520"/>
            <a:ext cx="10240920" cy="555552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657d9d"/>
              </a:buClr>
              <a:buFont typeface="Arial"/>
              <a:buChar char="•"/>
            </a:pPr>
            <a:r>
              <a:rPr b="0" lang="en-US" sz="2600" strike="noStrike" u="none">
                <a:solidFill>
                  <a:schemeClr val="dk2">
                    <a:lumMod val="75000"/>
                    <a:lumOff val="25000"/>
                  </a:schemeClr>
                </a:solidFill>
                <a:uFillTx/>
                <a:latin typeface="Times New Roman"/>
              </a:rPr>
              <a:t>Sparse Adapter</a:t>
            </a:r>
            <a:endParaRPr b="0" lang="en-US" sz="26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2600" strike="noStrike" u="none">
                <a:solidFill>
                  <a:schemeClr val="dk1"/>
                </a:solidFill>
                <a:uFillTx/>
                <a:latin typeface="Times New Roman"/>
              </a:rPr>
              <a:t>Pruned adapters</a:t>
            </a:r>
            <a:endParaRPr b="0" lang="en-US" sz="26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2600" strike="noStrike" u="none">
                <a:solidFill>
                  <a:schemeClr val="dk1"/>
                </a:solidFill>
                <a:uFillTx/>
                <a:latin typeface="Times New Roman"/>
              </a:rPr>
              <a:t>Reduces the model size of neural networks by pruning redundant parameters and training the rest ones</a:t>
            </a:r>
            <a:endParaRPr b="0" lang="en-US" sz="2600" strike="noStrike" u="none">
              <a:solidFill>
                <a:schemeClr val="dk1"/>
              </a:solidFill>
              <a:uFillTx/>
              <a:latin typeface="Calibri"/>
            </a:endParaRPr>
          </a:p>
        </p:txBody>
      </p:sp>
      <p:sp>
        <p:nvSpPr>
          <p:cNvPr id="432" name="TextBox 11"/>
          <p:cNvSpPr/>
          <p:nvPr/>
        </p:nvSpPr>
        <p:spPr>
          <a:xfrm>
            <a:off x="0" y="5942520"/>
            <a:ext cx="1219176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IN" sz="1200" strike="noStrike" u="none">
                <a:solidFill>
                  <a:srgbClr val="222222"/>
                </a:solidFill>
                <a:uFillTx/>
                <a:latin typeface="Times New Roman"/>
              </a:rPr>
              <a:t>Source:He, Shwai, Liang Ding, Daize Dong, Miao Zhang, and Dacheng Tao. "Sparseadapter: An easy approach for improving the parameter-efficiency of adapters." </a:t>
            </a:r>
            <a:r>
              <a:rPr b="0" i="1" lang="en-IN" sz="1200" strike="noStrike" u="none">
                <a:solidFill>
                  <a:srgbClr val="222222"/>
                </a:solidFill>
                <a:uFillTx/>
                <a:latin typeface="Times New Roman"/>
              </a:rPr>
              <a:t>arXiv preprint arXiv:2210.04284</a:t>
            </a:r>
            <a:r>
              <a:rPr b="0" lang="en-IN" sz="1200" strike="noStrike" u="none">
                <a:solidFill>
                  <a:srgbClr val="222222"/>
                </a:solidFill>
                <a:uFillTx/>
                <a:latin typeface="Times New Roman"/>
              </a:rPr>
              <a:t> (2022).</a:t>
            </a:r>
            <a:endParaRPr b="0" lang="en-US" sz="1200" strike="noStrike" u="none">
              <a:solidFill>
                <a:srgbClr val="000000"/>
              </a:solidFill>
              <a:uFillTx/>
              <a:latin typeface="Arial"/>
            </a:endParaRPr>
          </a:p>
        </p:txBody>
      </p:sp>
      <p:sp>
        <p:nvSpPr>
          <p:cNvPr id="3" name="PlaceHolder 2"/>
          <p:cNvSpPr>
            <a:spLocks noGrp="1"/>
          </p:cNvSpPr>
          <p:nvPr>
            <p:ph type="sldNum" idx="12"/>
          </p:nvPr>
        </p:nvSpPr>
        <p:spPr/>
        <p:txBody>
          <a:bodyPr/>
          <a:p>
            <a:fld id="{F4AA103B-5FB6-4F85-A828-FB750F428D7C}" type="slidenum">
              <a:t>112</a:t>
            </a:fld>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TextBox 4"/>
          <p:cNvSpPr/>
          <p:nvPr/>
        </p:nvSpPr>
        <p:spPr>
          <a:xfrm>
            <a:off x="654480" y="801360"/>
            <a:ext cx="10972440" cy="1004400"/>
          </a:xfrm>
          <a:prstGeom prst="rect">
            <a:avLst/>
          </a:prstGeom>
          <a:noFill/>
          <a:ln w="44450">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0" lang="en-US" sz="2000" strike="noStrike" u="none">
                <a:solidFill>
                  <a:schemeClr val="dk1"/>
                </a:solidFill>
                <a:uFillTx/>
                <a:latin typeface="Calibri"/>
              </a:rPr>
              <a:t>Implementing </a:t>
            </a:r>
            <a:r>
              <a:rPr b="1" lang="en-US" sz="2000" strike="noStrike" u="none">
                <a:solidFill>
                  <a:srgbClr val="c00000"/>
                </a:solidFill>
                <a:uFillTx/>
                <a:latin typeface="Calibri"/>
              </a:rPr>
              <a:t>sparse adaptation </a:t>
            </a:r>
            <a:r>
              <a:rPr b="0" lang="en-US" sz="2000" strike="noStrike" u="none">
                <a:solidFill>
                  <a:schemeClr val="dk1"/>
                </a:solidFill>
                <a:uFillTx/>
                <a:latin typeface="Calibri"/>
              </a:rPr>
              <a:t>involves incorporating sparsity techniques within the adapter layers of a PEFT (Parameter-Efficient Fine-Tuning) framework for large language models (LLMs).</a:t>
            </a:r>
            <a:endParaRPr b="0" lang="en-US" sz="2000" strike="noStrike" u="none">
              <a:solidFill>
                <a:srgbClr val="000000"/>
              </a:solidFill>
              <a:uFillTx/>
              <a:latin typeface="Arial"/>
            </a:endParaRPr>
          </a:p>
        </p:txBody>
      </p:sp>
      <p:sp>
        <p:nvSpPr>
          <p:cNvPr id="434" name="TextBox 6"/>
          <p:cNvSpPr/>
          <p:nvPr/>
        </p:nvSpPr>
        <p:spPr>
          <a:xfrm>
            <a:off x="1153440" y="1823400"/>
            <a:ext cx="9549000" cy="4478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trike="noStrike" u="none">
                <a:solidFill>
                  <a:schemeClr val="dk1"/>
                </a:solidFill>
                <a:uFillTx/>
                <a:latin typeface="Calibri"/>
              </a:rPr>
              <a:t>Choosing a Sparsity Technique:</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Calibri"/>
              </a:rPr>
              <a:t>There are several ways to introduce sparsity in adapter layers. Here are two common approaches:</a:t>
            </a:r>
            <a:endParaRPr b="0" lang="en-US" sz="1800" strike="noStrike" u="none">
              <a:solidFill>
                <a:srgbClr val="000000"/>
              </a:solidFill>
              <a:uFillTx/>
              <a:latin typeface="Arial"/>
            </a:endParaRPr>
          </a:p>
          <a:p>
            <a:pPr indent="-216000" defTabSz="914400">
              <a:lnSpc>
                <a:spcPct val="100000"/>
              </a:lnSpc>
              <a:buClr>
                <a:srgbClr val="000000"/>
              </a:buClr>
              <a:buFont typeface="Arial"/>
              <a:buChar char="•"/>
            </a:pPr>
            <a:r>
              <a:rPr b="1" lang="en-US" sz="1800" strike="noStrike" u="none">
                <a:solidFill>
                  <a:schemeClr val="dk1"/>
                </a:solidFill>
                <a:uFillTx/>
                <a:latin typeface="Calibri"/>
              </a:rPr>
              <a:t>Pruning:</a:t>
            </a:r>
            <a:endParaRPr b="0" lang="en-US" sz="1800" strike="noStrike" u="none">
              <a:solidFill>
                <a:srgbClr val="000000"/>
              </a:solidFill>
              <a:uFillTx/>
              <a:latin typeface="Arial"/>
            </a:endParaRPr>
          </a:p>
          <a:p>
            <a:pPr lvl="1" marL="743040" indent="-285840" defTabSz="914400">
              <a:lnSpc>
                <a:spcPct val="100000"/>
              </a:lnSpc>
              <a:buClr>
                <a:srgbClr val="000000"/>
              </a:buClr>
              <a:buFont typeface="Arial"/>
              <a:buChar char="•"/>
            </a:pPr>
            <a:r>
              <a:rPr b="0" lang="en-US" sz="1800" strike="noStrike" u="none">
                <a:solidFill>
                  <a:schemeClr val="dk1"/>
                </a:solidFill>
                <a:uFillTx/>
                <a:latin typeface="Calibri"/>
              </a:rPr>
              <a:t>Start with a fully connected adapter layer (all weights have non-zero values).</a:t>
            </a:r>
            <a:endParaRPr b="0" lang="en-US" sz="1800" strike="noStrike" u="none">
              <a:solidFill>
                <a:srgbClr val="000000"/>
              </a:solidFill>
              <a:uFillTx/>
              <a:latin typeface="Arial"/>
            </a:endParaRPr>
          </a:p>
          <a:p>
            <a:pPr lvl="1" marL="743040" indent="-285840" defTabSz="914400">
              <a:lnSpc>
                <a:spcPct val="100000"/>
              </a:lnSpc>
              <a:buClr>
                <a:srgbClr val="000000"/>
              </a:buClr>
              <a:buFont typeface="Arial"/>
              <a:buChar char="•"/>
            </a:pPr>
            <a:r>
              <a:rPr b="0" lang="en-US" sz="1800" strike="noStrike" u="none">
                <a:solidFill>
                  <a:schemeClr val="dk1"/>
                </a:solidFill>
                <a:uFillTx/>
                <a:latin typeface="Calibri"/>
              </a:rPr>
              <a:t>During or after training, iteratively remove connections (set their weights to zero) considered unimportant based on specific criteria.</a:t>
            </a:r>
            <a:endParaRPr b="0" lang="en-US" sz="1800" strike="noStrike" u="none">
              <a:solidFill>
                <a:srgbClr val="000000"/>
              </a:solidFill>
              <a:uFillTx/>
              <a:latin typeface="Arial"/>
            </a:endParaRPr>
          </a:p>
          <a:p>
            <a:pPr lvl="1" marL="743040" indent="-285840" defTabSz="914400">
              <a:lnSpc>
                <a:spcPct val="100000"/>
              </a:lnSpc>
              <a:buClr>
                <a:srgbClr val="000000"/>
              </a:buClr>
              <a:buFont typeface="Arial"/>
              <a:buChar char="•"/>
            </a:pPr>
            <a:r>
              <a:rPr b="0" lang="en-US" sz="1800" strike="noStrike" u="none">
                <a:solidFill>
                  <a:schemeClr val="dk1"/>
                </a:solidFill>
                <a:uFillTx/>
                <a:latin typeface="Calibri"/>
              </a:rPr>
              <a:t>Common pruning algorithms include:</a:t>
            </a:r>
            <a:endParaRPr b="0" lang="en-US" sz="1800" strike="noStrike" u="none">
              <a:solidFill>
                <a:srgbClr val="000000"/>
              </a:solidFill>
              <a:uFillTx/>
              <a:latin typeface="Arial"/>
            </a:endParaRPr>
          </a:p>
          <a:p>
            <a:pPr lvl="2" marL="1143000" indent="-228600" defTabSz="914400">
              <a:lnSpc>
                <a:spcPct val="100000"/>
              </a:lnSpc>
              <a:buClr>
                <a:srgbClr val="000000"/>
              </a:buClr>
              <a:buFont typeface="Arial"/>
              <a:buChar char="•"/>
            </a:pPr>
            <a:r>
              <a:rPr b="1" lang="en-US" sz="1800" strike="noStrike" u="none">
                <a:solidFill>
                  <a:schemeClr val="dk1"/>
                </a:solidFill>
                <a:uFillTx/>
                <a:latin typeface="Calibri"/>
              </a:rPr>
              <a:t>Magnitude-based pruning:</a:t>
            </a:r>
            <a:r>
              <a:rPr b="0" lang="en-US" sz="1800" strike="noStrike" u="none">
                <a:solidFill>
                  <a:schemeClr val="dk1"/>
                </a:solidFill>
                <a:uFillTx/>
                <a:latin typeface="Calibri"/>
              </a:rPr>
              <a:t> Removes weights with values below a certain threshold.</a:t>
            </a:r>
            <a:endParaRPr b="0" lang="en-US" sz="1800" strike="noStrike" u="none">
              <a:solidFill>
                <a:srgbClr val="000000"/>
              </a:solidFill>
              <a:uFillTx/>
              <a:latin typeface="Arial"/>
            </a:endParaRPr>
          </a:p>
          <a:p>
            <a:pPr lvl="2" marL="1143000" indent="-228600" defTabSz="914400">
              <a:lnSpc>
                <a:spcPct val="100000"/>
              </a:lnSpc>
              <a:buClr>
                <a:srgbClr val="000000"/>
              </a:buClr>
              <a:buFont typeface="Arial"/>
              <a:buChar char="•"/>
            </a:pPr>
            <a:r>
              <a:rPr b="1" lang="en-US" sz="1800" strike="noStrike" u="none">
                <a:solidFill>
                  <a:schemeClr val="dk1"/>
                </a:solidFill>
                <a:uFillTx/>
                <a:latin typeface="Calibri"/>
              </a:rPr>
              <a:t>Gradient-based pruning:</a:t>
            </a:r>
            <a:r>
              <a:rPr b="0" lang="en-US" sz="1800" strike="noStrike" u="none">
                <a:solidFill>
                  <a:schemeClr val="dk1"/>
                </a:solidFill>
                <a:uFillTx/>
                <a:latin typeface="Calibri"/>
              </a:rPr>
              <a:t> Removes weights that contribute minimally to the gradient during training.</a:t>
            </a:r>
            <a:endParaRPr b="0" lang="en-US" sz="1800" strike="noStrike" u="none">
              <a:solidFill>
                <a:srgbClr val="000000"/>
              </a:solidFill>
              <a:uFillTx/>
              <a:latin typeface="Arial"/>
            </a:endParaRPr>
          </a:p>
          <a:p>
            <a:pPr indent="-216000" defTabSz="914400">
              <a:lnSpc>
                <a:spcPct val="100000"/>
              </a:lnSpc>
              <a:buClr>
                <a:srgbClr val="000000"/>
              </a:buClr>
              <a:buFont typeface="Arial"/>
              <a:buChar char="•"/>
            </a:pPr>
            <a:r>
              <a:rPr b="1" lang="en-US" sz="1800" strike="noStrike" u="none">
                <a:solidFill>
                  <a:schemeClr val="dk1"/>
                </a:solidFill>
                <a:uFillTx/>
                <a:latin typeface="Calibri"/>
              </a:rPr>
              <a:t>Magnitude Thresholding:</a:t>
            </a:r>
            <a:endParaRPr b="0" lang="en-US" sz="1800" strike="noStrike" u="none">
              <a:solidFill>
                <a:srgbClr val="000000"/>
              </a:solidFill>
              <a:uFillTx/>
              <a:latin typeface="Arial"/>
            </a:endParaRPr>
          </a:p>
          <a:p>
            <a:pPr lvl="1" marL="743040" indent="-285840" defTabSz="914400">
              <a:lnSpc>
                <a:spcPct val="100000"/>
              </a:lnSpc>
              <a:buClr>
                <a:srgbClr val="000000"/>
              </a:buClr>
              <a:buFont typeface="Arial"/>
              <a:buChar char="•"/>
            </a:pPr>
            <a:r>
              <a:rPr b="0" lang="en-US" sz="1800" strike="noStrike" u="none">
                <a:solidFill>
                  <a:schemeClr val="dk1"/>
                </a:solidFill>
                <a:uFillTx/>
                <a:latin typeface="Calibri"/>
              </a:rPr>
              <a:t>Initialize all weights in the adapter layer with random values.</a:t>
            </a:r>
            <a:endParaRPr b="0" lang="en-US" sz="1800" strike="noStrike" u="none">
              <a:solidFill>
                <a:srgbClr val="000000"/>
              </a:solidFill>
              <a:uFillTx/>
              <a:latin typeface="Arial"/>
            </a:endParaRPr>
          </a:p>
          <a:p>
            <a:pPr lvl="1" marL="743040" indent="-285840" defTabSz="914400">
              <a:lnSpc>
                <a:spcPct val="100000"/>
              </a:lnSpc>
              <a:buClr>
                <a:srgbClr val="000000"/>
              </a:buClr>
              <a:buFont typeface="Arial"/>
              <a:buChar char="•"/>
            </a:pPr>
            <a:r>
              <a:rPr b="0" lang="en-US" sz="1800" strike="noStrike" u="none">
                <a:solidFill>
                  <a:schemeClr val="dk1"/>
                </a:solidFill>
                <a:uFillTx/>
                <a:latin typeface="Calibri"/>
              </a:rPr>
              <a:t>After training, set weights with absolute values below a certain threshold to zero, effectively making them inactive.</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p:nvPr>
        </p:nvSpPr>
        <p:spPr>
          <a:xfrm>
            <a:off x="1284120" y="213840"/>
            <a:ext cx="10240920" cy="395892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IN" sz="2600" strike="noStrike" u="none">
                <a:solidFill>
                  <a:schemeClr val="dk1"/>
                </a:solidFill>
                <a:uFillTx/>
                <a:latin typeface="Times New Roman"/>
              </a:rPr>
              <a:t>AdapterHub</a:t>
            </a:r>
            <a:endParaRPr b="0" lang="en-US" sz="26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2600" strike="noStrike" u="none">
                <a:solidFill>
                  <a:schemeClr val="dk1"/>
                </a:solidFill>
                <a:uFillTx/>
                <a:latin typeface="Times New Roman"/>
              </a:rPr>
              <a:t>An easy-to-use and extensible adapter training and sharing framework for transformer-based model</a:t>
            </a:r>
            <a:endParaRPr b="0" lang="en-US" sz="2600" strike="noStrike" u="none">
              <a:solidFill>
                <a:schemeClr val="dk1"/>
              </a:solidFill>
              <a:uFillTx/>
              <a:latin typeface="Calibri"/>
            </a:endParaRPr>
          </a:p>
          <a:p>
            <a:pPr indent="0" defTabSz="914400">
              <a:lnSpc>
                <a:spcPct val="90000"/>
              </a:lnSpc>
              <a:spcBef>
                <a:spcPts val="1001"/>
              </a:spcBef>
              <a:buNone/>
            </a:pPr>
            <a:endParaRPr b="0" lang="en-US" sz="2600" strike="noStrike" u="none">
              <a:solidFill>
                <a:schemeClr val="dk1"/>
              </a:solidFill>
              <a:uFillTx/>
              <a:latin typeface="Calibri"/>
            </a:endParaRPr>
          </a:p>
        </p:txBody>
      </p:sp>
      <p:pic>
        <p:nvPicPr>
          <p:cNvPr id="436" name="Picture 8" descr=""/>
          <p:cNvPicPr/>
          <p:nvPr/>
        </p:nvPicPr>
        <p:blipFill>
          <a:blip r:embed="rId1"/>
          <a:stretch/>
        </p:blipFill>
        <p:spPr>
          <a:xfrm>
            <a:off x="475920" y="2139840"/>
            <a:ext cx="11240280" cy="3893760"/>
          </a:xfrm>
          <a:prstGeom prst="rect">
            <a:avLst/>
          </a:prstGeom>
          <a:noFill/>
          <a:ln w="0">
            <a:noFill/>
          </a:ln>
        </p:spPr>
      </p:pic>
      <p:sp>
        <p:nvSpPr>
          <p:cNvPr id="437" name="TextBox 5"/>
          <p:cNvSpPr/>
          <p:nvPr/>
        </p:nvSpPr>
        <p:spPr>
          <a:xfrm>
            <a:off x="649800" y="1493280"/>
            <a:ext cx="11240280" cy="699480"/>
          </a:xfrm>
          <a:prstGeom prst="rect">
            <a:avLst/>
          </a:prstGeom>
          <a:noFill/>
          <a:ln w="38100">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0" lang="en-US" sz="2000" strike="noStrike" u="none">
                <a:solidFill>
                  <a:schemeClr val="dk1"/>
                </a:solidFill>
                <a:uFillTx/>
                <a:latin typeface="Times New Roman"/>
              </a:rPr>
              <a:t>AdapterHub is a framework designed to simplify the process of integrating, training, and using adapter modules for parameter-efficient fine-tuning of transformer-based language models.</a:t>
            </a:r>
            <a:endParaRPr b="0" lang="en-US" sz="2000" strike="noStrike" u="none">
              <a:solidFill>
                <a:srgbClr val="000000"/>
              </a:solidFill>
              <a:uFillTx/>
              <a:latin typeface="Arial"/>
            </a:endParaRPr>
          </a:p>
        </p:txBody>
      </p:sp>
      <p:sp>
        <p:nvSpPr>
          <p:cNvPr id="3" name="PlaceHolder 2"/>
          <p:cNvSpPr>
            <a:spLocks noGrp="1"/>
          </p:cNvSpPr>
          <p:nvPr>
            <p:ph type="sldNum" idx="12"/>
          </p:nvPr>
        </p:nvSpPr>
        <p:spPr/>
        <p:txBody>
          <a:bodyPr/>
          <a:p>
            <a:fld id="{C7280BF7-1755-4896-B7D5-DF3256A89356}" type="slidenum">
              <a:t>114</a:t>
            </a:fld>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81360" y="-135360"/>
            <a:ext cx="11680920" cy="1325160"/>
          </a:xfrm>
          <a:prstGeom prst="rect">
            <a:avLst/>
          </a:prstGeom>
          <a:noFill/>
          <a:ln w="0">
            <a:noFill/>
          </a:ln>
        </p:spPr>
        <p:txBody>
          <a:bodyPr lIns="91440" rIns="91440" tIns="45720" bIns="45720" anchor="ctr">
            <a:noAutofit/>
          </a:bodyPr>
          <a:p>
            <a:pPr indent="0" defTabSz="914400">
              <a:lnSpc>
                <a:spcPct val="90000"/>
              </a:lnSpc>
              <a:buNone/>
            </a:pPr>
            <a:r>
              <a:rPr b="1" lang="en-IN" sz="3200" strike="noStrike" u="none">
                <a:solidFill>
                  <a:srgbClr val="c00000"/>
                </a:solidFill>
                <a:uFillTx/>
                <a:latin typeface="Calibri Light"/>
              </a:rPr>
              <a:t>Additive PEFT ( IA3)-</a:t>
            </a:r>
            <a:r>
              <a:rPr b="1" lang="en-US" sz="3200" strike="noStrike" u="none">
                <a:solidFill>
                  <a:srgbClr val="c00000"/>
                </a:solidFill>
                <a:highlight>
                  <a:srgbClr val="ffffff"/>
                </a:highlight>
                <a:uFillTx/>
                <a:latin typeface="source-serif-pro"/>
              </a:rPr>
              <a:t> Infused Adapter by Inhibiting and Amplifying Inner Activations</a:t>
            </a:r>
            <a:endParaRPr b="0" lang="en-US" sz="3200" strike="noStrike" u="none">
              <a:solidFill>
                <a:schemeClr val="dk1"/>
              </a:solidFill>
              <a:uFillTx/>
              <a:latin typeface="Calibri"/>
            </a:endParaRPr>
          </a:p>
        </p:txBody>
      </p:sp>
      <p:sp>
        <p:nvSpPr>
          <p:cNvPr id="439" name="PlaceHolder 2"/>
          <p:cNvSpPr>
            <a:spLocks noGrp="1"/>
          </p:cNvSpPr>
          <p:nvPr>
            <p:ph/>
          </p:nvPr>
        </p:nvSpPr>
        <p:spPr>
          <a:xfrm>
            <a:off x="602280" y="1264680"/>
            <a:ext cx="5157360" cy="1467000"/>
          </a:xfrm>
          <a:prstGeom prst="rect">
            <a:avLst/>
          </a:prstGeom>
          <a:noFill/>
          <a:ln w="0">
            <a:noFill/>
          </a:ln>
        </p:spPr>
        <p:txBody>
          <a:bodyPr lIns="91440" rIns="91440" tIns="45720" bIns="45720" anchor="b">
            <a:normAutofit/>
          </a:bodyPr>
          <a:p>
            <a:pPr indent="0" defTabSz="914400">
              <a:lnSpc>
                <a:spcPct val="90000"/>
              </a:lnSpc>
              <a:spcBef>
                <a:spcPts val="1001"/>
              </a:spcBef>
              <a:buNone/>
              <a:tabLst>
                <a:tab algn="l" pos="0"/>
              </a:tabLst>
            </a:pPr>
            <a:r>
              <a:rPr b="0" lang="en-US" sz="2400" strike="noStrike" u="none">
                <a:solidFill>
                  <a:srgbClr val="242424"/>
                </a:solidFill>
                <a:highlight>
                  <a:srgbClr val="ffffff"/>
                </a:highlight>
                <a:uFillTx/>
                <a:latin typeface="source-serif-pro"/>
              </a:rPr>
              <a:t>Let’s consider the scaled dot-product attention found in a normal transformer:</a:t>
            </a:r>
            <a:endParaRPr b="0" lang="en-US" sz="2400" strike="noStrike" u="none">
              <a:solidFill>
                <a:schemeClr val="dk1"/>
              </a:solidFill>
              <a:uFillTx/>
              <a:latin typeface="Calibri"/>
            </a:endParaRPr>
          </a:p>
          <a:p>
            <a:pPr indent="0" defTabSz="914400">
              <a:lnSpc>
                <a:spcPct val="90000"/>
              </a:lnSpc>
              <a:spcBef>
                <a:spcPts val="1001"/>
              </a:spcBef>
              <a:buNone/>
              <a:tabLst>
                <a:tab algn="l" pos="0"/>
              </a:tabLst>
            </a:pPr>
            <a:endParaRPr b="0" lang="en-US" sz="2400" strike="noStrike" u="none">
              <a:solidFill>
                <a:schemeClr val="dk1"/>
              </a:solidFill>
              <a:uFillTx/>
              <a:latin typeface="Calibri"/>
            </a:endParaRPr>
          </a:p>
        </p:txBody>
      </p:sp>
      <p:sp>
        <p:nvSpPr>
          <p:cNvPr id="440" name="PlaceHolder 3"/>
          <p:cNvSpPr>
            <a:spLocks noGrp="1"/>
          </p:cNvSpPr>
          <p:nvPr>
            <p:ph/>
          </p:nvPr>
        </p:nvSpPr>
        <p:spPr>
          <a:xfrm>
            <a:off x="839880" y="2505240"/>
            <a:ext cx="5157360" cy="368424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441" name="PlaceHolder 4"/>
          <p:cNvSpPr>
            <a:spLocks noGrp="1"/>
          </p:cNvSpPr>
          <p:nvPr>
            <p:ph/>
          </p:nvPr>
        </p:nvSpPr>
        <p:spPr>
          <a:xfrm>
            <a:off x="6172200" y="592200"/>
            <a:ext cx="5182920" cy="5596920"/>
          </a:xfrm>
          <a:prstGeom prst="rect">
            <a:avLst/>
          </a:prstGeom>
          <a:noFill/>
          <a:ln w="50760">
            <a:solidFill>
              <a:srgbClr val="0070c0"/>
            </a:solidFill>
            <a:round/>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1800" strike="noStrike" u="none">
                <a:solidFill>
                  <a:schemeClr val="dk1"/>
                </a:solidFill>
                <a:uFillTx/>
                <a:latin typeface="Calibri"/>
              </a:rPr>
              <a:t>We just added column vectors l_k and l_v and take the Hadamard product between the column vector and the matrix (multiply the column vector against all columns of the matrix).</a:t>
            </a:r>
            <a:endParaRPr b="0" lang="en-US" sz="1800" strike="noStrike" u="none">
              <a:solidFill>
                <a:schemeClr val="dk1"/>
              </a:solidFill>
              <a:uFillTx/>
              <a:latin typeface="Calibri"/>
            </a:endParaRPr>
          </a:p>
        </p:txBody>
      </p:sp>
      <p:pic>
        <p:nvPicPr>
          <p:cNvPr id="442" name="Picture 8" descr=""/>
          <p:cNvPicPr/>
          <p:nvPr/>
        </p:nvPicPr>
        <p:blipFill>
          <a:blip r:embed="rId1"/>
          <a:stretch/>
        </p:blipFill>
        <p:spPr>
          <a:xfrm>
            <a:off x="7228080" y="1843560"/>
            <a:ext cx="3070800" cy="700920"/>
          </a:xfrm>
          <a:prstGeom prst="rect">
            <a:avLst/>
          </a:prstGeom>
          <a:noFill/>
          <a:ln w="0">
            <a:noFill/>
          </a:ln>
        </p:spPr>
      </p:pic>
      <p:sp>
        <p:nvSpPr>
          <p:cNvPr id="443" name="TextBox 16"/>
          <p:cNvSpPr/>
          <p:nvPr/>
        </p:nvSpPr>
        <p:spPr>
          <a:xfrm>
            <a:off x="6494400" y="2781720"/>
            <a:ext cx="4819680" cy="1461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242424"/>
                </a:solidFill>
                <a:highlight>
                  <a:srgbClr val="ffffff"/>
                </a:highlight>
                <a:uFillTx/>
                <a:latin typeface="source-serif-pro"/>
              </a:rPr>
              <a:t>We also introduce one other learnable column vector l_{ff} that is added to the feed forward layers as follow:</a:t>
            </a:r>
            <a:endParaRPr b="0" lang="en-US" sz="1800" strike="noStrike" u="none">
              <a:solidFill>
                <a:srgbClr val="000000"/>
              </a:solidFill>
              <a:uFillTx/>
              <a:latin typeface="Arial"/>
            </a:endParaRPr>
          </a:p>
          <a:p>
            <a:pPr defTabSz="914400">
              <a:lnSpc>
                <a:spcPct val="100000"/>
              </a:lnSpc>
            </a:pPr>
            <a:br>
              <a:rPr sz="1800"/>
            </a:br>
            <a:endParaRPr b="0" lang="en-US" sz="1800" strike="noStrike" u="none">
              <a:solidFill>
                <a:srgbClr val="000000"/>
              </a:solidFill>
              <a:uFillTx/>
              <a:latin typeface="Arial"/>
            </a:endParaRPr>
          </a:p>
        </p:txBody>
      </p:sp>
      <p:pic>
        <p:nvPicPr>
          <p:cNvPr id="444" name="Picture 18" descr=""/>
          <p:cNvPicPr/>
          <p:nvPr/>
        </p:nvPicPr>
        <p:blipFill>
          <a:blip r:embed="rId2"/>
          <a:stretch/>
        </p:blipFill>
        <p:spPr>
          <a:xfrm>
            <a:off x="7868160" y="4020120"/>
            <a:ext cx="2072520" cy="403560"/>
          </a:xfrm>
          <a:prstGeom prst="rect">
            <a:avLst/>
          </a:prstGeom>
          <a:noFill/>
          <a:ln w="0">
            <a:noFill/>
          </a:ln>
        </p:spPr>
      </p:pic>
      <p:sp>
        <p:nvSpPr>
          <p:cNvPr id="445" name="TextBox 20"/>
          <p:cNvSpPr/>
          <p:nvPr/>
        </p:nvSpPr>
        <p:spPr>
          <a:xfrm>
            <a:off x="6352200" y="5011560"/>
            <a:ext cx="481968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242424"/>
                </a:solidFill>
                <a:highlight>
                  <a:srgbClr val="ffffff"/>
                </a:highlight>
                <a:uFillTx/>
                <a:latin typeface="source-serif-pro"/>
              </a:rPr>
              <a:t>In this example, gamma is the activation function applied to the product between the weights and input</a:t>
            </a:r>
            <a:endParaRPr b="0" lang="en-US" sz="1800" strike="noStrike" u="none">
              <a:solidFill>
                <a:srgbClr val="000000"/>
              </a:solidFill>
              <a:uFillTx/>
              <a:latin typeface="Arial"/>
            </a:endParaRPr>
          </a:p>
        </p:txBody>
      </p:sp>
      <p:pic>
        <p:nvPicPr>
          <p:cNvPr id="446" name="Picture 22" descr=""/>
          <p:cNvPicPr/>
          <p:nvPr/>
        </p:nvPicPr>
        <p:blipFill>
          <a:blip r:embed="rId3"/>
          <a:stretch/>
        </p:blipFill>
        <p:spPr>
          <a:xfrm>
            <a:off x="1185480" y="2262960"/>
            <a:ext cx="3307320" cy="1021680"/>
          </a:xfrm>
          <a:prstGeom prst="rect">
            <a:avLst/>
          </a:prstGeom>
          <a:noFill/>
          <a:ln w="0">
            <a:noFill/>
          </a:ln>
        </p:spPr>
      </p:pic>
      <p:sp>
        <p:nvSpPr>
          <p:cNvPr id="447" name="TextBox 24"/>
          <p:cNvSpPr/>
          <p:nvPr/>
        </p:nvSpPr>
        <p:spPr>
          <a:xfrm>
            <a:off x="256320" y="3483360"/>
            <a:ext cx="4992480" cy="1735560"/>
          </a:xfrm>
          <a:prstGeom prst="rect">
            <a:avLst/>
          </a:prstGeom>
          <a:noFill/>
          <a:ln w="47625">
            <a:solidFill>
              <a:srgbClr val="0070c0"/>
            </a:solidFill>
            <a:round/>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242424"/>
                </a:solidFill>
                <a:highlight>
                  <a:srgbClr val="ffffff"/>
                </a:highlight>
                <a:uFillTx/>
                <a:latin typeface="source-serif-pro"/>
              </a:rPr>
              <a:t>we are working with an additive method, we are seeking to add parameters to this network. We want the dimensionality to be quite small. (IA)³ proposes the following </a:t>
            </a:r>
            <a:r>
              <a:rPr b="1" lang="en-US" sz="1800" strike="noStrike" u="none">
                <a:solidFill>
                  <a:srgbClr val="c00000"/>
                </a:solidFill>
                <a:highlight>
                  <a:srgbClr val="ffffff"/>
                </a:highlight>
                <a:uFillTx/>
                <a:latin typeface="source-serif-pro"/>
              </a:rPr>
              <a:t>new vectors to be added to the attention mechanism:</a:t>
            </a:r>
            <a:endParaRPr b="0" lang="en-US" sz="1800" strike="noStrike" u="none">
              <a:solidFill>
                <a:srgbClr val="000000"/>
              </a:solidFill>
              <a:uFillTx/>
              <a:latin typeface="Arial"/>
            </a:endParaRPr>
          </a:p>
        </p:txBody>
      </p:sp>
      <p:sp>
        <p:nvSpPr>
          <p:cNvPr id="448" name="Arrow: Right 25"/>
          <p:cNvSpPr/>
          <p:nvPr/>
        </p:nvSpPr>
        <p:spPr>
          <a:xfrm>
            <a:off x="5412960" y="3781080"/>
            <a:ext cx="671760" cy="531720"/>
          </a:xfrm>
          <a:prstGeom prst="rightArrow">
            <a:avLst>
              <a:gd name="adj1" fmla="val 50000"/>
              <a:gd name="adj2" fmla="val 50000"/>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IN" sz="1800" strike="noStrike" u="none">
              <a:solidFill>
                <a:schemeClr val="lt1"/>
              </a:solidFill>
              <a:uFillTx/>
              <a:latin typeface="Calibri"/>
            </a:endParaRPr>
          </a:p>
        </p:txBody>
      </p:sp>
      <p:sp>
        <p:nvSpPr>
          <p:cNvPr id="449" name="TextBox 27"/>
          <p:cNvSpPr/>
          <p:nvPr/>
        </p:nvSpPr>
        <p:spPr>
          <a:xfrm>
            <a:off x="-45000" y="5926320"/>
            <a:ext cx="614052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200" strike="noStrike" u="none">
                <a:solidFill>
                  <a:schemeClr val="dk1"/>
                </a:solidFill>
                <a:uFillTx/>
                <a:latin typeface="Calibri"/>
              </a:rPr>
              <a:t>The Hadamard product ⊙,. Each element (c_ij) in the resulting matrix C is calculated by multiplying the corresponding elements (a_ij and b_ij) from matrices A and B at the same position (i, j).</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451"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452" name="Picture 4" descr=""/>
          <p:cNvPicPr/>
          <p:nvPr/>
        </p:nvPicPr>
        <p:blipFill>
          <a:blip r:embed="rId1"/>
          <a:stretch/>
        </p:blipFill>
        <p:spPr>
          <a:xfrm>
            <a:off x="312120" y="365040"/>
            <a:ext cx="11242440" cy="5850000"/>
          </a:xfrm>
          <a:prstGeom prst="rect">
            <a:avLst/>
          </a:prstGeom>
          <a:noFill/>
          <a:ln w="0">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782640" y="348480"/>
            <a:ext cx="10515240" cy="435600"/>
          </a:xfrm>
          <a:prstGeom prst="rect">
            <a:avLst/>
          </a:prstGeom>
          <a:noFill/>
          <a:ln w="0">
            <a:noFill/>
          </a:ln>
        </p:spPr>
        <p:txBody>
          <a:bodyPr lIns="91440" rIns="91440" tIns="45720" bIns="45720" anchor="ctr">
            <a:noAutofit/>
          </a:bodyPr>
          <a:p>
            <a:pPr indent="0" defTabSz="914400">
              <a:lnSpc>
                <a:spcPct val="90000"/>
              </a:lnSpc>
              <a:buNone/>
            </a:pPr>
            <a:r>
              <a:rPr b="1" lang="en-IN" sz="3200" strike="noStrike" u="none">
                <a:solidFill>
                  <a:srgbClr val="c00000"/>
                </a:solidFill>
                <a:uFillTx/>
                <a:latin typeface="Calibri"/>
              </a:rPr>
              <a:t>Soft Prompting </a:t>
            </a:r>
            <a:endParaRPr b="0" lang="en-US" sz="3200" strike="noStrike" u="none">
              <a:solidFill>
                <a:schemeClr val="dk1"/>
              </a:solidFill>
              <a:uFillTx/>
              <a:latin typeface="Calibri"/>
            </a:endParaRPr>
          </a:p>
        </p:txBody>
      </p:sp>
      <p:sp>
        <p:nvSpPr>
          <p:cNvPr id="454"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455" name="TextBox 4"/>
          <p:cNvSpPr/>
          <p:nvPr/>
        </p:nvSpPr>
        <p:spPr>
          <a:xfrm>
            <a:off x="1361160" y="1231920"/>
            <a:ext cx="9673560" cy="1309320"/>
          </a:xfrm>
          <a:prstGeom prst="rect">
            <a:avLst/>
          </a:prstGeom>
          <a:noFill/>
          <a:ln w="50800">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0" lang="en-US" sz="2000" strike="noStrike" u="none">
                <a:solidFill>
                  <a:srgbClr val="242424"/>
                </a:solidFill>
                <a:highlight>
                  <a:srgbClr val="ffffff"/>
                </a:highlight>
                <a:uFillTx/>
                <a:latin typeface="source-serif-pro"/>
              </a:rPr>
              <a:t>With soft-prompts our goal is to </a:t>
            </a:r>
            <a:r>
              <a:rPr b="0" lang="en-US" sz="2000" strike="noStrike" u="none">
                <a:solidFill>
                  <a:srgbClr val="c00000"/>
                </a:solidFill>
                <a:highlight>
                  <a:srgbClr val="ffffff"/>
                </a:highlight>
                <a:uFillTx/>
                <a:latin typeface="source-serif-pro"/>
              </a:rPr>
              <a:t>add information </a:t>
            </a:r>
            <a:r>
              <a:rPr b="0" lang="en-US" sz="2000" strike="noStrike" u="none">
                <a:solidFill>
                  <a:srgbClr val="242424"/>
                </a:solidFill>
                <a:highlight>
                  <a:srgbClr val="ffffff"/>
                </a:highlight>
                <a:uFillTx/>
                <a:latin typeface="source-serif-pro"/>
              </a:rPr>
              <a:t>to the base model that is </a:t>
            </a:r>
            <a:r>
              <a:rPr b="0" lang="en-US" sz="2000" strike="noStrike" u="none">
                <a:solidFill>
                  <a:srgbClr val="c00000"/>
                </a:solidFill>
                <a:highlight>
                  <a:srgbClr val="ffffff"/>
                </a:highlight>
                <a:uFillTx/>
                <a:latin typeface="source-serif-pro"/>
              </a:rPr>
              <a:t>more specific to our current task</a:t>
            </a:r>
            <a:r>
              <a:rPr b="0" lang="en-US" sz="2000" strike="noStrike" u="none">
                <a:solidFill>
                  <a:srgbClr val="242424"/>
                </a:solidFill>
                <a:highlight>
                  <a:srgbClr val="ffffff"/>
                </a:highlight>
                <a:uFillTx/>
                <a:latin typeface="source-serif-pro"/>
              </a:rPr>
              <a:t>. With prompt tuning we accomplish this by creating a set of parameters for the </a:t>
            </a:r>
            <a:r>
              <a:rPr b="1" lang="en-US" sz="2000" strike="noStrike" u="none">
                <a:solidFill>
                  <a:srgbClr val="c00000"/>
                </a:solidFill>
                <a:highlight>
                  <a:srgbClr val="ffffff"/>
                </a:highlight>
                <a:uFillTx/>
                <a:latin typeface="source-serif-pro"/>
              </a:rPr>
              <a:t>prompt tokens and injecting this at the beginning of the network</a:t>
            </a:r>
            <a:r>
              <a:rPr b="0" lang="en-US" sz="2000" strike="noStrike" u="none">
                <a:solidFill>
                  <a:srgbClr val="242424"/>
                </a:solidFill>
                <a:highlight>
                  <a:srgbClr val="ffffff"/>
                </a:highlight>
                <a:uFillTx/>
                <a:latin typeface="source-serif-pro"/>
              </a:rPr>
              <a:t>.</a:t>
            </a:r>
            <a:endParaRPr b="0" lang="en-US" sz="2000" strike="noStrike" u="none">
              <a:solidFill>
                <a:srgbClr val="000000"/>
              </a:solidFill>
              <a:uFillTx/>
              <a:latin typeface="Arial"/>
            </a:endParaRPr>
          </a:p>
        </p:txBody>
      </p:sp>
      <p:sp>
        <p:nvSpPr>
          <p:cNvPr id="456" name="TextBox 6"/>
          <p:cNvSpPr/>
          <p:nvPr/>
        </p:nvSpPr>
        <p:spPr>
          <a:xfrm>
            <a:off x="3044520" y="2705760"/>
            <a:ext cx="6109560" cy="1461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242424"/>
                </a:solidFill>
                <a:highlight>
                  <a:srgbClr val="ffffff"/>
                </a:highlight>
                <a:uFillTx/>
                <a:latin typeface="source-serif-pro"/>
              </a:rPr>
              <a:t>Soft-prompting is a technique that tries to avoid this dataset creation. In hard prompting, we are creating data in a discrete representation (picking words.) In soft-prompting, we seek a </a:t>
            </a:r>
            <a:r>
              <a:rPr b="1" lang="en-US" sz="1800" strike="noStrike" u="none">
                <a:solidFill>
                  <a:srgbClr val="c00000"/>
                </a:solidFill>
                <a:highlight>
                  <a:srgbClr val="ffffff"/>
                </a:highlight>
                <a:uFillTx/>
                <a:latin typeface="source-serif-pro"/>
              </a:rPr>
              <a:t>continuous representation of the text we will input to the model</a:t>
            </a:r>
            <a:endParaRPr b="0" lang="en-US" sz="1800" strike="noStrike" u="none">
              <a:solidFill>
                <a:srgbClr val="000000"/>
              </a:solidFill>
              <a:uFillTx/>
              <a:latin typeface="Arial"/>
            </a:endParaRPr>
          </a:p>
        </p:txBody>
      </p:sp>
      <p:sp>
        <p:nvSpPr>
          <p:cNvPr id="457" name="TextBox 8"/>
          <p:cNvSpPr/>
          <p:nvPr/>
        </p:nvSpPr>
        <p:spPr>
          <a:xfrm>
            <a:off x="1250280" y="4322160"/>
            <a:ext cx="10103040" cy="1461240"/>
          </a:xfrm>
          <a:prstGeom prst="rect">
            <a:avLst/>
          </a:prstGeom>
          <a:noFill/>
          <a:ln w="50800">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242424"/>
                </a:solidFill>
                <a:highlight>
                  <a:srgbClr val="ffffff"/>
                </a:highlight>
                <a:uFillTx/>
                <a:latin typeface="source-serif-pro"/>
              </a:rPr>
              <a:t>Depending on the technique, there are different methods for how the information is added to the network. The core idea is that the base model does not optimize the text itself but rather the </a:t>
            </a:r>
            <a:r>
              <a:rPr b="1" lang="en-US" sz="1800" strike="noStrike" u="none">
                <a:solidFill>
                  <a:srgbClr val="c00000"/>
                </a:solidFill>
                <a:highlight>
                  <a:srgbClr val="ffffff"/>
                </a:highlight>
                <a:uFillTx/>
                <a:latin typeface="source-serif-pro"/>
              </a:rPr>
              <a:t>continuous representation (i.e. some type of learnable tensor) of the prompt text. </a:t>
            </a:r>
            <a:r>
              <a:rPr b="0" lang="en-US" sz="1800" strike="noStrike" u="none">
                <a:solidFill>
                  <a:srgbClr val="242424"/>
                </a:solidFill>
                <a:highlight>
                  <a:srgbClr val="ffffff"/>
                </a:highlight>
                <a:uFillTx/>
                <a:latin typeface="source-serif-pro"/>
              </a:rPr>
              <a:t>This can be some form of embedding or some transformation applied to that embedding.</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459"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460" name="Picture 4" descr=""/>
          <p:cNvPicPr/>
          <p:nvPr/>
        </p:nvPicPr>
        <p:blipFill>
          <a:blip r:embed="rId1"/>
          <a:stretch/>
        </p:blipFill>
        <p:spPr>
          <a:xfrm>
            <a:off x="1305000" y="2390040"/>
            <a:ext cx="9934560" cy="3195360"/>
          </a:xfrm>
          <a:prstGeom prst="rect">
            <a:avLst/>
          </a:prstGeom>
          <a:noFill/>
          <a:ln w="0">
            <a:noFill/>
          </a:ln>
        </p:spPr>
      </p:pic>
      <p:sp>
        <p:nvSpPr>
          <p:cNvPr id="461" name="TextBox 6"/>
          <p:cNvSpPr/>
          <p:nvPr/>
        </p:nvSpPr>
        <p:spPr>
          <a:xfrm>
            <a:off x="1579320" y="992880"/>
            <a:ext cx="9307440" cy="1309320"/>
          </a:xfrm>
          <a:prstGeom prst="rect">
            <a:avLst/>
          </a:prstGeom>
          <a:noFill/>
          <a:ln w="44450">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1" lang="en-US" sz="2000" strike="noStrike" u="none">
                <a:solidFill>
                  <a:schemeClr val="dk1"/>
                </a:solidFill>
                <a:uFillTx/>
                <a:latin typeface="Calibri"/>
              </a:rPr>
              <a:t>Prompt Tuning:</a:t>
            </a:r>
            <a:endParaRPr b="0" lang="en-US" sz="2000" strike="noStrike" u="none">
              <a:solidFill>
                <a:srgbClr val="000000"/>
              </a:solidFill>
              <a:uFillTx/>
              <a:latin typeface="Arial"/>
            </a:endParaRPr>
          </a:p>
          <a:p>
            <a:pPr indent="-216000" defTabSz="914400">
              <a:lnSpc>
                <a:spcPct val="100000"/>
              </a:lnSpc>
              <a:buClr>
                <a:srgbClr val="000000"/>
              </a:buClr>
              <a:buFont typeface="Arial"/>
              <a:buChar char="•"/>
            </a:pPr>
            <a:r>
              <a:rPr b="1" lang="en-US" sz="2000" strike="noStrike" u="none">
                <a:solidFill>
                  <a:schemeClr val="dk1"/>
                </a:solidFill>
                <a:uFillTx/>
                <a:latin typeface="Calibri"/>
              </a:rPr>
              <a:t>Trainable Prompt Parameters:</a:t>
            </a:r>
            <a:r>
              <a:rPr b="0" lang="en-US" sz="2000" strike="noStrike" u="none">
                <a:solidFill>
                  <a:schemeClr val="dk1"/>
                </a:solidFill>
                <a:uFillTx/>
                <a:latin typeface="Calibri"/>
              </a:rPr>
              <a:t> This approach focuses on creating a set of trainable parameters specifically for the prompt tokens. These parameters are essentially learned representations of the task that guide the LLM.</a:t>
            </a:r>
            <a:endParaRPr b="0" lang="en-US"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92500" lnSpcReduction="19999"/>
          </a:bodyPr>
          <a:p>
            <a:pPr indent="0" defTabSz="914400">
              <a:lnSpc>
                <a:spcPct val="90000"/>
              </a:lnSpc>
              <a:buNone/>
            </a:pPr>
            <a:r>
              <a:rPr b="1" lang="en-IN" sz="3200" strike="noStrike" u="none">
                <a:solidFill>
                  <a:srgbClr val="c00000"/>
                </a:solidFill>
                <a:uFillTx/>
                <a:latin typeface="Calibri"/>
              </a:rPr>
              <a:t>Example sentiment Analysis</a:t>
            </a:r>
            <a:endParaRPr b="0" lang="en-US" sz="3200" strike="noStrike" u="none">
              <a:solidFill>
                <a:schemeClr val="dk1"/>
              </a:solidFill>
              <a:uFillTx/>
              <a:latin typeface="Calibri"/>
            </a:endParaRPr>
          </a:p>
        </p:txBody>
      </p:sp>
      <p:sp>
        <p:nvSpPr>
          <p:cNvPr id="463"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464" name="TextBox 5"/>
          <p:cNvSpPr/>
          <p:nvPr/>
        </p:nvSpPr>
        <p:spPr>
          <a:xfrm>
            <a:off x="552600" y="1322640"/>
            <a:ext cx="11086920" cy="5546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Calibri"/>
              </a:rPr>
              <a:t>Imagine you want to fine-tune a pre-trained LLM for sentiment analysis. Here's how prompt tuning might work:</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1" lang="en-US" sz="2000" strike="noStrike" u="none">
                <a:solidFill>
                  <a:srgbClr val="c00000"/>
                </a:solidFill>
                <a:uFillTx/>
                <a:latin typeface="Calibri"/>
              </a:rPr>
              <a:t>Define Prompt Template</a:t>
            </a:r>
            <a:r>
              <a:rPr b="0" lang="en-US" sz="2000" strike="noStrike" u="none">
                <a:solidFill>
                  <a:schemeClr val="dk1"/>
                </a:solidFill>
                <a:uFillTx/>
                <a:latin typeface="Calibri"/>
              </a:rPr>
              <a:t>: You create a prompt template with special tokens representing the task and sentiment categories (positive, negative, neutral). </a:t>
            </a:r>
            <a:endParaRPr b="0" lang="en-US" sz="2000" strike="noStrike" u="none">
              <a:solidFill>
                <a:srgbClr val="000000"/>
              </a:solidFill>
              <a:uFillTx/>
              <a:latin typeface="Arial"/>
            </a:endParaRPr>
          </a:p>
          <a:p>
            <a:pPr defTabSz="914400">
              <a:lnSpc>
                <a:spcPct val="100000"/>
              </a:lnSpc>
            </a:pPr>
            <a:endParaRPr b="0" lang="en-US" sz="20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Calibri"/>
              </a:rPr>
              <a:t>An example template could be</a:t>
            </a:r>
            <a:r>
              <a:rPr b="1" lang="en-US" sz="1800" strike="noStrike" u="none">
                <a:solidFill>
                  <a:srgbClr val="0070c0"/>
                </a:solidFill>
                <a:uFillTx/>
                <a:latin typeface="Calibri"/>
              </a:rPr>
              <a:t>:[SENTIMENT] sentiment: __label__ , review:  "This movie was fantastic!“</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Calibri"/>
              </a:rPr>
              <a:t>[SENTIMENT] is a special token representing the task (sentiment analysis).__label__ is a placeholder that will be filled with the predicted sentiment during inference.“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Calibri"/>
              </a:rPr>
              <a:t>This movie was fantastic!" is the actual review text you want the model to analyze.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1" lang="en-US" sz="2000" strike="noStrike" u="none">
                <a:solidFill>
                  <a:srgbClr val="c00000"/>
                </a:solidFill>
                <a:uFillTx/>
                <a:latin typeface="Calibri"/>
              </a:rPr>
              <a:t>Trainable Prompt Parameters</a:t>
            </a:r>
            <a:r>
              <a:rPr b="0" lang="en-US" sz="2000" strike="noStrike" u="none">
                <a:solidFill>
                  <a:schemeClr val="dk1"/>
                </a:solidFill>
                <a:uFillTx/>
                <a:latin typeface="Calibri"/>
              </a:rPr>
              <a:t>: The model learns a set of parameters (embeddings) for each special token in the prompt template. These parameters capture the task-specific information.</a:t>
            </a:r>
            <a:endParaRPr b="0" lang="en-US" sz="20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1" lang="en-US" sz="2000" strike="noStrike" u="none">
                <a:solidFill>
                  <a:srgbClr val="c00000"/>
                </a:solidFill>
                <a:uFillTx/>
                <a:latin typeface="Calibri"/>
              </a:rPr>
              <a:t>Feeding the Input</a:t>
            </a:r>
            <a:r>
              <a:rPr b="0" lang="en-US" sz="1800" strike="noStrike" u="none">
                <a:solidFill>
                  <a:schemeClr val="dk1"/>
                </a:solidFill>
                <a:uFillTx/>
                <a:latin typeface="Calibri"/>
              </a:rPr>
              <a:t>: </a:t>
            </a:r>
            <a:r>
              <a:rPr b="0" lang="en-US" sz="2000" strike="noStrike" u="none">
                <a:solidFill>
                  <a:schemeClr val="dk1"/>
                </a:solidFill>
                <a:uFillTx/>
                <a:latin typeface="Calibri"/>
              </a:rPr>
              <a:t>During training and inference, you combine the prompt template with the actual review text, replacing __label__ with a special "unknown" token.</a:t>
            </a:r>
            <a:endParaRPr b="0" lang="en-US"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showMasterSp="0">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9720"/>
            <a:ext cx="10515240" cy="427320"/>
          </a:xfrm>
          <a:prstGeom prst="rect">
            <a:avLst/>
          </a:prstGeom>
          <a:noFill/>
          <a:ln w="0">
            <a:noFill/>
          </a:ln>
        </p:spPr>
        <p:txBody>
          <a:bodyPr lIns="0" rIns="0" tIns="11520" bIns="0" anchor="ctr">
            <a:noAutofit/>
          </a:bodyPr>
          <a:p>
            <a:pPr marL="9000" indent="0" defTabSz="914400">
              <a:lnSpc>
                <a:spcPct val="100000"/>
              </a:lnSpc>
              <a:spcBef>
                <a:spcPts val="91"/>
              </a:spcBef>
              <a:buNone/>
            </a:pPr>
            <a:r>
              <a:rPr b="0" lang="en-US" sz="2700" strike="noStrike" u="none">
                <a:solidFill>
                  <a:srgbClr val="a4123f"/>
                </a:solidFill>
                <a:uFillTx/>
                <a:latin typeface="Georgia"/>
              </a:rPr>
              <a:t>Settings to keep in mind</a:t>
            </a:r>
            <a:endParaRPr b="0" lang="en-US" sz="2700" strike="noStrike" u="none">
              <a:solidFill>
                <a:schemeClr val="dk1"/>
              </a:solidFill>
              <a:uFillTx/>
              <a:latin typeface="Calibri"/>
            </a:endParaRPr>
          </a:p>
        </p:txBody>
      </p:sp>
      <p:sp>
        <p:nvSpPr>
          <p:cNvPr id="138" name="object 3"/>
          <p:cNvSpPr/>
          <p:nvPr/>
        </p:nvSpPr>
        <p:spPr>
          <a:xfrm>
            <a:off x="367920" y="1014840"/>
            <a:ext cx="10708560" cy="3749400"/>
          </a:xfrm>
          <a:prstGeom prst="rect">
            <a:avLst/>
          </a:prstGeom>
          <a:noFill/>
          <a:ln w="0">
            <a:noFill/>
          </a:ln>
        </p:spPr>
        <p:style>
          <a:lnRef idx="0"/>
          <a:fillRef idx="0"/>
          <a:effectRef idx="0"/>
          <a:fontRef idx="minor"/>
        </p:style>
        <p:txBody>
          <a:bodyPr lIns="0" rIns="0" tIns="57960" bIns="0" anchor="t">
            <a:spAutoFit/>
          </a:bodyPr>
          <a:p>
            <a:pPr marL="9000" defTabSz="914400">
              <a:lnSpc>
                <a:spcPts val="2480"/>
              </a:lnSpc>
              <a:spcBef>
                <a:spcPts val="456"/>
              </a:spcBef>
            </a:pPr>
            <a:r>
              <a:rPr b="0" lang="en-US" sz="2360" strike="noStrike" u="none">
                <a:solidFill>
                  <a:srgbClr val="5e5e5e"/>
                </a:solidFill>
                <a:uFillTx/>
                <a:latin typeface="Arial MT"/>
              </a:rPr>
              <a:t>When</a:t>
            </a:r>
            <a:r>
              <a:rPr b="0" lang="en-US" sz="2360" spc="-26" strike="noStrike" u="none">
                <a:solidFill>
                  <a:srgbClr val="5e5e5e"/>
                </a:solidFill>
                <a:uFillTx/>
                <a:latin typeface="Arial MT"/>
              </a:rPr>
              <a:t> </a:t>
            </a:r>
            <a:r>
              <a:rPr b="0" lang="en-US" sz="2360" strike="noStrike" u="none">
                <a:solidFill>
                  <a:srgbClr val="5e5e5e"/>
                </a:solidFill>
                <a:uFillTx/>
                <a:latin typeface="Arial MT"/>
              </a:rPr>
              <a:t>prompting</a:t>
            </a:r>
            <a:r>
              <a:rPr b="0" lang="en-US" sz="2360" spc="28" strike="noStrike" u="none">
                <a:solidFill>
                  <a:srgbClr val="5e5e5e"/>
                </a:solidFill>
                <a:uFillTx/>
                <a:latin typeface="Arial MT"/>
              </a:rPr>
              <a:t> </a:t>
            </a:r>
            <a:r>
              <a:rPr b="0" lang="en-US" sz="2360" strike="noStrike" u="none">
                <a:solidFill>
                  <a:srgbClr val="5e5e5e"/>
                </a:solidFill>
                <a:uFillTx/>
                <a:latin typeface="Arial MT"/>
              </a:rPr>
              <a:t>a</a:t>
            </a:r>
            <a:r>
              <a:rPr b="0" lang="en-US" sz="2360" spc="31" strike="noStrike" u="none">
                <a:solidFill>
                  <a:srgbClr val="5e5e5e"/>
                </a:solidFill>
                <a:uFillTx/>
                <a:latin typeface="Arial MT"/>
              </a:rPr>
              <a:t> </a:t>
            </a:r>
            <a:r>
              <a:rPr b="0" lang="en-US" sz="2360" strike="noStrike" u="none">
                <a:solidFill>
                  <a:srgbClr val="5e5e5e"/>
                </a:solidFill>
                <a:uFillTx/>
                <a:latin typeface="Arial MT"/>
              </a:rPr>
              <a:t>language</a:t>
            </a:r>
            <a:r>
              <a:rPr b="0" lang="en-US" sz="2360" spc="77" strike="noStrike" u="none">
                <a:solidFill>
                  <a:srgbClr val="5e5e5e"/>
                </a:solidFill>
                <a:uFillTx/>
                <a:latin typeface="Arial MT"/>
              </a:rPr>
              <a:t> </a:t>
            </a:r>
            <a:r>
              <a:rPr b="0" lang="en-US" sz="2360" strike="noStrike" u="none">
                <a:solidFill>
                  <a:srgbClr val="5e5e5e"/>
                </a:solidFill>
                <a:uFillTx/>
                <a:latin typeface="Arial MT"/>
              </a:rPr>
              <a:t>model,</a:t>
            </a:r>
            <a:r>
              <a:rPr b="0" lang="en-US" sz="2360" spc="3" strike="noStrike" u="none">
                <a:solidFill>
                  <a:srgbClr val="5e5e5e"/>
                </a:solidFill>
                <a:uFillTx/>
                <a:latin typeface="Arial MT"/>
              </a:rPr>
              <a:t> </a:t>
            </a:r>
            <a:r>
              <a:rPr b="0" lang="en-US" sz="2360" strike="noStrike" u="none">
                <a:solidFill>
                  <a:srgbClr val="5e5e5e"/>
                </a:solidFill>
                <a:uFillTx/>
                <a:latin typeface="Arial MT"/>
              </a:rPr>
              <a:t>you</a:t>
            </a:r>
            <a:r>
              <a:rPr b="0" lang="en-US" sz="2360" spc="133" strike="noStrike" u="none">
                <a:solidFill>
                  <a:srgbClr val="5e5e5e"/>
                </a:solidFill>
                <a:uFillTx/>
                <a:latin typeface="Arial MT"/>
              </a:rPr>
              <a:t> </a:t>
            </a:r>
            <a:r>
              <a:rPr b="0" lang="en-US" sz="2360" strike="noStrike" u="none">
                <a:solidFill>
                  <a:srgbClr val="5e5e5e"/>
                </a:solidFill>
                <a:uFillTx/>
                <a:latin typeface="Arial MT"/>
              </a:rPr>
              <a:t>should</a:t>
            </a:r>
            <a:r>
              <a:rPr b="0" lang="en-US" sz="2360" spc="26" strike="noStrike" u="none">
                <a:solidFill>
                  <a:srgbClr val="5e5e5e"/>
                </a:solidFill>
                <a:uFillTx/>
                <a:latin typeface="Arial MT"/>
              </a:rPr>
              <a:t> </a:t>
            </a:r>
            <a:r>
              <a:rPr b="0" lang="en-US" sz="2360" strike="noStrike" u="none">
                <a:solidFill>
                  <a:srgbClr val="5e5e5e"/>
                </a:solidFill>
                <a:uFillTx/>
                <a:latin typeface="Arial MT"/>
              </a:rPr>
              <a:t>keep</a:t>
            </a:r>
            <a:r>
              <a:rPr b="0" lang="en-US" sz="2360" spc="85" strike="noStrike" u="none">
                <a:solidFill>
                  <a:srgbClr val="5e5e5e"/>
                </a:solidFill>
                <a:uFillTx/>
                <a:latin typeface="Arial MT"/>
              </a:rPr>
              <a:t> </a:t>
            </a:r>
            <a:r>
              <a:rPr b="0" lang="en-US" sz="2360" spc="-17" strike="noStrike" u="none">
                <a:solidFill>
                  <a:srgbClr val="5e5e5e"/>
                </a:solidFill>
                <a:uFillTx/>
                <a:latin typeface="Arial MT"/>
              </a:rPr>
              <a:t>in </a:t>
            </a:r>
            <a:r>
              <a:rPr b="0" lang="en-US" sz="2360" strike="noStrike" u="none">
                <a:solidFill>
                  <a:srgbClr val="5e5e5e"/>
                </a:solidFill>
                <a:uFillTx/>
                <a:latin typeface="Arial MT"/>
              </a:rPr>
              <a:t>mind</a:t>
            </a:r>
            <a:r>
              <a:rPr b="0" lang="en-US" sz="2360" spc="48" strike="noStrike" u="none">
                <a:solidFill>
                  <a:srgbClr val="5e5e5e"/>
                </a:solidFill>
                <a:uFillTx/>
                <a:latin typeface="Arial MT"/>
              </a:rPr>
              <a:t> </a:t>
            </a:r>
            <a:r>
              <a:rPr b="0" lang="en-US" sz="2360" strike="noStrike" u="none">
                <a:solidFill>
                  <a:srgbClr val="5e5e5e"/>
                </a:solidFill>
                <a:uFillTx/>
                <a:latin typeface="Arial MT"/>
              </a:rPr>
              <a:t>a</a:t>
            </a:r>
            <a:r>
              <a:rPr b="0" lang="en-US" sz="2360" spc="43" strike="noStrike" u="none">
                <a:solidFill>
                  <a:srgbClr val="5e5e5e"/>
                </a:solidFill>
                <a:uFillTx/>
                <a:latin typeface="Arial MT"/>
              </a:rPr>
              <a:t> </a:t>
            </a:r>
            <a:r>
              <a:rPr b="0" lang="en-US" sz="2360" strike="noStrike" u="none">
                <a:solidFill>
                  <a:srgbClr val="5e5e5e"/>
                </a:solidFill>
                <a:uFillTx/>
                <a:latin typeface="Arial MT"/>
              </a:rPr>
              <a:t>few</a:t>
            </a:r>
            <a:r>
              <a:rPr b="0" lang="en-US" sz="2360" spc="26" strike="noStrike" u="none">
                <a:solidFill>
                  <a:srgbClr val="5e5e5e"/>
                </a:solidFill>
                <a:uFillTx/>
                <a:latin typeface="Arial MT"/>
              </a:rPr>
              <a:t> </a:t>
            </a:r>
            <a:r>
              <a:rPr b="0" lang="en-US" sz="2360" spc="-6" strike="noStrike" u="none">
                <a:solidFill>
                  <a:srgbClr val="5e5e5e"/>
                </a:solidFill>
                <a:uFillTx/>
                <a:latin typeface="Arial MT"/>
              </a:rPr>
              <a:t>settings</a:t>
            </a:r>
            <a:endParaRPr b="0" lang="en-US" sz="2360" strike="noStrike" u="none">
              <a:solidFill>
                <a:srgbClr val="000000"/>
              </a:solidFill>
              <a:uFillTx/>
              <a:latin typeface="Arial"/>
            </a:endParaRPr>
          </a:p>
          <a:p>
            <a:pPr marL="317160" indent="-308520" defTabSz="914400">
              <a:lnSpc>
                <a:spcPts val="2480"/>
              </a:lnSpc>
              <a:spcBef>
                <a:spcPts val="1534"/>
              </a:spcBef>
              <a:buClr>
                <a:srgbClr val="7570ff"/>
              </a:buClr>
              <a:buFont typeface="Symbol" charset="2"/>
              <a:buChar char=""/>
              <a:tabLst>
                <a:tab algn="l" pos="317160"/>
              </a:tabLst>
            </a:pPr>
            <a:r>
              <a:rPr b="0" lang="en-US" sz="2360" strike="noStrike" u="none">
                <a:solidFill>
                  <a:srgbClr val="5e5e5e"/>
                </a:solidFill>
                <a:uFillTx/>
                <a:latin typeface="Arial MT"/>
              </a:rPr>
              <a:t>You</a:t>
            </a:r>
            <a:r>
              <a:rPr b="0" lang="en-US" sz="2360" spc="43" strike="noStrike" u="none">
                <a:solidFill>
                  <a:srgbClr val="5e5e5e"/>
                </a:solidFill>
                <a:uFillTx/>
                <a:latin typeface="Arial MT"/>
              </a:rPr>
              <a:t> </a:t>
            </a:r>
            <a:r>
              <a:rPr b="0" lang="en-US" sz="2360" strike="noStrike" u="none">
                <a:solidFill>
                  <a:srgbClr val="5e5e5e"/>
                </a:solidFill>
                <a:uFillTx/>
                <a:latin typeface="Arial MT"/>
              </a:rPr>
              <a:t>can</a:t>
            </a:r>
            <a:r>
              <a:rPr b="0" lang="en-US" sz="2360" spc="-14" strike="noStrike" u="none">
                <a:solidFill>
                  <a:srgbClr val="5e5e5e"/>
                </a:solidFill>
                <a:uFillTx/>
                <a:latin typeface="Arial MT"/>
              </a:rPr>
              <a:t> </a:t>
            </a:r>
            <a:r>
              <a:rPr b="0" lang="en-US" sz="2360" strike="noStrike" u="none">
                <a:solidFill>
                  <a:srgbClr val="5e5e5e"/>
                </a:solidFill>
                <a:uFillTx/>
                <a:latin typeface="Arial MT"/>
              </a:rPr>
              <a:t>get</a:t>
            </a:r>
            <a:r>
              <a:rPr b="0" lang="en-US" sz="2360" spc="17" strike="noStrike" u="none">
                <a:solidFill>
                  <a:srgbClr val="5e5e5e"/>
                </a:solidFill>
                <a:uFillTx/>
                <a:latin typeface="Arial MT"/>
              </a:rPr>
              <a:t> </a:t>
            </a:r>
            <a:r>
              <a:rPr b="0" lang="en-US" sz="2360" strike="noStrike" u="none">
                <a:solidFill>
                  <a:srgbClr val="5e5e5e"/>
                </a:solidFill>
                <a:uFillTx/>
                <a:latin typeface="Arial MT"/>
              </a:rPr>
              <a:t>very</a:t>
            </a:r>
            <a:r>
              <a:rPr b="0" lang="en-US" sz="2360" spc="17" strike="noStrike" u="none">
                <a:solidFill>
                  <a:srgbClr val="5e5e5e"/>
                </a:solidFill>
                <a:uFillTx/>
                <a:latin typeface="Arial MT"/>
              </a:rPr>
              <a:t> </a:t>
            </a:r>
            <a:r>
              <a:rPr b="0" lang="en-US" sz="2360" strike="noStrike" u="none">
                <a:solidFill>
                  <a:srgbClr val="5e5e5e"/>
                </a:solidFill>
                <a:uFillTx/>
                <a:latin typeface="Arial MT"/>
              </a:rPr>
              <a:t>different</a:t>
            </a:r>
            <a:r>
              <a:rPr b="0" lang="en-US" sz="2360" spc="28" strike="noStrike" u="none">
                <a:solidFill>
                  <a:srgbClr val="5e5e5e"/>
                </a:solidFill>
                <a:uFillTx/>
                <a:latin typeface="Arial MT"/>
              </a:rPr>
              <a:t> </a:t>
            </a:r>
            <a:r>
              <a:rPr b="0" lang="en-US" sz="2360" strike="noStrike" u="none">
                <a:solidFill>
                  <a:srgbClr val="5e5e5e"/>
                </a:solidFill>
                <a:uFillTx/>
                <a:latin typeface="Arial MT"/>
              </a:rPr>
              <a:t>results</a:t>
            </a:r>
            <a:r>
              <a:rPr b="0" lang="en-US" sz="2360" spc="26" strike="noStrike" u="none">
                <a:solidFill>
                  <a:srgbClr val="5e5e5e"/>
                </a:solidFill>
                <a:uFillTx/>
                <a:latin typeface="Arial MT"/>
              </a:rPr>
              <a:t> </a:t>
            </a:r>
            <a:r>
              <a:rPr b="0" lang="en-US" sz="2360" strike="noStrike" u="none">
                <a:solidFill>
                  <a:srgbClr val="5e5e5e"/>
                </a:solidFill>
                <a:uFillTx/>
                <a:latin typeface="Arial MT"/>
              </a:rPr>
              <a:t>with</a:t>
            </a:r>
            <a:r>
              <a:rPr b="0" lang="en-US" sz="2360" spc="-11" strike="noStrike" u="none">
                <a:solidFill>
                  <a:srgbClr val="5e5e5e"/>
                </a:solidFill>
                <a:uFillTx/>
                <a:latin typeface="Arial MT"/>
              </a:rPr>
              <a:t> </a:t>
            </a:r>
            <a:r>
              <a:rPr b="0" lang="en-US" sz="2360" strike="noStrike" u="none">
                <a:solidFill>
                  <a:srgbClr val="5e5e5e"/>
                </a:solidFill>
                <a:uFillTx/>
                <a:latin typeface="Arial MT"/>
              </a:rPr>
              <a:t>prompts</a:t>
            </a:r>
            <a:r>
              <a:rPr b="0" lang="en-US" sz="2360" spc="28" strike="noStrike" u="none">
                <a:solidFill>
                  <a:srgbClr val="5e5e5e"/>
                </a:solidFill>
                <a:uFillTx/>
                <a:latin typeface="Arial MT"/>
              </a:rPr>
              <a:t> </a:t>
            </a:r>
            <a:r>
              <a:rPr b="0" lang="en-US" sz="2360" strike="noStrike" u="none">
                <a:solidFill>
                  <a:srgbClr val="5e5e5e"/>
                </a:solidFill>
                <a:uFillTx/>
                <a:latin typeface="Arial MT"/>
              </a:rPr>
              <a:t>when</a:t>
            </a:r>
            <a:r>
              <a:rPr b="0" lang="en-US" sz="2360" spc="-17" strike="noStrike" u="none">
                <a:solidFill>
                  <a:srgbClr val="5e5e5e"/>
                </a:solidFill>
                <a:uFillTx/>
                <a:latin typeface="Arial MT"/>
              </a:rPr>
              <a:t> </a:t>
            </a:r>
            <a:r>
              <a:rPr b="0" lang="en-US" sz="2360" spc="-6" strike="noStrike" u="none">
                <a:solidFill>
                  <a:srgbClr val="5e5e5e"/>
                </a:solidFill>
                <a:uFillTx/>
                <a:latin typeface="Arial MT"/>
              </a:rPr>
              <a:t>using </a:t>
            </a:r>
            <a:r>
              <a:rPr b="0" lang="en-US" sz="2360" strike="noStrike" u="none">
                <a:solidFill>
                  <a:srgbClr val="5e5e5e"/>
                </a:solidFill>
                <a:uFillTx/>
                <a:latin typeface="Arial MT"/>
              </a:rPr>
              <a:t>different</a:t>
            </a:r>
            <a:r>
              <a:rPr b="0" lang="en-US" sz="2360" spc="48" strike="noStrike" u="none">
                <a:solidFill>
                  <a:srgbClr val="5e5e5e"/>
                </a:solidFill>
                <a:uFillTx/>
                <a:latin typeface="Arial MT"/>
              </a:rPr>
              <a:t> </a:t>
            </a:r>
            <a:r>
              <a:rPr b="0" lang="en-US" sz="2360" spc="-6" strike="noStrike" u="none">
                <a:solidFill>
                  <a:srgbClr val="5e5e5e"/>
                </a:solidFill>
                <a:uFillTx/>
                <a:latin typeface="Arial MT"/>
              </a:rPr>
              <a:t>settings</a:t>
            </a:r>
            <a:endParaRPr b="0" lang="en-US" sz="2360" strike="noStrike" u="none">
              <a:solidFill>
                <a:srgbClr val="000000"/>
              </a:solidFill>
              <a:uFillTx/>
              <a:latin typeface="Arial"/>
            </a:endParaRPr>
          </a:p>
          <a:p>
            <a:pPr marL="317160" indent="-308520" defTabSz="914400">
              <a:lnSpc>
                <a:spcPts val="2426"/>
              </a:lnSpc>
              <a:spcBef>
                <a:spcPts val="1576"/>
              </a:spcBef>
              <a:buClr>
                <a:srgbClr val="7570ff"/>
              </a:buClr>
              <a:buFont typeface="Symbol" charset="2"/>
              <a:buChar char=""/>
              <a:tabLst>
                <a:tab algn="l" pos="317160"/>
              </a:tabLst>
            </a:pPr>
            <a:r>
              <a:rPr b="0" lang="en-US" sz="2360" strike="noStrike" u="none">
                <a:solidFill>
                  <a:srgbClr val="5e5e5e"/>
                </a:solidFill>
                <a:uFillTx/>
                <a:latin typeface="Arial MT"/>
              </a:rPr>
              <a:t>One</a:t>
            </a:r>
            <a:r>
              <a:rPr b="0" lang="en-US" sz="2360" spc="60" strike="noStrike" u="none">
                <a:solidFill>
                  <a:srgbClr val="5e5e5e"/>
                </a:solidFill>
                <a:uFillTx/>
                <a:latin typeface="Arial MT"/>
              </a:rPr>
              <a:t> </a:t>
            </a:r>
            <a:r>
              <a:rPr b="0" lang="en-US" sz="2360" strike="noStrike" u="none">
                <a:solidFill>
                  <a:srgbClr val="5e5e5e"/>
                </a:solidFill>
                <a:uFillTx/>
                <a:latin typeface="Arial MT"/>
              </a:rPr>
              <a:t>important</a:t>
            </a:r>
            <a:r>
              <a:rPr b="0" lang="en-US" sz="2360" spc="88" strike="noStrike" u="none">
                <a:solidFill>
                  <a:srgbClr val="5e5e5e"/>
                </a:solidFill>
                <a:uFillTx/>
                <a:latin typeface="Arial MT"/>
              </a:rPr>
              <a:t> </a:t>
            </a:r>
            <a:r>
              <a:rPr b="0" lang="en-US" sz="2360" strike="noStrike" u="none">
                <a:solidFill>
                  <a:srgbClr val="5e5e5e"/>
                </a:solidFill>
                <a:uFillTx/>
                <a:latin typeface="Arial MT"/>
              </a:rPr>
              <a:t>setting</a:t>
            </a:r>
            <a:r>
              <a:rPr b="0" lang="en-US" sz="2360" spc="11" strike="noStrike" u="none">
                <a:solidFill>
                  <a:srgbClr val="5e5e5e"/>
                </a:solidFill>
                <a:uFillTx/>
                <a:latin typeface="Arial MT"/>
              </a:rPr>
              <a:t> </a:t>
            </a:r>
            <a:r>
              <a:rPr b="0" lang="en-US" sz="2360" strike="noStrike" u="none">
                <a:solidFill>
                  <a:srgbClr val="5e5e5e"/>
                </a:solidFill>
                <a:uFillTx/>
                <a:latin typeface="Arial MT"/>
              </a:rPr>
              <a:t>is</a:t>
            </a:r>
            <a:r>
              <a:rPr b="0" lang="en-US" sz="2360" spc="34" strike="noStrike" u="none">
                <a:solidFill>
                  <a:srgbClr val="5e5e5e"/>
                </a:solidFill>
                <a:uFillTx/>
                <a:latin typeface="Arial MT"/>
              </a:rPr>
              <a:t> </a:t>
            </a:r>
            <a:r>
              <a:rPr b="0" lang="en-US" sz="2360" strike="noStrike" u="none">
                <a:solidFill>
                  <a:srgbClr val="5e5e5e"/>
                </a:solidFill>
                <a:uFillTx/>
                <a:latin typeface="Arial MT"/>
              </a:rPr>
              <a:t>controlling</a:t>
            </a:r>
            <a:r>
              <a:rPr b="0" lang="en-US" sz="2360" spc="68" strike="noStrike" u="none">
                <a:solidFill>
                  <a:srgbClr val="5e5e5e"/>
                </a:solidFill>
                <a:uFillTx/>
                <a:latin typeface="Arial MT"/>
              </a:rPr>
              <a:t> </a:t>
            </a:r>
            <a:r>
              <a:rPr b="0" lang="en-US" sz="2360" strike="noStrike" u="none">
                <a:solidFill>
                  <a:srgbClr val="5e5e5e"/>
                </a:solidFill>
                <a:uFillTx/>
                <a:latin typeface="Arial MT"/>
              </a:rPr>
              <a:t>how</a:t>
            </a:r>
            <a:r>
              <a:rPr b="0" lang="en-US" sz="2360" spc="40" strike="noStrike" u="none">
                <a:solidFill>
                  <a:srgbClr val="5e5e5e"/>
                </a:solidFill>
                <a:uFillTx/>
                <a:latin typeface="Arial MT"/>
              </a:rPr>
              <a:t> </a:t>
            </a:r>
            <a:r>
              <a:rPr b="0" lang="en-US" sz="2360" strike="noStrike" u="none">
                <a:solidFill>
                  <a:srgbClr val="5e5e5e"/>
                </a:solidFill>
                <a:uFillTx/>
                <a:latin typeface="Arial MT"/>
              </a:rPr>
              <a:t>deterministic</a:t>
            </a:r>
            <a:r>
              <a:rPr b="0" lang="en-US" sz="2360" spc="45" strike="noStrike" u="none">
                <a:solidFill>
                  <a:srgbClr val="5e5e5e"/>
                </a:solidFill>
                <a:uFillTx/>
                <a:latin typeface="Arial MT"/>
              </a:rPr>
              <a:t> </a:t>
            </a:r>
            <a:r>
              <a:rPr b="0" lang="en-US" sz="2360" spc="-17" strike="noStrike" u="none">
                <a:solidFill>
                  <a:srgbClr val="5e5e5e"/>
                </a:solidFill>
                <a:uFillTx/>
                <a:latin typeface="Arial MT"/>
              </a:rPr>
              <a:t>the </a:t>
            </a:r>
            <a:r>
              <a:rPr b="0" lang="en-US" sz="2360" strike="noStrike" u="none">
                <a:solidFill>
                  <a:srgbClr val="5e5e5e"/>
                </a:solidFill>
                <a:uFillTx/>
                <a:latin typeface="Arial MT"/>
              </a:rPr>
              <a:t>model</a:t>
            </a:r>
            <a:r>
              <a:rPr b="0" lang="en-US" sz="2360" spc="45" strike="noStrike" u="none">
                <a:solidFill>
                  <a:srgbClr val="5e5e5e"/>
                </a:solidFill>
                <a:uFillTx/>
                <a:latin typeface="Arial MT"/>
              </a:rPr>
              <a:t> </a:t>
            </a:r>
            <a:r>
              <a:rPr b="0" lang="en-US" sz="2360" strike="noStrike" u="none">
                <a:solidFill>
                  <a:srgbClr val="5e5e5e"/>
                </a:solidFill>
                <a:uFillTx/>
                <a:latin typeface="Arial MT"/>
              </a:rPr>
              <a:t>is</a:t>
            </a:r>
            <a:r>
              <a:rPr b="0" lang="en-US" sz="2360" spc="31" strike="noStrike" u="none">
                <a:solidFill>
                  <a:srgbClr val="5e5e5e"/>
                </a:solidFill>
                <a:uFillTx/>
                <a:latin typeface="Arial MT"/>
              </a:rPr>
              <a:t> </a:t>
            </a:r>
            <a:r>
              <a:rPr b="0" lang="en-US" sz="2360" strike="noStrike" u="none">
                <a:solidFill>
                  <a:srgbClr val="5e5e5e"/>
                </a:solidFill>
                <a:uFillTx/>
                <a:latin typeface="Arial MT"/>
              </a:rPr>
              <a:t>when</a:t>
            </a:r>
            <a:r>
              <a:rPr b="0" lang="en-US" sz="2360" spc="54" strike="noStrike" u="none">
                <a:solidFill>
                  <a:srgbClr val="5e5e5e"/>
                </a:solidFill>
                <a:uFillTx/>
                <a:latin typeface="Arial MT"/>
              </a:rPr>
              <a:t> </a:t>
            </a:r>
            <a:r>
              <a:rPr b="0" lang="en-US" sz="2360" strike="noStrike" u="none">
                <a:solidFill>
                  <a:srgbClr val="5e5e5e"/>
                </a:solidFill>
                <a:uFillTx/>
                <a:latin typeface="Arial MT"/>
              </a:rPr>
              <a:t>generating</a:t>
            </a:r>
            <a:r>
              <a:rPr b="0" lang="en-US" sz="2360" spc="48" strike="noStrike" u="none">
                <a:solidFill>
                  <a:srgbClr val="5e5e5e"/>
                </a:solidFill>
                <a:uFillTx/>
                <a:latin typeface="Arial MT"/>
              </a:rPr>
              <a:t> </a:t>
            </a:r>
            <a:r>
              <a:rPr b="0" lang="en-US" sz="2360" strike="noStrike" u="none">
                <a:solidFill>
                  <a:srgbClr val="5e5e5e"/>
                </a:solidFill>
                <a:uFillTx/>
                <a:latin typeface="Arial MT"/>
              </a:rPr>
              <a:t>completion</a:t>
            </a:r>
            <a:r>
              <a:rPr b="0" lang="en-US" sz="2360" spc="74" strike="noStrike" u="none">
                <a:solidFill>
                  <a:srgbClr val="5e5e5e"/>
                </a:solidFill>
                <a:uFillTx/>
                <a:latin typeface="Arial MT"/>
              </a:rPr>
              <a:t> </a:t>
            </a:r>
            <a:r>
              <a:rPr b="0" lang="en-US" sz="2360" strike="noStrike" u="none">
                <a:solidFill>
                  <a:srgbClr val="5e5e5e"/>
                </a:solidFill>
                <a:uFillTx/>
                <a:latin typeface="Arial MT"/>
              </a:rPr>
              <a:t>for</a:t>
            </a:r>
            <a:r>
              <a:rPr b="0" lang="en-US" sz="2360" spc="60" strike="noStrike" u="none">
                <a:solidFill>
                  <a:srgbClr val="5e5e5e"/>
                </a:solidFill>
                <a:uFillTx/>
                <a:latin typeface="Arial MT"/>
              </a:rPr>
              <a:t> </a:t>
            </a:r>
            <a:r>
              <a:rPr b="0" lang="en-US" sz="2360" spc="-6" strike="noStrike" u="none">
                <a:solidFill>
                  <a:srgbClr val="5e5e5e"/>
                </a:solidFill>
                <a:uFillTx/>
                <a:latin typeface="Arial MT"/>
              </a:rPr>
              <a:t>prompts</a:t>
            </a:r>
            <a:endParaRPr b="0" lang="en-US" sz="2360" strike="noStrike" u="none">
              <a:solidFill>
                <a:srgbClr val="000000"/>
              </a:solidFill>
              <a:uFillTx/>
              <a:latin typeface="Arial"/>
            </a:endParaRPr>
          </a:p>
          <a:p>
            <a:pPr lvl="1" marL="624960" indent="-295200" defTabSz="914400">
              <a:lnSpc>
                <a:spcPts val="2214"/>
              </a:lnSpc>
              <a:spcBef>
                <a:spcPts val="1548"/>
              </a:spcBef>
              <a:buClr>
                <a:srgbClr val="7570ff"/>
              </a:buClr>
              <a:buSzPct val="122000"/>
              <a:buFont typeface="Arial MT"/>
              <a:buChar char="•"/>
              <a:tabLst>
                <a:tab algn="l" pos="624960"/>
              </a:tabLst>
            </a:pPr>
            <a:r>
              <a:rPr b="1" lang="en-US" sz="2110" spc="-6" strike="noStrike" u="none">
                <a:solidFill>
                  <a:srgbClr val="5e5e5e"/>
                </a:solidFill>
                <a:uFillTx/>
                <a:latin typeface="Arial"/>
              </a:rPr>
              <a:t>Temperature</a:t>
            </a:r>
            <a:r>
              <a:rPr b="1" lang="en-US" sz="2110" spc="-88" strike="noStrike" u="none">
                <a:solidFill>
                  <a:srgbClr val="5e5e5e"/>
                </a:solidFill>
                <a:uFillTx/>
                <a:latin typeface="Arial"/>
              </a:rPr>
              <a:t> </a:t>
            </a:r>
            <a:r>
              <a:rPr b="0" lang="en-US" sz="2110" strike="noStrike" u="none">
                <a:solidFill>
                  <a:srgbClr val="5e5e5e"/>
                </a:solidFill>
                <a:uFillTx/>
                <a:latin typeface="Arial MT"/>
              </a:rPr>
              <a:t>and </a:t>
            </a:r>
            <a:r>
              <a:rPr b="1" lang="en-US" sz="2110" strike="noStrike" u="none">
                <a:solidFill>
                  <a:srgbClr val="5e5e5e"/>
                </a:solidFill>
                <a:uFillTx/>
                <a:latin typeface="Arial"/>
              </a:rPr>
              <a:t>top_p</a:t>
            </a:r>
            <a:r>
              <a:rPr b="1" lang="en-US" sz="2110" spc="-11" strike="noStrike" u="none">
                <a:solidFill>
                  <a:srgbClr val="5e5e5e"/>
                </a:solidFill>
                <a:uFillTx/>
                <a:latin typeface="Arial"/>
              </a:rPr>
              <a:t> </a:t>
            </a:r>
            <a:r>
              <a:rPr b="0" lang="en-US" sz="2110" strike="noStrike" u="none">
                <a:solidFill>
                  <a:srgbClr val="5e5e5e"/>
                </a:solidFill>
                <a:uFillTx/>
                <a:latin typeface="Arial MT"/>
              </a:rPr>
              <a:t>are</a:t>
            </a:r>
            <a:r>
              <a:rPr b="0" lang="en-US" sz="2110" spc="-96" strike="noStrike" u="none">
                <a:solidFill>
                  <a:srgbClr val="5e5e5e"/>
                </a:solidFill>
                <a:uFillTx/>
                <a:latin typeface="Arial MT"/>
              </a:rPr>
              <a:t> </a:t>
            </a:r>
            <a:r>
              <a:rPr b="0" lang="en-US" sz="2110" strike="noStrike" u="none">
                <a:solidFill>
                  <a:srgbClr val="5e5e5e"/>
                </a:solidFill>
                <a:uFillTx/>
                <a:latin typeface="Arial MT"/>
              </a:rPr>
              <a:t>two</a:t>
            </a:r>
            <a:r>
              <a:rPr b="0" lang="en-US" sz="2110" spc="-91" strike="noStrike" u="none">
                <a:solidFill>
                  <a:srgbClr val="5e5e5e"/>
                </a:solidFill>
                <a:uFillTx/>
                <a:latin typeface="Arial MT"/>
              </a:rPr>
              <a:t> </a:t>
            </a:r>
            <a:r>
              <a:rPr b="0" lang="en-US" sz="2110" strike="noStrike" u="none">
                <a:solidFill>
                  <a:srgbClr val="5e5e5e"/>
                </a:solidFill>
                <a:uFillTx/>
                <a:latin typeface="Arial MT"/>
              </a:rPr>
              <a:t>important</a:t>
            </a:r>
            <a:r>
              <a:rPr b="0" lang="en-US" sz="2110" spc="54" strike="noStrike" u="none">
                <a:solidFill>
                  <a:srgbClr val="5e5e5e"/>
                </a:solidFill>
                <a:uFillTx/>
                <a:latin typeface="Arial MT"/>
              </a:rPr>
              <a:t> </a:t>
            </a:r>
            <a:r>
              <a:rPr b="0" lang="en-US" sz="2110" strike="noStrike" u="none">
                <a:solidFill>
                  <a:srgbClr val="5e5e5e"/>
                </a:solidFill>
                <a:uFillTx/>
                <a:latin typeface="Arial MT"/>
              </a:rPr>
              <a:t>parameters</a:t>
            </a:r>
            <a:r>
              <a:rPr b="0" lang="en-US" sz="2110" spc="-77" strike="noStrike" u="none">
                <a:solidFill>
                  <a:srgbClr val="5e5e5e"/>
                </a:solidFill>
                <a:uFillTx/>
                <a:latin typeface="Arial MT"/>
              </a:rPr>
              <a:t> </a:t>
            </a:r>
            <a:r>
              <a:rPr b="0" lang="en-US" sz="2110" strike="noStrike" u="none">
                <a:solidFill>
                  <a:srgbClr val="5e5e5e"/>
                </a:solidFill>
                <a:uFillTx/>
                <a:latin typeface="Arial MT"/>
              </a:rPr>
              <a:t>to</a:t>
            </a:r>
            <a:r>
              <a:rPr b="0" lang="en-US" sz="2110" spc="-48" strike="noStrike" u="none">
                <a:solidFill>
                  <a:srgbClr val="5e5e5e"/>
                </a:solidFill>
                <a:uFillTx/>
                <a:latin typeface="Arial MT"/>
              </a:rPr>
              <a:t> </a:t>
            </a:r>
            <a:r>
              <a:rPr b="0" lang="en-US" sz="2110" spc="-14" strike="noStrike" u="none">
                <a:solidFill>
                  <a:srgbClr val="5e5e5e"/>
                </a:solidFill>
                <a:uFillTx/>
                <a:latin typeface="Arial MT"/>
              </a:rPr>
              <a:t>keep </a:t>
            </a:r>
            <a:r>
              <a:rPr b="0" lang="en-US" sz="2110" strike="noStrike" u="none">
                <a:solidFill>
                  <a:srgbClr val="5e5e5e"/>
                </a:solidFill>
                <a:uFillTx/>
                <a:latin typeface="Arial MT"/>
              </a:rPr>
              <a:t>in</a:t>
            </a:r>
            <a:r>
              <a:rPr b="0" lang="en-US" sz="2110" spc="-26" strike="noStrike" u="none">
                <a:solidFill>
                  <a:srgbClr val="5e5e5e"/>
                </a:solidFill>
                <a:uFillTx/>
                <a:latin typeface="Arial MT"/>
              </a:rPr>
              <a:t> </a:t>
            </a:r>
            <a:r>
              <a:rPr b="0" lang="en-US" sz="2110" spc="-14" strike="noStrike" u="none">
                <a:solidFill>
                  <a:srgbClr val="5e5e5e"/>
                </a:solidFill>
                <a:uFillTx/>
                <a:latin typeface="Arial MT"/>
              </a:rPr>
              <a:t>mind</a:t>
            </a:r>
            <a:endParaRPr b="0" lang="en-US" sz="2110" strike="noStrike" u="none">
              <a:solidFill>
                <a:srgbClr val="000000"/>
              </a:solidFill>
              <a:uFillTx/>
              <a:latin typeface="Arial"/>
            </a:endParaRPr>
          </a:p>
          <a:p>
            <a:pPr lvl="1" marL="624960" indent="-294840" defTabSz="914400">
              <a:lnSpc>
                <a:spcPct val="100000"/>
              </a:lnSpc>
              <a:spcBef>
                <a:spcPts val="1145"/>
              </a:spcBef>
              <a:buClr>
                <a:srgbClr val="7570ff"/>
              </a:buClr>
              <a:buSzPct val="122000"/>
              <a:buFont typeface="Arial MT"/>
              <a:buChar char="•"/>
              <a:tabLst>
                <a:tab algn="l" pos="624960"/>
              </a:tabLst>
            </a:pPr>
            <a:r>
              <a:rPr b="0" lang="en-US" sz="2110" spc="-6" strike="noStrike" u="none">
                <a:solidFill>
                  <a:srgbClr val="5e5e5e"/>
                </a:solidFill>
                <a:uFillTx/>
                <a:latin typeface="Arial MT"/>
              </a:rPr>
              <a:t>Generally,</a:t>
            </a:r>
            <a:r>
              <a:rPr b="0" lang="en-US" sz="2110" spc="68" strike="noStrike" u="none">
                <a:solidFill>
                  <a:srgbClr val="5e5e5e"/>
                </a:solidFill>
                <a:uFillTx/>
                <a:latin typeface="Arial MT"/>
              </a:rPr>
              <a:t> </a:t>
            </a:r>
            <a:r>
              <a:rPr b="0" lang="en-US" sz="2110" strike="noStrike" u="none">
                <a:solidFill>
                  <a:srgbClr val="5e5e5e"/>
                </a:solidFill>
                <a:uFillTx/>
                <a:latin typeface="Arial MT"/>
              </a:rPr>
              <a:t>keep</a:t>
            </a:r>
            <a:r>
              <a:rPr b="0" lang="en-US" sz="2110" spc="-108" strike="noStrike" u="none">
                <a:solidFill>
                  <a:srgbClr val="5e5e5e"/>
                </a:solidFill>
                <a:uFillTx/>
                <a:latin typeface="Arial MT"/>
              </a:rPr>
              <a:t> </a:t>
            </a:r>
            <a:r>
              <a:rPr b="0" lang="en-US" sz="2110" strike="noStrike" u="none">
                <a:solidFill>
                  <a:srgbClr val="5e5e5e"/>
                </a:solidFill>
                <a:uFillTx/>
                <a:latin typeface="Arial MT"/>
              </a:rPr>
              <a:t>these</a:t>
            </a:r>
            <a:r>
              <a:rPr b="0" lang="en-US" sz="2110" spc="31" strike="noStrike" u="none">
                <a:solidFill>
                  <a:srgbClr val="5e5e5e"/>
                </a:solidFill>
                <a:uFillTx/>
                <a:latin typeface="Arial MT"/>
              </a:rPr>
              <a:t> </a:t>
            </a:r>
            <a:r>
              <a:rPr b="0" lang="en-US" sz="2110" strike="noStrike" u="none">
                <a:solidFill>
                  <a:srgbClr val="5e5e5e"/>
                </a:solidFill>
                <a:uFillTx/>
                <a:latin typeface="Arial MT"/>
              </a:rPr>
              <a:t>low</a:t>
            </a:r>
            <a:r>
              <a:rPr b="0" lang="en-US" sz="2110" spc="-91" strike="noStrike" u="none">
                <a:solidFill>
                  <a:srgbClr val="5e5e5e"/>
                </a:solidFill>
                <a:uFillTx/>
                <a:latin typeface="Arial MT"/>
              </a:rPr>
              <a:t> </a:t>
            </a:r>
            <a:r>
              <a:rPr b="0" lang="en-US" sz="2110" strike="noStrike" u="none">
                <a:solidFill>
                  <a:srgbClr val="5e5e5e"/>
                </a:solidFill>
                <a:uFillTx/>
                <a:latin typeface="Arial MT"/>
              </a:rPr>
              <a:t>if</a:t>
            </a:r>
            <a:r>
              <a:rPr b="0" lang="en-US" sz="2110" spc="-54" strike="noStrike" u="none">
                <a:solidFill>
                  <a:srgbClr val="5e5e5e"/>
                </a:solidFill>
                <a:uFillTx/>
                <a:latin typeface="Arial MT"/>
              </a:rPr>
              <a:t> </a:t>
            </a:r>
            <a:r>
              <a:rPr b="0" lang="en-US" sz="2110" strike="noStrike" u="none">
                <a:solidFill>
                  <a:srgbClr val="5e5e5e"/>
                </a:solidFill>
                <a:uFillTx/>
                <a:latin typeface="Arial MT"/>
              </a:rPr>
              <a:t>you</a:t>
            </a:r>
            <a:r>
              <a:rPr b="0" lang="en-US" sz="2110" spc="-17" strike="noStrike" u="none">
                <a:solidFill>
                  <a:srgbClr val="5e5e5e"/>
                </a:solidFill>
                <a:uFillTx/>
                <a:latin typeface="Arial MT"/>
              </a:rPr>
              <a:t> </a:t>
            </a:r>
            <a:r>
              <a:rPr b="0" lang="en-US" sz="2110" strike="noStrike" u="none">
                <a:solidFill>
                  <a:srgbClr val="5e5e5e"/>
                </a:solidFill>
                <a:uFillTx/>
                <a:latin typeface="Arial MT"/>
              </a:rPr>
              <a:t>are</a:t>
            </a:r>
            <a:r>
              <a:rPr b="0" lang="en-US" sz="2110" spc="-105" strike="noStrike" u="none">
                <a:solidFill>
                  <a:srgbClr val="5e5e5e"/>
                </a:solidFill>
                <a:uFillTx/>
                <a:latin typeface="Arial MT"/>
              </a:rPr>
              <a:t> </a:t>
            </a:r>
            <a:r>
              <a:rPr b="0" lang="en-US" sz="2110" strike="noStrike" u="none">
                <a:solidFill>
                  <a:srgbClr val="5e5e5e"/>
                </a:solidFill>
                <a:uFillTx/>
                <a:latin typeface="Arial MT"/>
              </a:rPr>
              <a:t>looking</a:t>
            </a:r>
            <a:r>
              <a:rPr b="0" lang="en-US" sz="2110" spc="74" strike="noStrike" u="none">
                <a:solidFill>
                  <a:srgbClr val="5e5e5e"/>
                </a:solidFill>
                <a:uFillTx/>
                <a:latin typeface="Arial MT"/>
              </a:rPr>
              <a:t> </a:t>
            </a:r>
            <a:r>
              <a:rPr b="0" lang="en-US" sz="2110" strike="noStrike" u="none">
                <a:solidFill>
                  <a:srgbClr val="5e5e5e"/>
                </a:solidFill>
                <a:uFillTx/>
                <a:latin typeface="Arial MT"/>
              </a:rPr>
              <a:t>for</a:t>
            </a:r>
            <a:r>
              <a:rPr b="0" lang="en-US" sz="2110" spc="-147" strike="noStrike" u="none">
                <a:solidFill>
                  <a:srgbClr val="5e5e5e"/>
                </a:solidFill>
                <a:uFillTx/>
                <a:latin typeface="Arial MT"/>
              </a:rPr>
              <a:t> </a:t>
            </a:r>
            <a:r>
              <a:rPr b="0" lang="en-US" sz="2110" strike="noStrike" u="none">
                <a:solidFill>
                  <a:srgbClr val="5e5e5e"/>
                </a:solidFill>
                <a:uFillTx/>
                <a:latin typeface="Arial MT"/>
              </a:rPr>
              <a:t>exact</a:t>
            </a:r>
            <a:r>
              <a:rPr b="0" lang="en-US" sz="2110" spc="28" strike="noStrike" u="none">
                <a:solidFill>
                  <a:srgbClr val="5e5e5e"/>
                </a:solidFill>
                <a:uFillTx/>
                <a:latin typeface="Arial MT"/>
              </a:rPr>
              <a:t> </a:t>
            </a:r>
            <a:r>
              <a:rPr b="0" lang="en-US" sz="2110" spc="-6" strike="noStrike" u="none">
                <a:solidFill>
                  <a:srgbClr val="5e5e5e"/>
                </a:solidFill>
                <a:uFillTx/>
                <a:latin typeface="Arial MT"/>
              </a:rPr>
              <a:t>answers</a:t>
            </a:r>
            <a:endParaRPr b="0" lang="en-US" sz="2110" strike="noStrike" u="none">
              <a:solidFill>
                <a:srgbClr val="000000"/>
              </a:solidFill>
              <a:uFillTx/>
              <a:latin typeface="Arial"/>
            </a:endParaRPr>
          </a:p>
          <a:p>
            <a:pPr lvl="1" marL="624960" indent="-294840" defTabSz="914400">
              <a:lnSpc>
                <a:spcPct val="100000"/>
              </a:lnSpc>
              <a:spcBef>
                <a:spcPts val="1216"/>
              </a:spcBef>
              <a:buClr>
                <a:srgbClr val="7570ff"/>
              </a:buClr>
              <a:buSzPct val="122000"/>
              <a:buFont typeface="Arial MT"/>
              <a:buChar char="•"/>
              <a:tabLst>
                <a:tab algn="l" pos="624960"/>
              </a:tabLst>
            </a:pPr>
            <a:r>
              <a:rPr b="0" lang="en-US" sz="2110" strike="noStrike" u="none">
                <a:solidFill>
                  <a:srgbClr val="5e5e5e"/>
                </a:solidFill>
                <a:uFillTx/>
                <a:latin typeface="Arial MT"/>
              </a:rPr>
              <a:t>…</a:t>
            </a:r>
            <a:r>
              <a:rPr b="0" lang="en-US" sz="2110" strike="noStrike" u="none">
                <a:solidFill>
                  <a:srgbClr val="5e5e5e"/>
                </a:solidFill>
                <a:uFillTx/>
                <a:latin typeface="Arial MT"/>
              </a:rPr>
              <a:t>keep</a:t>
            </a:r>
            <a:r>
              <a:rPr b="0" lang="en-US" sz="2110" spc="-48" strike="noStrike" u="none">
                <a:solidFill>
                  <a:srgbClr val="5e5e5e"/>
                </a:solidFill>
                <a:uFillTx/>
                <a:latin typeface="Arial MT"/>
              </a:rPr>
              <a:t> </a:t>
            </a:r>
            <a:r>
              <a:rPr b="0" lang="en-US" sz="2110" strike="noStrike" u="none">
                <a:solidFill>
                  <a:srgbClr val="5e5e5e"/>
                </a:solidFill>
                <a:uFillTx/>
                <a:latin typeface="Arial MT"/>
              </a:rPr>
              <a:t>them</a:t>
            </a:r>
            <a:r>
              <a:rPr b="0" lang="en-US" sz="2110" spc="-3" strike="noStrike" u="none">
                <a:solidFill>
                  <a:srgbClr val="5e5e5e"/>
                </a:solidFill>
                <a:uFillTx/>
                <a:latin typeface="Arial MT"/>
              </a:rPr>
              <a:t> </a:t>
            </a:r>
            <a:r>
              <a:rPr b="0" lang="en-US" sz="2110" strike="noStrike" u="none">
                <a:solidFill>
                  <a:srgbClr val="5e5e5e"/>
                </a:solidFill>
                <a:uFillTx/>
                <a:latin typeface="Arial MT"/>
              </a:rPr>
              <a:t>high if</a:t>
            </a:r>
            <a:r>
              <a:rPr b="0" lang="en-US" sz="2110" spc="-43" strike="noStrike" u="none">
                <a:solidFill>
                  <a:srgbClr val="5e5e5e"/>
                </a:solidFill>
                <a:uFillTx/>
                <a:latin typeface="Arial MT"/>
              </a:rPr>
              <a:t> </a:t>
            </a:r>
            <a:r>
              <a:rPr b="0" lang="en-US" sz="2110" strike="noStrike" u="none">
                <a:solidFill>
                  <a:srgbClr val="5e5e5e"/>
                </a:solidFill>
                <a:uFillTx/>
                <a:latin typeface="Arial MT"/>
              </a:rPr>
              <a:t>you are</a:t>
            </a:r>
            <a:r>
              <a:rPr b="0" lang="en-US" sz="2110" spc="-91" strike="noStrike" u="none">
                <a:solidFill>
                  <a:srgbClr val="5e5e5e"/>
                </a:solidFill>
                <a:uFillTx/>
                <a:latin typeface="Arial MT"/>
              </a:rPr>
              <a:t> </a:t>
            </a:r>
            <a:r>
              <a:rPr b="0" lang="en-US" sz="2110" strike="noStrike" u="none">
                <a:solidFill>
                  <a:srgbClr val="5e5e5e"/>
                </a:solidFill>
                <a:uFillTx/>
                <a:latin typeface="Arial MT"/>
              </a:rPr>
              <a:t>looking</a:t>
            </a:r>
            <a:r>
              <a:rPr b="0" lang="en-US" sz="2110" spc="91" strike="noStrike" u="none">
                <a:solidFill>
                  <a:srgbClr val="5e5e5e"/>
                </a:solidFill>
                <a:uFillTx/>
                <a:latin typeface="Arial MT"/>
              </a:rPr>
              <a:t> </a:t>
            </a:r>
            <a:r>
              <a:rPr b="0" lang="en-US" sz="2110" strike="noStrike" u="none">
                <a:solidFill>
                  <a:srgbClr val="5e5e5e"/>
                </a:solidFill>
                <a:uFillTx/>
                <a:latin typeface="Arial MT"/>
              </a:rPr>
              <a:t>for</a:t>
            </a:r>
            <a:r>
              <a:rPr b="0" lang="en-US" sz="2110" spc="-91" strike="noStrike" u="none">
                <a:solidFill>
                  <a:srgbClr val="5e5e5e"/>
                </a:solidFill>
                <a:uFillTx/>
                <a:latin typeface="Arial MT"/>
              </a:rPr>
              <a:t> </a:t>
            </a:r>
            <a:r>
              <a:rPr b="0" lang="en-US" sz="2110" strike="noStrike" u="none">
                <a:solidFill>
                  <a:srgbClr val="5e5e5e"/>
                </a:solidFill>
                <a:uFillTx/>
                <a:latin typeface="Arial MT"/>
              </a:rPr>
              <a:t>more</a:t>
            </a:r>
            <a:r>
              <a:rPr b="0" lang="en-US" sz="2110" spc="-88" strike="noStrike" u="none">
                <a:solidFill>
                  <a:srgbClr val="5e5e5e"/>
                </a:solidFill>
                <a:uFillTx/>
                <a:latin typeface="Arial MT"/>
              </a:rPr>
              <a:t> </a:t>
            </a:r>
            <a:r>
              <a:rPr b="0" lang="en-US" sz="2110" strike="noStrike" u="none">
                <a:solidFill>
                  <a:srgbClr val="5e5e5e"/>
                </a:solidFill>
                <a:uFillTx/>
                <a:latin typeface="Arial MT"/>
              </a:rPr>
              <a:t>diverse</a:t>
            </a:r>
            <a:r>
              <a:rPr b="0" lang="en-US" sz="2110" spc="85" strike="noStrike" u="none">
                <a:solidFill>
                  <a:srgbClr val="5e5e5e"/>
                </a:solidFill>
                <a:uFillTx/>
                <a:latin typeface="Arial MT"/>
              </a:rPr>
              <a:t> </a:t>
            </a:r>
            <a:r>
              <a:rPr b="0" lang="en-US" sz="2110" spc="-6" strike="noStrike" u="none">
                <a:solidFill>
                  <a:srgbClr val="5e5e5e"/>
                </a:solidFill>
                <a:uFillTx/>
                <a:latin typeface="Arial MT"/>
              </a:rPr>
              <a:t>responses</a:t>
            </a:r>
            <a:endParaRPr b="0" lang="en-US" sz="2110" strike="noStrike" u="none">
              <a:solidFill>
                <a:srgbClr val="000000"/>
              </a:solidFill>
              <a:uFillTx/>
              <a:latin typeface="Arial"/>
            </a:endParaRPr>
          </a:p>
        </p:txBody>
      </p:sp>
      <p:sp>
        <p:nvSpPr>
          <p:cNvPr id="139" name="object 4"/>
          <p:cNvSpPr/>
          <p:nvPr/>
        </p:nvSpPr>
        <p:spPr>
          <a:xfrm>
            <a:off x="367920" y="4322880"/>
            <a:ext cx="4493880" cy="2289240"/>
          </a:xfrm>
          <a:prstGeom prst="rect">
            <a:avLst/>
          </a:prstGeom>
          <a:solidFill>
            <a:schemeClr val="accent4">
              <a:lumMod val="20000"/>
              <a:lumOff val="80000"/>
            </a:schemeClr>
          </a:solidFill>
          <a:ln w="0">
            <a:noFill/>
          </a:ln>
        </p:spPr>
        <p:style>
          <a:lnRef idx="0"/>
          <a:fillRef idx="0"/>
          <a:effectRef idx="0"/>
          <a:fontRef idx="minor"/>
        </p:style>
        <p:txBody>
          <a:bodyPr lIns="0" rIns="0" tIns="11160" bIns="0" anchor="t">
            <a:spAutoFit/>
          </a:bodyPr>
          <a:p>
            <a:pPr marL="316800" indent="-307800" defTabSz="914400">
              <a:lnSpc>
                <a:spcPct val="100000"/>
              </a:lnSpc>
              <a:spcBef>
                <a:spcPts val="88"/>
              </a:spcBef>
              <a:buClr>
                <a:srgbClr val="7570ff"/>
              </a:buClr>
              <a:buFont typeface="Symbol" charset="2"/>
              <a:buChar char=""/>
              <a:tabLst>
                <a:tab algn="l" pos="317160"/>
              </a:tabLst>
            </a:pPr>
            <a:r>
              <a:rPr b="0" lang="en-US" sz="1940" spc="-6" strike="noStrike" u="none">
                <a:solidFill>
                  <a:srgbClr val="5e5e5e"/>
                </a:solidFill>
                <a:uFillTx/>
                <a:latin typeface="Arial MT"/>
              </a:rPr>
              <a:t>Temperature</a:t>
            </a:r>
            <a:endParaRPr b="0" lang="en-US" sz="1940" strike="noStrike" u="none">
              <a:solidFill>
                <a:srgbClr val="000000"/>
              </a:solidFill>
              <a:uFillTx/>
              <a:latin typeface="Arial"/>
            </a:endParaRPr>
          </a:p>
          <a:p>
            <a:pPr lvl="1" marL="470520" indent="-153000" defTabSz="914400">
              <a:lnSpc>
                <a:spcPct val="100000"/>
              </a:lnSpc>
              <a:spcBef>
                <a:spcPts val="57"/>
              </a:spcBef>
              <a:buClr>
                <a:srgbClr val="5e5e5e"/>
              </a:buClr>
              <a:buFont typeface="OpenSymbol"/>
              <a:buChar char="-"/>
              <a:tabLst>
                <a:tab algn="l" pos="470520"/>
              </a:tabLst>
            </a:pPr>
            <a:r>
              <a:rPr b="0" lang="en-US" sz="1940" strike="noStrike" u="none">
                <a:solidFill>
                  <a:srgbClr val="5e5e5e"/>
                </a:solidFill>
                <a:uFillTx/>
                <a:latin typeface="Arial MT"/>
              </a:rPr>
              <a:t>controls</a:t>
            </a:r>
            <a:r>
              <a:rPr b="0" lang="en-US" sz="1940" spc="99" strike="noStrike" u="none">
                <a:solidFill>
                  <a:srgbClr val="5e5e5e"/>
                </a:solidFill>
                <a:uFillTx/>
                <a:latin typeface="Arial MT"/>
              </a:rPr>
              <a:t> </a:t>
            </a:r>
            <a:r>
              <a:rPr b="0" lang="en-US" sz="1940" strike="noStrike" u="none">
                <a:solidFill>
                  <a:srgbClr val="5e5e5e"/>
                </a:solidFill>
                <a:uFillTx/>
                <a:latin typeface="Arial MT"/>
              </a:rPr>
              <a:t>sharpness</a:t>
            </a:r>
            <a:r>
              <a:rPr b="0" lang="en-US" sz="1940" spc="207" strike="noStrike" u="none">
                <a:solidFill>
                  <a:srgbClr val="5e5e5e"/>
                </a:solidFill>
                <a:uFillTx/>
                <a:latin typeface="Arial MT"/>
              </a:rPr>
              <a:t> </a:t>
            </a:r>
            <a:r>
              <a:rPr b="0" lang="en-US" sz="1940" strike="noStrike" u="none">
                <a:solidFill>
                  <a:srgbClr val="5e5e5e"/>
                </a:solidFill>
                <a:uFillTx/>
                <a:latin typeface="Arial MT"/>
              </a:rPr>
              <a:t>of</a:t>
            </a:r>
            <a:r>
              <a:rPr b="0" lang="en-US" sz="1940" spc="54" strike="noStrike" u="none">
                <a:solidFill>
                  <a:srgbClr val="5e5e5e"/>
                </a:solidFill>
                <a:uFillTx/>
                <a:latin typeface="Arial MT"/>
              </a:rPr>
              <a:t> </a:t>
            </a:r>
            <a:r>
              <a:rPr b="0" lang="en-US" sz="1940" strike="noStrike" u="none">
                <a:solidFill>
                  <a:srgbClr val="5e5e5e"/>
                </a:solidFill>
                <a:uFillTx/>
                <a:latin typeface="Arial MT"/>
              </a:rPr>
              <a:t>the</a:t>
            </a:r>
            <a:r>
              <a:rPr b="0" lang="en-US" sz="1940" spc="34" strike="noStrike" u="none">
                <a:solidFill>
                  <a:srgbClr val="5e5e5e"/>
                </a:solidFill>
                <a:uFillTx/>
                <a:latin typeface="Arial MT"/>
              </a:rPr>
              <a:t> </a:t>
            </a:r>
            <a:r>
              <a:rPr b="0" lang="en-US" sz="1940" spc="-17" strike="noStrike" u="none">
                <a:solidFill>
                  <a:srgbClr val="5e5e5e"/>
                </a:solidFill>
                <a:uFillTx/>
                <a:latin typeface="Arial MT"/>
              </a:rPr>
              <a:t>next-</a:t>
            </a:r>
            <a:r>
              <a:rPr b="0" lang="en-US" sz="1940" strike="noStrike" u="none">
                <a:solidFill>
                  <a:srgbClr val="5e5e5e"/>
                </a:solidFill>
                <a:uFillTx/>
                <a:latin typeface="Arial MT"/>
              </a:rPr>
              <a:t>token</a:t>
            </a:r>
            <a:r>
              <a:rPr b="0" lang="en-US" sz="1940" spc="258" strike="noStrike" u="none">
                <a:solidFill>
                  <a:srgbClr val="5e5e5e"/>
                </a:solidFill>
                <a:uFillTx/>
                <a:latin typeface="Arial MT"/>
              </a:rPr>
              <a:t> </a:t>
            </a:r>
            <a:r>
              <a:rPr b="0" lang="en-US" sz="1940" spc="-6" strike="noStrike" u="none">
                <a:solidFill>
                  <a:srgbClr val="5e5e5e"/>
                </a:solidFill>
                <a:uFillTx/>
                <a:latin typeface="Arial MT"/>
              </a:rPr>
              <a:t>distribution</a:t>
            </a:r>
            <a:endParaRPr b="0" lang="en-US" sz="1940" strike="noStrike" u="none">
              <a:solidFill>
                <a:srgbClr val="000000"/>
              </a:solidFill>
              <a:uFillTx/>
              <a:latin typeface="Arial"/>
            </a:endParaRPr>
          </a:p>
          <a:p>
            <a:pPr lvl="1" marL="470520" indent="-153000" defTabSz="914400">
              <a:lnSpc>
                <a:spcPct val="100000"/>
              </a:lnSpc>
              <a:spcBef>
                <a:spcPts val="57"/>
              </a:spcBef>
              <a:buClr>
                <a:srgbClr val="5e5e5e"/>
              </a:buClr>
              <a:buFont typeface="OpenSymbol"/>
              <a:buChar char="-"/>
              <a:tabLst>
                <a:tab algn="l" pos="470520"/>
              </a:tabLst>
            </a:pPr>
            <a:r>
              <a:rPr b="0" lang="en-US" sz="1940" strike="noStrike" u="none">
                <a:solidFill>
                  <a:srgbClr val="5e5e5e"/>
                </a:solidFill>
                <a:uFillTx/>
                <a:latin typeface="Arial MT"/>
              </a:rPr>
              <a:t>value</a:t>
            </a:r>
            <a:r>
              <a:rPr b="0" lang="en-US" sz="1940" spc="179" strike="noStrike" u="none">
                <a:solidFill>
                  <a:srgbClr val="5e5e5e"/>
                </a:solidFill>
                <a:uFillTx/>
                <a:latin typeface="Arial MT"/>
              </a:rPr>
              <a:t> </a:t>
            </a:r>
            <a:r>
              <a:rPr b="0" lang="en-US" sz="1940" strike="noStrike" u="none">
                <a:solidFill>
                  <a:srgbClr val="5e5e5e"/>
                </a:solidFill>
                <a:uFillTx/>
                <a:latin typeface="Arial MT"/>
              </a:rPr>
              <a:t>between</a:t>
            </a:r>
            <a:r>
              <a:rPr b="0" lang="en-US" sz="1940" spc="77" strike="noStrike" u="none">
                <a:solidFill>
                  <a:srgbClr val="5e5e5e"/>
                </a:solidFill>
                <a:uFillTx/>
                <a:latin typeface="Arial MT"/>
              </a:rPr>
              <a:t> </a:t>
            </a:r>
            <a:r>
              <a:rPr b="0" lang="en-US" sz="1940" strike="noStrike" u="none">
                <a:solidFill>
                  <a:srgbClr val="5e5e5e"/>
                </a:solidFill>
                <a:uFillTx/>
                <a:latin typeface="Arial MT"/>
              </a:rPr>
              <a:t>0</a:t>
            </a:r>
            <a:r>
              <a:rPr b="0" lang="en-US" sz="1940" spc="28" strike="noStrike" u="none">
                <a:solidFill>
                  <a:srgbClr val="5e5e5e"/>
                </a:solidFill>
                <a:uFillTx/>
                <a:latin typeface="Arial MT"/>
              </a:rPr>
              <a:t> </a:t>
            </a:r>
            <a:r>
              <a:rPr b="0" lang="en-US" sz="1940" strike="noStrike" u="none">
                <a:solidFill>
                  <a:srgbClr val="5e5e5e"/>
                </a:solidFill>
                <a:uFillTx/>
                <a:latin typeface="Arial MT"/>
              </a:rPr>
              <a:t>to</a:t>
            </a:r>
            <a:r>
              <a:rPr b="0" lang="en-US" sz="1940" spc="-26" strike="noStrike" u="none">
                <a:solidFill>
                  <a:srgbClr val="5e5e5e"/>
                </a:solidFill>
                <a:uFillTx/>
                <a:latin typeface="Arial MT"/>
              </a:rPr>
              <a:t> </a:t>
            </a:r>
            <a:r>
              <a:rPr b="0" lang="en-US" sz="1940" spc="-43" strike="noStrike" u="none">
                <a:solidFill>
                  <a:srgbClr val="5e5e5e"/>
                </a:solidFill>
                <a:uFillTx/>
                <a:latin typeface="Arial MT"/>
              </a:rPr>
              <a:t>1</a:t>
            </a:r>
            <a:endParaRPr b="0" lang="en-US" sz="1940" strike="noStrike" u="none">
              <a:solidFill>
                <a:srgbClr val="000000"/>
              </a:solidFill>
              <a:uFillTx/>
              <a:latin typeface="Arial"/>
            </a:endParaRPr>
          </a:p>
          <a:p>
            <a:pPr lvl="1" marL="470520" indent="-153000" defTabSz="914400">
              <a:lnSpc>
                <a:spcPct val="100000"/>
              </a:lnSpc>
              <a:spcBef>
                <a:spcPts val="57"/>
              </a:spcBef>
              <a:buClr>
                <a:srgbClr val="5e5e5e"/>
              </a:buClr>
              <a:buFont typeface="OpenSymbol"/>
              <a:buChar char="-"/>
              <a:tabLst>
                <a:tab algn="l" pos="470520"/>
                <a:tab algn="l" pos="5061960"/>
              </a:tabLst>
            </a:pPr>
            <a:r>
              <a:rPr b="0" lang="en-US" sz="1940" strike="noStrike" u="none">
                <a:solidFill>
                  <a:srgbClr val="5e5e5e"/>
                </a:solidFill>
                <a:uFillTx/>
                <a:latin typeface="Arial MT"/>
              </a:rPr>
              <a:t>lower</a:t>
            </a:r>
            <a:r>
              <a:rPr b="0" lang="en-US" sz="1940" spc="113" strike="noStrike" u="none">
                <a:solidFill>
                  <a:srgbClr val="5e5e5e"/>
                </a:solidFill>
                <a:uFillTx/>
                <a:latin typeface="Arial MT"/>
              </a:rPr>
              <a:t> </a:t>
            </a:r>
            <a:r>
              <a:rPr b="0" lang="en-US" sz="1940" strike="noStrike" u="none">
                <a:solidFill>
                  <a:srgbClr val="5e5e5e"/>
                </a:solidFill>
                <a:uFillTx/>
                <a:latin typeface="Arial MT"/>
              </a:rPr>
              <a:t>temperature</a:t>
            </a:r>
            <a:r>
              <a:rPr b="0" lang="en-US" sz="1940" spc="232" strike="noStrike" u="none">
                <a:solidFill>
                  <a:srgbClr val="5e5e5e"/>
                </a:solidFill>
                <a:uFillTx/>
                <a:latin typeface="Arial MT"/>
              </a:rPr>
              <a:t> </a:t>
            </a:r>
            <a:r>
              <a:rPr b="0" lang="en-US" sz="1940" spc="-17" strike="noStrike" u="none">
                <a:solidFill>
                  <a:srgbClr val="5e5e5e"/>
                </a:solidFill>
                <a:uFillTx/>
                <a:latin typeface="Arial MT"/>
              </a:rPr>
              <a:t>-</a:t>
            </a:r>
            <a:r>
              <a:rPr b="0" lang="en-US" sz="1940" strike="noStrike" u="none">
                <a:solidFill>
                  <a:srgbClr val="5e5e5e"/>
                </a:solidFill>
                <a:uFillTx/>
                <a:latin typeface="Arial MT"/>
              </a:rPr>
              <a:t>&gt;</a:t>
            </a:r>
            <a:r>
              <a:rPr b="0" lang="en-US" sz="1940" spc="-6" strike="noStrike" u="none">
                <a:solidFill>
                  <a:srgbClr val="5e5e5e"/>
                </a:solidFill>
                <a:uFillTx/>
                <a:latin typeface="Arial MT"/>
              </a:rPr>
              <a:t> </a:t>
            </a:r>
            <a:r>
              <a:rPr b="0" lang="en-US" sz="1940" strike="noStrike" u="none">
                <a:solidFill>
                  <a:srgbClr val="5e5e5e"/>
                </a:solidFill>
                <a:uFillTx/>
                <a:latin typeface="Arial MT"/>
              </a:rPr>
              <a:t>sharper</a:t>
            </a:r>
            <a:r>
              <a:rPr b="0" lang="en-US" sz="1940" spc="164" strike="noStrike" u="none">
                <a:solidFill>
                  <a:srgbClr val="5e5e5e"/>
                </a:solidFill>
                <a:uFillTx/>
                <a:latin typeface="Arial MT"/>
              </a:rPr>
              <a:t> </a:t>
            </a:r>
            <a:r>
              <a:rPr b="0" lang="en-US" sz="1940" spc="-6" strike="noStrike" u="none">
                <a:solidFill>
                  <a:srgbClr val="5e5e5e"/>
                </a:solidFill>
                <a:uFillTx/>
                <a:latin typeface="Arial MT"/>
              </a:rPr>
              <a:t>distribution</a:t>
            </a:r>
            <a:r>
              <a:rPr b="0" lang="en-US" sz="1940" strike="noStrike" u="none">
                <a:solidFill>
                  <a:srgbClr val="5e5e5e"/>
                </a:solidFill>
                <a:uFillTx/>
                <a:latin typeface="Arial MT"/>
              </a:rPr>
              <a:t>	</a:t>
            </a:r>
            <a:r>
              <a:rPr b="0" lang="en-US" sz="1940" spc="-17" strike="noStrike" u="none">
                <a:solidFill>
                  <a:srgbClr val="5e5e5e"/>
                </a:solidFill>
                <a:uFillTx/>
                <a:latin typeface="Arial MT"/>
              </a:rPr>
              <a:t>-</a:t>
            </a:r>
            <a:r>
              <a:rPr b="0" lang="en-US" sz="1940" strike="noStrike" u="none">
                <a:solidFill>
                  <a:srgbClr val="5e5e5e"/>
                </a:solidFill>
                <a:uFillTx/>
                <a:latin typeface="Arial MT"/>
              </a:rPr>
              <a:t>&gt;</a:t>
            </a:r>
            <a:r>
              <a:rPr b="0" lang="en-US" sz="1940" spc="17" strike="noStrike" u="none">
                <a:solidFill>
                  <a:srgbClr val="5e5e5e"/>
                </a:solidFill>
                <a:uFillTx/>
                <a:latin typeface="Arial MT"/>
              </a:rPr>
              <a:t> </a:t>
            </a:r>
            <a:r>
              <a:rPr b="0" lang="en-US" sz="1940" strike="noStrike" u="none">
                <a:solidFill>
                  <a:srgbClr val="5e5e5e"/>
                </a:solidFill>
                <a:uFillTx/>
                <a:latin typeface="Arial MT"/>
              </a:rPr>
              <a:t>repetitive</a:t>
            </a:r>
            <a:r>
              <a:rPr b="0" lang="en-US" sz="1940" spc="179" strike="noStrike" u="none">
                <a:solidFill>
                  <a:srgbClr val="5e5e5e"/>
                </a:solidFill>
                <a:uFillTx/>
                <a:latin typeface="Arial MT"/>
              </a:rPr>
              <a:t> </a:t>
            </a:r>
            <a:r>
              <a:rPr b="0" lang="en-US" sz="1940" spc="-6" strike="noStrike" u="none">
                <a:solidFill>
                  <a:srgbClr val="5e5e5e"/>
                </a:solidFill>
                <a:uFillTx/>
                <a:latin typeface="Arial MT"/>
              </a:rPr>
              <a:t>generations</a:t>
            </a:r>
            <a:endParaRPr b="0" lang="en-US" sz="1940" strike="noStrike" u="none">
              <a:solidFill>
                <a:srgbClr val="000000"/>
              </a:solidFill>
              <a:uFillTx/>
              <a:latin typeface="Arial"/>
            </a:endParaRPr>
          </a:p>
          <a:p>
            <a:pPr defTabSz="914400">
              <a:lnSpc>
                <a:spcPct val="100000"/>
              </a:lnSpc>
              <a:spcBef>
                <a:spcPts val="743"/>
              </a:spcBef>
              <a:tabLst>
                <a:tab algn="l" pos="317160"/>
              </a:tabLst>
            </a:pPr>
            <a:endParaRPr b="0" lang="en-US" sz="1250" strike="noStrike" u="none">
              <a:solidFill>
                <a:srgbClr val="000000"/>
              </a:solidFill>
              <a:uFillTx/>
              <a:latin typeface="Arial"/>
            </a:endParaRPr>
          </a:p>
        </p:txBody>
      </p:sp>
      <p:sp>
        <p:nvSpPr>
          <p:cNvPr id="140" name="object 4"/>
          <p:cNvSpPr/>
          <p:nvPr/>
        </p:nvSpPr>
        <p:spPr>
          <a:xfrm>
            <a:off x="7009560" y="4230360"/>
            <a:ext cx="4936680" cy="2481480"/>
          </a:xfrm>
          <a:prstGeom prst="rect">
            <a:avLst/>
          </a:prstGeom>
          <a:solidFill>
            <a:schemeClr val="accent4">
              <a:lumMod val="20000"/>
              <a:lumOff val="80000"/>
            </a:schemeClr>
          </a:solidFill>
          <a:ln w="0">
            <a:noFill/>
          </a:ln>
        </p:spPr>
        <p:style>
          <a:lnRef idx="0"/>
          <a:fillRef idx="0"/>
          <a:effectRef idx="0"/>
          <a:fontRef idx="minor"/>
        </p:style>
        <p:txBody>
          <a:bodyPr lIns="0" rIns="0" tIns="11160" bIns="0" anchor="t">
            <a:spAutoFit/>
          </a:bodyPr>
          <a:p>
            <a:pPr marL="9000" defTabSz="914400">
              <a:lnSpc>
                <a:spcPct val="100000"/>
              </a:lnSpc>
              <a:spcBef>
                <a:spcPts val="88"/>
              </a:spcBef>
              <a:tabLst>
                <a:tab algn="l" pos="317160"/>
              </a:tabLst>
            </a:pPr>
            <a:endParaRPr b="0" lang="en-US" sz="1900" strike="noStrike" u="none">
              <a:solidFill>
                <a:srgbClr val="000000"/>
              </a:solidFill>
              <a:uFillTx/>
              <a:latin typeface="Arial"/>
            </a:endParaRPr>
          </a:p>
          <a:p>
            <a:pPr marL="316800" indent="-307800" defTabSz="914400">
              <a:lnSpc>
                <a:spcPct val="100000"/>
              </a:lnSpc>
              <a:spcBef>
                <a:spcPts val="743"/>
              </a:spcBef>
              <a:buClr>
                <a:srgbClr val="7570ff"/>
              </a:buClr>
              <a:buFont typeface="Symbol" charset="2"/>
              <a:buChar char=""/>
              <a:tabLst>
                <a:tab algn="l" pos="317160"/>
              </a:tabLst>
            </a:pPr>
            <a:r>
              <a:rPr b="0" lang="en-US" sz="1940" strike="noStrike" u="none">
                <a:solidFill>
                  <a:srgbClr val="5e5e5e"/>
                </a:solidFill>
                <a:uFillTx/>
                <a:latin typeface="Arial MT"/>
              </a:rPr>
              <a:t>Top</a:t>
            </a:r>
            <a:r>
              <a:rPr b="0" lang="en-US" sz="1940" spc="79" strike="noStrike" u="none">
                <a:solidFill>
                  <a:srgbClr val="5e5e5e"/>
                </a:solidFill>
                <a:uFillTx/>
                <a:latin typeface="Arial MT"/>
              </a:rPr>
              <a:t> </a:t>
            </a:r>
            <a:r>
              <a:rPr b="0" lang="en-US" sz="1940" spc="-34" strike="noStrike" u="none">
                <a:solidFill>
                  <a:srgbClr val="5e5e5e"/>
                </a:solidFill>
                <a:uFillTx/>
                <a:latin typeface="Arial MT"/>
              </a:rPr>
              <a:t>p</a:t>
            </a:r>
            <a:endParaRPr b="0" lang="en-US" sz="1940" strike="noStrike" u="none">
              <a:solidFill>
                <a:srgbClr val="000000"/>
              </a:solidFill>
              <a:uFillTx/>
              <a:latin typeface="Arial"/>
            </a:endParaRPr>
          </a:p>
          <a:p>
            <a:pPr lvl="1" marL="470520" indent="-153000" defTabSz="914400">
              <a:lnSpc>
                <a:spcPct val="100000"/>
              </a:lnSpc>
              <a:spcBef>
                <a:spcPts val="57"/>
              </a:spcBef>
              <a:buClr>
                <a:srgbClr val="5e5e5e"/>
              </a:buClr>
              <a:buFont typeface="OpenSymbol"/>
              <a:buChar char="-"/>
              <a:tabLst>
                <a:tab algn="l" pos="470520"/>
              </a:tabLst>
            </a:pPr>
            <a:r>
              <a:rPr b="0" lang="en-US" sz="1940" strike="noStrike" u="none">
                <a:solidFill>
                  <a:srgbClr val="5e5e5e"/>
                </a:solidFill>
                <a:uFillTx/>
                <a:latin typeface="Arial MT"/>
              </a:rPr>
              <a:t>value</a:t>
            </a:r>
            <a:r>
              <a:rPr b="0" lang="en-US" sz="1940" spc="179" strike="noStrike" u="none">
                <a:solidFill>
                  <a:srgbClr val="5e5e5e"/>
                </a:solidFill>
                <a:uFillTx/>
                <a:latin typeface="Arial MT"/>
              </a:rPr>
              <a:t> </a:t>
            </a:r>
            <a:r>
              <a:rPr b="0" lang="en-US" sz="1940" strike="noStrike" u="none">
                <a:solidFill>
                  <a:srgbClr val="5e5e5e"/>
                </a:solidFill>
                <a:uFillTx/>
                <a:latin typeface="Arial MT"/>
              </a:rPr>
              <a:t>between</a:t>
            </a:r>
            <a:r>
              <a:rPr b="0" lang="en-US" sz="1940" spc="77" strike="noStrike" u="none">
                <a:solidFill>
                  <a:srgbClr val="5e5e5e"/>
                </a:solidFill>
                <a:uFillTx/>
                <a:latin typeface="Arial MT"/>
              </a:rPr>
              <a:t> </a:t>
            </a:r>
            <a:r>
              <a:rPr b="0" lang="en-US" sz="1940" strike="noStrike" u="none">
                <a:solidFill>
                  <a:srgbClr val="5e5e5e"/>
                </a:solidFill>
                <a:uFillTx/>
                <a:latin typeface="Arial MT"/>
              </a:rPr>
              <a:t>0</a:t>
            </a:r>
            <a:r>
              <a:rPr b="0" lang="en-US" sz="1940" spc="28" strike="noStrike" u="none">
                <a:solidFill>
                  <a:srgbClr val="5e5e5e"/>
                </a:solidFill>
                <a:uFillTx/>
                <a:latin typeface="Arial MT"/>
              </a:rPr>
              <a:t> </a:t>
            </a:r>
            <a:r>
              <a:rPr b="0" lang="en-US" sz="1940" strike="noStrike" u="none">
                <a:solidFill>
                  <a:srgbClr val="5e5e5e"/>
                </a:solidFill>
                <a:uFillTx/>
                <a:latin typeface="Arial MT"/>
              </a:rPr>
              <a:t>to</a:t>
            </a:r>
            <a:r>
              <a:rPr b="0" lang="en-US" sz="1940" spc="-26" strike="noStrike" u="none">
                <a:solidFill>
                  <a:srgbClr val="5e5e5e"/>
                </a:solidFill>
                <a:uFillTx/>
                <a:latin typeface="Arial MT"/>
              </a:rPr>
              <a:t> </a:t>
            </a:r>
            <a:r>
              <a:rPr b="0" lang="en-US" sz="1940" spc="-43" strike="noStrike" u="none">
                <a:solidFill>
                  <a:srgbClr val="5e5e5e"/>
                </a:solidFill>
                <a:uFillTx/>
                <a:latin typeface="Arial MT"/>
              </a:rPr>
              <a:t>1</a:t>
            </a:r>
            <a:endParaRPr b="0" lang="en-US" sz="1940" strike="noStrike" u="none">
              <a:solidFill>
                <a:srgbClr val="000000"/>
              </a:solidFill>
              <a:uFillTx/>
              <a:latin typeface="Arial"/>
            </a:endParaRPr>
          </a:p>
          <a:p>
            <a:pPr lvl="1" marL="316800" indent="153000" defTabSz="914400">
              <a:lnSpc>
                <a:spcPts val="2375"/>
              </a:lnSpc>
              <a:spcBef>
                <a:spcPts val="31"/>
              </a:spcBef>
              <a:buClr>
                <a:srgbClr val="5e5e5e"/>
              </a:buClr>
              <a:buFont typeface="OpenSymbol"/>
              <a:buChar char="-"/>
              <a:tabLst>
                <a:tab algn="l" pos="470520"/>
              </a:tabLst>
            </a:pPr>
            <a:r>
              <a:rPr b="0" lang="en-US" sz="1940" strike="noStrike" u="none">
                <a:solidFill>
                  <a:srgbClr val="5e5e5e"/>
                </a:solidFill>
                <a:uFillTx/>
                <a:latin typeface="Arial MT"/>
              </a:rPr>
              <a:t>select</a:t>
            </a:r>
            <a:r>
              <a:rPr b="0" lang="en-US" sz="1940" spc="147" strike="noStrike" u="none">
                <a:solidFill>
                  <a:srgbClr val="5e5e5e"/>
                </a:solidFill>
                <a:uFillTx/>
                <a:latin typeface="Arial MT"/>
              </a:rPr>
              <a:t> </a:t>
            </a:r>
            <a:r>
              <a:rPr b="0" lang="en-US" sz="1940" strike="noStrike" u="none">
                <a:solidFill>
                  <a:srgbClr val="5e5e5e"/>
                </a:solidFill>
                <a:uFillTx/>
                <a:latin typeface="Arial MT"/>
              </a:rPr>
              <a:t>smallest</a:t>
            </a:r>
            <a:r>
              <a:rPr b="0" lang="en-US" sz="1940" spc="201" strike="noStrike" u="none">
                <a:solidFill>
                  <a:srgbClr val="5e5e5e"/>
                </a:solidFill>
                <a:uFillTx/>
                <a:latin typeface="Arial MT"/>
              </a:rPr>
              <a:t> </a:t>
            </a:r>
            <a:r>
              <a:rPr b="0" lang="en-US" sz="1940" strike="noStrike" u="none">
                <a:solidFill>
                  <a:srgbClr val="5e5e5e"/>
                </a:solidFill>
                <a:uFillTx/>
                <a:latin typeface="Arial MT"/>
              </a:rPr>
              <a:t>set</a:t>
            </a:r>
            <a:r>
              <a:rPr b="0" lang="en-US" sz="1940" spc="45" strike="noStrike" u="none">
                <a:solidFill>
                  <a:srgbClr val="5e5e5e"/>
                </a:solidFill>
                <a:uFillTx/>
                <a:latin typeface="Arial MT"/>
              </a:rPr>
              <a:t> </a:t>
            </a:r>
            <a:r>
              <a:rPr b="0" lang="en-US" sz="1940" strike="noStrike" u="none">
                <a:solidFill>
                  <a:srgbClr val="5e5e5e"/>
                </a:solidFill>
                <a:uFillTx/>
                <a:latin typeface="Arial MT"/>
              </a:rPr>
              <a:t>of</a:t>
            </a:r>
            <a:r>
              <a:rPr b="0" lang="en-US" sz="1940" spc="-3" strike="noStrike" u="none">
                <a:solidFill>
                  <a:srgbClr val="5e5e5e"/>
                </a:solidFill>
                <a:uFillTx/>
                <a:latin typeface="Arial MT"/>
              </a:rPr>
              <a:t> </a:t>
            </a:r>
            <a:r>
              <a:rPr b="0" lang="en-US" sz="1940" strike="noStrike" u="none">
                <a:solidFill>
                  <a:srgbClr val="5e5e5e"/>
                </a:solidFill>
                <a:uFillTx/>
                <a:latin typeface="Arial MT"/>
              </a:rPr>
              <a:t>tokens</a:t>
            </a:r>
            <a:r>
              <a:rPr b="0" lang="en-US" sz="1940" spc="-17" strike="noStrike" u="none">
                <a:solidFill>
                  <a:srgbClr val="5e5e5e"/>
                </a:solidFill>
                <a:uFillTx/>
                <a:latin typeface="Arial MT"/>
              </a:rPr>
              <a:t> </a:t>
            </a:r>
            <a:r>
              <a:rPr b="0" lang="en-US" sz="1940" strike="noStrike" u="none">
                <a:solidFill>
                  <a:srgbClr val="5e5e5e"/>
                </a:solidFill>
                <a:uFillTx/>
                <a:latin typeface="Arial MT"/>
              </a:rPr>
              <a:t>whose</a:t>
            </a:r>
            <a:r>
              <a:rPr b="0" lang="en-US" sz="1940" spc="34" strike="noStrike" u="none">
                <a:solidFill>
                  <a:srgbClr val="5e5e5e"/>
                </a:solidFill>
                <a:uFillTx/>
                <a:latin typeface="Arial MT"/>
              </a:rPr>
              <a:t> </a:t>
            </a:r>
            <a:r>
              <a:rPr b="0" lang="en-US" sz="1940" strike="noStrike" u="none">
                <a:solidFill>
                  <a:srgbClr val="5e5e5e"/>
                </a:solidFill>
                <a:uFillTx/>
                <a:latin typeface="Arial MT"/>
              </a:rPr>
              <a:t>total</a:t>
            </a:r>
            <a:r>
              <a:rPr b="0" lang="en-US" sz="1940" spc="48" strike="noStrike" u="none">
                <a:solidFill>
                  <a:srgbClr val="5e5e5e"/>
                </a:solidFill>
                <a:uFillTx/>
                <a:latin typeface="Arial MT"/>
              </a:rPr>
              <a:t> </a:t>
            </a:r>
            <a:r>
              <a:rPr b="0" lang="en-US" sz="1940" strike="noStrike" u="none">
                <a:solidFill>
                  <a:srgbClr val="5e5e5e"/>
                </a:solidFill>
                <a:uFillTx/>
                <a:latin typeface="Arial MT"/>
              </a:rPr>
              <a:t>likelihood</a:t>
            </a:r>
            <a:r>
              <a:rPr b="0" lang="en-US" sz="1940" spc="184" strike="noStrike" u="none">
                <a:solidFill>
                  <a:srgbClr val="5e5e5e"/>
                </a:solidFill>
                <a:uFillTx/>
                <a:latin typeface="Arial MT"/>
              </a:rPr>
              <a:t> </a:t>
            </a:r>
            <a:r>
              <a:rPr b="0" lang="en-US" sz="1940" strike="noStrike" u="none">
                <a:solidFill>
                  <a:srgbClr val="5e5e5e"/>
                </a:solidFill>
                <a:uFillTx/>
                <a:latin typeface="Arial MT"/>
              </a:rPr>
              <a:t>exceeds</a:t>
            </a:r>
            <a:r>
              <a:rPr b="0" lang="en-US" sz="1940" spc="187" strike="noStrike" u="none">
                <a:solidFill>
                  <a:srgbClr val="5e5e5e"/>
                </a:solidFill>
                <a:uFillTx/>
                <a:latin typeface="Arial MT"/>
              </a:rPr>
              <a:t> </a:t>
            </a:r>
            <a:r>
              <a:rPr b="0" lang="en-US" sz="1940" spc="-17" strike="noStrike" u="none">
                <a:solidFill>
                  <a:srgbClr val="5e5e5e"/>
                </a:solidFill>
                <a:uFillTx/>
                <a:latin typeface="Arial MT"/>
              </a:rPr>
              <a:t>p. </a:t>
            </a:r>
            <a:r>
              <a:rPr b="0" lang="en-US" sz="1940" strike="noStrike" u="none">
                <a:solidFill>
                  <a:srgbClr val="5e5e5e"/>
                </a:solidFill>
                <a:uFillTx/>
                <a:latin typeface="Arial MT"/>
              </a:rPr>
              <a:t>Redistribute</a:t>
            </a:r>
            <a:r>
              <a:rPr b="0" lang="en-US" sz="1940" spc="210" strike="noStrike" u="none">
                <a:solidFill>
                  <a:srgbClr val="5e5e5e"/>
                </a:solidFill>
                <a:uFillTx/>
                <a:latin typeface="Arial MT"/>
              </a:rPr>
              <a:t> </a:t>
            </a:r>
            <a:r>
              <a:rPr b="0" lang="en-US" sz="1940" strike="noStrike" u="none">
                <a:solidFill>
                  <a:srgbClr val="5e5e5e"/>
                </a:solidFill>
                <a:uFillTx/>
                <a:latin typeface="Arial MT"/>
              </a:rPr>
              <a:t>the</a:t>
            </a:r>
            <a:r>
              <a:rPr b="0" lang="en-US" sz="1940" spc="6" strike="noStrike" u="none">
                <a:solidFill>
                  <a:srgbClr val="5e5e5e"/>
                </a:solidFill>
                <a:uFillTx/>
                <a:latin typeface="Arial MT"/>
              </a:rPr>
              <a:t> </a:t>
            </a:r>
            <a:r>
              <a:rPr b="0" lang="en-US" sz="1940" spc="-6" strike="noStrike" u="none">
                <a:solidFill>
                  <a:srgbClr val="5e5e5e"/>
                </a:solidFill>
                <a:uFillTx/>
                <a:latin typeface="Arial MT"/>
              </a:rPr>
              <a:t>probabilities</a:t>
            </a:r>
            <a:endParaRPr b="0" lang="en-US" sz="1940" strike="noStrike" u="none">
              <a:solidFill>
                <a:srgbClr val="000000"/>
              </a:solidFill>
              <a:uFillTx/>
              <a:latin typeface="Arial"/>
            </a:endParaRPr>
          </a:p>
          <a:p>
            <a:pPr lvl="1" marL="470520" indent="-153000" defTabSz="914400">
              <a:lnSpc>
                <a:spcPts val="2285"/>
              </a:lnSpc>
              <a:buClr>
                <a:srgbClr val="5e5e5e"/>
              </a:buClr>
              <a:buFont typeface="OpenSymbol"/>
              <a:buChar char="-"/>
              <a:tabLst>
                <a:tab algn="l" pos="470520"/>
                <a:tab algn="l" pos="1348200"/>
              </a:tabLst>
            </a:pPr>
            <a:r>
              <a:rPr b="0" lang="en-US" sz="1940" spc="-6" strike="noStrike" u="none">
                <a:solidFill>
                  <a:srgbClr val="5e5e5e"/>
                </a:solidFill>
                <a:uFillTx/>
                <a:latin typeface="Arial MT"/>
              </a:rPr>
              <a:t>smaller</a:t>
            </a:r>
            <a:r>
              <a:rPr b="0" lang="en-US" sz="1940" strike="noStrike" u="none">
                <a:solidFill>
                  <a:srgbClr val="5e5e5e"/>
                </a:solidFill>
                <a:uFillTx/>
                <a:latin typeface="Arial MT"/>
              </a:rPr>
              <a:t>	</a:t>
            </a:r>
            <a:r>
              <a:rPr b="0" lang="en-US" sz="1940" strike="noStrike" u="none">
                <a:solidFill>
                  <a:srgbClr val="5e5e5e"/>
                </a:solidFill>
                <a:uFillTx/>
                <a:latin typeface="Arial MT"/>
              </a:rPr>
              <a:t>p</a:t>
            </a:r>
            <a:r>
              <a:rPr b="0" lang="en-US" sz="1940" spc="-26" strike="noStrike" u="none">
                <a:solidFill>
                  <a:srgbClr val="5e5e5e"/>
                </a:solidFill>
                <a:uFillTx/>
                <a:latin typeface="Arial MT"/>
              </a:rPr>
              <a:t> </a:t>
            </a:r>
            <a:r>
              <a:rPr b="0" lang="en-US" sz="1940" strike="noStrike" u="none">
                <a:solidFill>
                  <a:srgbClr val="5e5e5e"/>
                </a:solidFill>
                <a:uFillTx/>
                <a:latin typeface="Arial MT"/>
              </a:rPr>
              <a:t>leads</a:t>
            </a:r>
            <a:r>
              <a:rPr b="0" lang="en-US" sz="1940" spc="133" strike="noStrike" u="none">
                <a:solidFill>
                  <a:srgbClr val="5e5e5e"/>
                </a:solidFill>
                <a:uFillTx/>
                <a:latin typeface="Arial MT"/>
              </a:rPr>
              <a:t> </a:t>
            </a:r>
            <a:r>
              <a:rPr b="0" lang="en-US" sz="1940" strike="noStrike" u="none">
                <a:solidFill>
                  <a:srgbClr val="5e5e5e"/>
                </a:solidFill>
                <a:uFillTx/>
                <a:latin typeface="Arial MT"/>
              </a:rPr>
              <a:t>to</a:t>
            </a:r>
            <a:r>
              <a:rPr b="0" lang="en-US" sz="1940" spc="-28" strike="noStrike" u="none">
                <a:solidFill>
                  <a:srgbClr val="5e5e5e"/>
                </a:solidFill>
                <a:uFillTx/>
                <a:latin typeface="Arial MT"/>
              </a:rPr>
              <a:t> </a:t>
            </a:r>
            <a:r>
              <a:rPr b="0" lang="en-US" sz="1940" strike="noStrike" u="none">
                <a:solidFill>
                  <a:srgbClr val="5e5e5e"/>
                </a:solidFill>
                <a:uFillTx/>
                <a:latin typeface="Arial MT"/>
              </a:rPr>
              <a:t>repetitive</a:t>
            </a:r>
            <a:r>
              <a:rPr b="0" lang="en-US" sz="1940" spc="176" strike="noStrike" u="none">
                <a:solidFill>
                  <a:srgbClr val="5e5e5e"/>
                </a:solidFill>
                <a:uFillTx/>
                <a:latin typeface="Arial MT"/>
              </a:rPr>
              <a:t> </a:t>
            </a:r>
            <a:r>
              <a:rPr b="0" lang="en-US" sz="1940" spc="-6" strike="noStrike" u="none">
                <a:solidFill>
                  <a:srgbClr val="5e5e5e"/>
                </a:solidFill>
                <a:uFillTx/>
                <a:latin typeface="Arial MT"/>
              </a:rPr>
              <a:t>generations</a:t>
            </a:r>
            <a:endParaRPr b="0" lang="en-US" sz="194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Autofit/>
          </a:bodyPr>
          <a:p>
            <a:pPr indent="0">
              <a:buNone/>
            </a:pPr>
            <a:endParaRPr b="0" lang="en-US" sz="4400" strike="noStrike" u="none">
              <a:solidFill>
                <a:schemeClr val="dk1"/>
              </a:solidFill>
              <a:uFillTx/>
              <a:latin typeface="Calibri Light"/>
            </a:endParaRPr>
          </a:p>
        </p:txBody>
      </p:sp>
      <p:sp>
        <p:nvSpPr>
          <p:cNvPr id="466"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468"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469" name="AutoShape 2"/>
          <p:cNvSpPr/>
          <p:nvPr/>
        </p:nvSpPr>
        <p:spPr>
          <a:xfrm>
            <a:off x="5943600" y="3276720"/>
            <a:ext cx="304560" cy="304560"/>
          </a:xfrm>
          <a:prstGeom prst="rect">
            <a:avLst/>
          </a:prstGeom>
          <a:noFill/>
          <a:ln w="0">
            <a:noFill/>
          </a:ln>
        </p:spPr>
        <p:style>
          <a:lnRef idx="0"/>
          <a:fillRef idx="0"/>
          <a:effectRef idx="0"/>
          <a:fontRef idx="minor"/>
        </p:style>
        <p:txBody>
          <a:bodyPr numCol="1" spcCol="0" anchor="t">
            <a:noAutofit/>
          </a:bodyPr>
          <a:p>
            <a:pPr defTabSz="914400">
              <a:lnSpc>
                <a:spcPct val="100000"/>
              </a:lnSpc>
            </a:pPr>
            <a:endParaRPr b="0" lang="en-IN" sz="1800" strike="noStrike" u="none">
              <a:solidFill>
                <a:schemeClr val="dk1"/>
              </a:solidFill>
              <a:uFillTx/>
              <a:latin typeface="Calibri"/>
            </a:endParaRPr>
          </a:p>
        </p:txBody>
      </p:sp>
      <p:pic>
        <p:nvPicPr>
          <p:cNvPr id="470" name="Picture 4" descr=""/>
          <p:cNvPicPr/>
          <p:nvPr/>
        </p:nvPicPr>
        <p:blipFill>
          <a:blip r:embed="rId1"/>
          <a:stretch/>
        </p:blipFill>
        <p:spPr>
          <a:xfrm>
            <a:off x="1082520" y="681120"/>
            <a:ext cx="9346680" cy="5068080"/>
          </a:xfrm>
          <a:prstGeom prst="rect">
            <a:avLst/>
          </a:prstGeom>
          <a:noFill/>
          <a:ln w="0">
            <a:noFill/>
          </a:ln>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Autofit/>
          </a:bodyPr>
          <a:p>
            <a:pPr indent="0" defTabSz="914400">
              <a:lnSpc>
                <a:spcPct val="90000"/>
              </a:lnSpc>
              <a:buNone/>
            </a:pPr>
            <a:r>
              <a:rPr b="1" lang="en-IN" sz="2800" strike="noStrike" u="none">
                <a:solidFill>
                  <a:srgbClr val="c00000"/>
                </a:solidFill>
                <a:uFillTx/>
                <a:latin typeface="Calibri"/>
              </a:rPr>
              <a:t>Soft Prompt</a:t>
            </a:r>
            <a:endParaRPr b="0" lang="en-US" sz="2800" strike="noStrike" u="none">
              <a:solidFill>
                <a:schemeClr val="dk1"/>
              </a:solidFill>
              <a:uFillTx/>
              <a:latin typeface="Calibri"/>
            </a:endParaRPr>
          </a:p>
        </p:txBody>
      </p:sp>
      <p:sp>
        <p:nvSpPr>
          <p:cNvPr id="472"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473" name="Picture 4" descr=""/>
          <p:cNvPicPr/>
          <p:nvPr/>
        </p:nvPicPr>
        <p:blipFill>
          <a:blip r:embed="rId1"/>
          <a:stretch/>
        </p:blipFill>
        <p:spPr>
          <a:xfrm>
            <a:off x="304920" y="801360"/>
            <a:ext cx="11575440" cy="5184000"/>
          </a:xfrm>
          <a:prstGeom prst="rect">
            <a:avLst/>
          </a:prstGeom>
          <a:noFill/>
          <a:ln w="0">
            <a:noFill/>
          </a:ln>
        </p:spPr>
      </p:pic>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IN" sz="4400" strike="noStrike" u="none">
                <a:solidFill>
                  <a:schemeClr val="dk1"/>
                </a:solidFill>
                <a:uFillTx/>
                <a:latin typeface="Calibri Light"/>
              </a:rPr>
              <a:t>P-Tuning</a:t>
            </a:r>
            <a:endParaRPr b="0" lang="en-US" sz="4400" strike="noStrike" u="none">
              <a:solidFill>
                <a:schemeClr val="dk1"/>
              </a:solidFill>
              <a:uFillTx/>
              <a:latin typeface="Calibri"/>
            </a:endParaRPr>
          </a:p>
        </p:txBody>
      </p:sp>
      <p:sp>
        <p:nvSpPr>
          <p:cNvPr id="475"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476" name="TextBox 4"/>
          <p:cNvSpPr/>
          <p:nvPr/>
        </p:nvSpPr>
        <p:spPr>
          <a:xfrm>
            <a:off x="1704240" y="1199160"/>
            <a:ext cx="9649440" cy="2100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4400" strike="noStrike" u="none">
                <a:solidFill>
                  <a:schemeClr val="dk1"/>
                </a:solidFill>
                <a:uFillTx/>
                <a:latin typeface="Calibri"/>
              </a:rPr>
              <a:t>P-Tuning is prompt-tuning but encoding the prompt using an LSTM.</a:t>
            </a:r>
            <a:endParaRPr b="0" lang="en-US" sz="4400" strike="noStrike" u="none">
              <a:solidFill>
                <a:srgbClr val="000000"/>
              </a:solidFill>
              <a:uFillTx/>
              <a:latin typeface="Arial"/>
            </a:endParaRPr>
          </a:p>
        </p:txBody>
      </p:sp>
      <p:sp>
        <p:nvSpPr>
          <p:cNvPr id="477" name="TextBox 6"/>
          <p:cNvSpPr/>
          <p:nvPr/>
        </p:nvSpPr>
        <p:spPr>
          <a:xfrm>
            <a:off x="266760" y="2564640"/>
            <a:ext cx="4917960" cy="4204440"/>
          </a:xfrm>
          <a:prstGeom prst="rect">
            <a:avLst/>
          </a:prstGeom>
          <a:noFill/>
          <a:ln w="50800">
            <a:solidFill>
              <a:srgbClr val="4472c4"/>
            </a:solidFill>
            <a:round/>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242424"/>
                </a:solidFill>
                <a:highlight>
                  <a:srgbClr val="ffffff"/>
                </a:highlight>
                <a:uFillTx/>
                <a:latin typeface="source-serif-pro"/>
              </a:rPr>
              <a:t>Here prompt is a function that takes a context x and a target y and organizes itself into a template T. The authors provide the example sequence</a:t>
            </a:r>
            <a:endParaRPr b="0" lang="en-US" sz="1800" strike="noStrike" u="none">
              <a:solidFill>
                <a:srgbClr val="000000"/>
              </a:solidFill>
              <a:uFillTx/>
              <a:latin typeface="Arial"/>
            </a:endParaRPr>
          </a:p>
          <a:p>
            <a:pPr defTabSz="914400">
              <a:lnSpc>
                <a:spcPct val="100000"/>
              </a:lnSpc>
            </a:pPr>
            <a:r>
              <a:rPr b="0" lang="en-US" sz="1800" strike="noStrike" u="none">
                <a:solidFill>
                  <a:srgbClr val="242424"/>
                </a:solidFill>
                <a:highlight>
                  <a:srgbClr val="ffffff"/>
                </a:highlight>
                <a:uFillTx/>
                <a:latin typeface="source-serif-pro"/>
              </a:rPr>
              <a:t> </a:t>
            </a:r>
            <a:endParaRPr b="0" lang="en-US" sz="1800" strike="noStrike" u="none">
              <a:solidFill>
                <a:srgbClr val="000000"/>
              </a:solidFill>
              <a:uFillTx/>
              <a:latin typeface="Arial"/>
            </a:endParaRPr>
          </a:p>
          <a:p>
            <a:pPr defTabSz="914400">
              <a:lnSpc>
                <a:spcPct val="100000"/>
              </a:lnSpc>
            </a:pPr>
            <a:r>
              <a:rPr b="0" lang="en-US" sz="1800" strike="noStrike" u="none">
                <a:solidFill>
                  <a:srgbClr val="242424"/>
                </a:solidFill>
                <a:highlight>
                  <a:srgbClr val="ffffff"/>
                </a:highlight>
                <a:uFillTx/>
                <a:latin typeface="source-serif-pro"/>
              </a:rPr>
              <a:t>“</a:t>
            </a:r>
            <a:r>
              <a:rPr b="0" lang="en-US" sz="1800" strike="noStrike" u="none">
                <a:solidFill>
                  <a:srgbClr val="242424"/>
                </a:solidFill>
                <a:highlight>
                  <a:srgbClr val="ffffff"/>
                </a:highlight>
                <a:uFillTx/>
                <a:latin typeface="source-serif-pro"/>
              </a:rPr>
              <a:t>The capital of Britain is [MASK]”. </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rgbClr val="242424"/>
                </a:solidFill>
                <a:highlight>
                  <a:srgbClr val="ffffff"/>
                </a:highlight>
                <a:uFillTx/>
                <a:latin typeface="source-serif-pro"/>
              </a:rPr>
              <a:t>Here the prompt is “The capital of … is …”, </a:t>
            </a:r>
            <a:endParaRPr b="0" lang="en-US" sz="1800" strike="noStrike" u="none">
              <a:solidFill>
                <a:srgbClr val="000000"/>
              </a:solidFill>
              <a:uFillTx/>
              <a:latin typeface="Arial"/>
            </a:endParaRPr>
          </a:p>
          <a:p>
            <a:pPr defTabSz="914400">
              <a:lnSpc>
                <a:spcPct val="100000"/>
              </a:lnSpc>
            </a:pPr>
            <a:r>
              <a:rPr b="0" lang="en-US" sz="1800" strike="noStrike" u="none">
                <a:solidFill>
                  <a:srgbClr val="242424"/>
                </a:solidFill>
                <a:highlight>
                  <a:srgbClr val="ffffff"/>
                </a:highlight>
                <a:uFillTx/>
                <a:latin typeface="source-serif-pro"/>
              </a:rPr>
              <a:t>the context is “Britain” and the target is [MASK]</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rgbClr val="242424"/>
                </a:solidFill>
                <a:highlight>
                  <a:srgbClr val="ffffff"/>
                </a:highlight>
                <a:uFillTx/>
                <a:latin typeface="source-serif-pro"/>
              </a:rPr>
              <a:t>. We can use this formulation to create two sequences of tokens, everything before the context and everything after the context before the target.</a:t>
            </a:r>
            <a:endParaRPr b="0" lang="en-US" sz="1800" strike="noStrike" u="none">
              <a:solidFill>
                <a:srgbClr val="000000"/>
              </a:solidFill>
              <a:uFillTx/>
              <a:latin typeface="Arial"/>
            </a:endParaRPr>
          </a:p>
        </p:txBody>
      </p:sp>
      <p:pic>
        <p:nvPicPr>
          <p:cNvPr id="478" name="Picture 8" descr=""/>
          <p:cNvPicPr/>
          <p:nvPr/>
        </p:nvPicPr>
        <p:blipFill>
          <a:blip r:embed="rId1"/>
          <a:stretch/>
        </p:blipFill>
        <p:spPr>
          <a:xfrm>
            <a:off x="5367960" y="2887200"/>
            <a:ext cx="7076520" cy="3121920"/>
          </a:xfrm>
          <a:prstGeom prst="rect">
            <a:avLst/>
          </a:prstGeom>
          <a:noFill/>
          <a:ln w="0">
            <a:noFill/>
          </a:ln>
        </p:spPr>
      </p:pic>
      <p:sp>
        <p:nvSpPr>
          <p:cNvPr id="479" name="TextBox 9"/>
          <p:cNvSpPr/>
          <p:nvPr/>
        </p:nvSpPr>
        <p:spPr>
          <a:xfrm>
            <a:off x="7221600" y="243360"/>
            <a:ext cx="6109560" cy="516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IN" sz="2800" strike="noStrike" u="none">
                <a:solidFill>
                  <a:srgbClr val="c00000"/>
                </a:solidFill>
                <a:uFillTx/>
                <a:latin typeface="Calibri"/>
              </a:rPr>
              <a:t>Soft Prompting </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IN" sz="4400" strike="noStrike" u="none">
                <a:solidFill>
                  <a:srgbClr val="242424"/>
                </a:solidFill>
                <a:highlight>
                  <a:srgbClr val="ffffff"/>
                </a:highlight>
                <a:uFillTx/>
                <a:latin typeface="source-serif-pro"/>
              </a:rPr>
              <a:t>LLaMA adapter</a:t>
            </a:r>
            <a:endParaRPr b="0" lang="en-US" sz="4400" strike="noStrike" u="none">
              <a:solidFill>
                <a:schemeClr val="dk1"/>
              </a:solidFill>
              <a:uFillTx/>
              <a:latin typeface="Calibri"/>
            </a:endParaRPr>
          </a:p>
        </p:txBody>
      </p:sp>
      <p:sp>
        <p:nvSpPr>
          <p:cNvPr id="481"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482" name="TextBox 4"/>
          <p:cNvSpPr/>
          <p:nvPr/>
        </p:nvSpPr>
        <p:spPr>
          <a:xfrm>
            <a:off x="1454760" y="1109160"/>
            <a:ext cx="9569520" cy="1552680"/>
          </a:xfrm>
          <a:prstGeom prst="rect">
            <a:avLst/>
          </a:prstGeom>
          <a:noFill/>
          <a:ln w="44450">
            <a:solidFill>
              <a:srgbClr val="4472c4"/>
            </a:solidFill>
            <a:round/>
          </a:ln>
        </p:spPr>
        <p:style>
          <a:lnRef idx="0"/>
          <a:fillRef idx="0"/>
          <a:effectRef idx="0"/>
          <a:fontRef idx="minor"/>
        </p:style>
        <p:txBody>
          <a:bodyPr lIns="90000" rIns="90000" tIns="45000" bIns="45000" anchor="t">
            <a:spAutoFit/>
          </a:bodyPr>
          <a:p>
            <a:pPr defTabSz="914400">
              <a:lnSpc>
                <a:spcPct val="100000"/>
              </a:lnSpc>
            </a:pPr>
            <a:r>
              <a:rPr b="1" lang="en-IN" sz="2400" strike="noStrike" u="none">
                <a:solidFill>
                  <a:srgbClr val="c00000"/>
                </a:solidFill>
                <a:highlight>
                  <a:srgbClr val="ffffff"/>
                </a:highlight>
                <a:uFillTx/>
                <a:latin typeface="source-serif-pro"/>
              </a:rPr>
              <a:t>LLaMA adapter </a:t>
            </a:r>
            <a:r>
              <a:rPr b="0" lang="en-US" sz="2400" strike="noStrike" u="none">
                <a:solidFill>
                  <a:schemeClr val="dk1"/>
                </a:solidFill>
                <a:uFillTx/>
                <a:latin typeface="Calibri"/>
              </a:rPr>
              <a:t>introduce Adaptation Prompts, which are soft-prompts appended with the input to the transformer layer. These adaption </a:t>
            </a:r>
            <a:r>
              <a:rPr b="0" lang="en-US" sz="2400" strike="noStrike" u="none">
                <a:solidFill>
                  <a:srgbClr val="c00000"/>
                </a:solidFill>
                <a:uFillTx/>
                <a:latin typeface="Calibri"/>
              </a:rPr>
              <a:t>prompts are inserted in the L topmost</a:t>
            </a:r>
            <a:r>
              <a:rPr b="0" lang="en-US" sz="2400" strike="noStrike" u="none">
                <a:solidFill>
                  <a:schemeClr val="dk1"/>
                </a:solidFill>
                <a:uFillTx/>
                <a:latin typeface="Calibri"/>
              </a:rPr>
              <a:t> of the N transformer layers.</a:t>
            </a:r>
            <a:endParaRPr b="0" lang="en-US" sz="2400" strike="noStrike" u="none">
              <a:solidFill>
                <a:srgbClr val="000000"/>
              </a:solidFill>
              <a:uFillTx/>
              <a:latin typeface="Arial"/>
            </a:endParaRPr>
          </a:p>
        </p:txBody>
      </p:sp>
      <p:sp>
        <p:nvSpPr>
          <p:cNvPr id="483" name="TextBox 7"/>
          <p:cNvSpPr/>
          <p:nvPr/>
        </p:nvSpPr>
        <p:spPr>
          <a:xfrm>
            <a:off x="914400" y="2725920"/>
            <a:ext cx="9902160" cy="2832840"/>
          </a:xfrm>
          <a:prstGeom prst="rect">
            <a:avLst/>
          </a:prstGeom>
          <a:solidFill>
            <a:schemeClr val="accent5">
              <a:lumMod val="20000"/>
              <a:lumOff val="80000"/>
            </a:schemeClr>
          </a:solid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Calibri"/>
              </a:rPr>
              <a:t>With additive methods </a:t>
            </a:r>
            <a:r>
              <a:rPr b="0" lang="en-IN" sz="1800" strike="noStrike" u="none">
                <a:solidFill>
                  <a:srgbClr val="242424"/>
                </a:solidFill>
                <a:highlight>
                  <a:srgbClr val="ffffff"/>
                </a:highlight>
                <a:uFillTx/>
                <a:latin typeface="source-serif-pro"/>
              </a:rPr>
              <a:t>LLaMA adapter</a:t>
            </a:r>
            <a:r>
              <a:rPr b="0" lang="en-US" sz="1800" strike="noStrike" u="none">
                <a:solidFill>
                  <a:schemeClr val="dk1"/>
                </a:solidFill>
                <a:uFillTx/>
                <a:latin typeface="Calibri"/>
              </a:rPr>
              <a:t> introduce a </a:t>
            </a:r>
            <a:r>
              <a:rPr b="0" lang="en-US" sz="1800" strike="noStrike" u="none">
                <a:solidFill>
                  <a:srgbClr val="c00000"/>
                </a:solidFill>
                <a:uFillTx/>
                <a:latin typeface="Calibri"/>
              </a:rPr>
              <a:t>new set of parameters that have some random initialization </a:t>
            </a:r>
            <a:r>
              <a:rPr b="0" lang="en-US" sz="1800" strike="noStrike" u="none">
                <a:solidFill>
                  <a:schemeClr val="dk1"/>
                </a:solidFill>
                <a:uFillTx/>
                <a:latin typeface="Calibri"/>
              </a:rPr>
              <a:t>over the weights. Because of this random noise added to the LM, we can potentially experience </a:t>
            </a:r>
            <a:r>
              <a:rPr b="0" lang="en-US" sz="1800" strike="noStrike" u="none">
                <a:solidFill>
                  <a:srgbClr val="c00000"/>
                </a:solidFill>
                <a:uFillTx/>
                <a:latin typeface="Calibri"/>
              </a:rPr>
              <a:t>unstable fine-tuning </a:t>
            </a:r>
            <a:r>
              <a:rPr b="0" lang="en-US" sz="1800" strike="noStrike" u="none">
                <a:solidFill>
                  <a:schemeClr val="dk1"/>
                </a:solidFill>
                <a:uFillTx/>
                <a:latin typeface="Calibri"/>
              </a:rPr>
              <a:t>which can cause a problem with large loss values at the early stages.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Calibri"/>
              </a:rPr>
              <a:t> </a:t>
            </a:r>
            <a:r>
              <a:rPr b="0" lang="en-US" sz="1800" strike="noStrike" u="none">
                <a:solidFill>
                  <a:schemeClr val="dk1"/>
                </a:solidFill>
                <a:uFillTx/>
                <a:latin typeface="Calibri"/>
              </a:rPr>
              <a:t>To solve this problem, the authors </a:t>
            </a:r>
            <a:r>
              <a:rPr b="0" lang="en-US" sz="1800" strike="noStrike" u="none">
                <a:solidFill>
                  <a:srgbClr val="c00000"/>
                </a:solidFill>
                <a:uFillTx/>
                <a:latin typeface="Calibri"/>
              </a:rPr>
              <a:t>introduce a gating factor</a:t>
            </a:r>
            <a:r>
              <a:rPr b="0" lang="en-US" sz="1800" strike="noStrike" u="none">
                <a:solidFill>
                  <a:schemeClr val="dk1"/>
                </a:solidFill>
                <a:uFillTx/>
                <a:latin typeface="Calibri"/>
              </a:rPr>
              <a:t>, initialized to 0, that is multiplied by the self attention mechanism. The product of the gating factor and self-attention is referred to as </a:t>
            </a:r>
            <a:r>
              <a:rPr b="1" lang="en-US" sz="1800" strike="noStrike" u="none">
                <a:solidFill>
                  <a:srgbClr val="c00000"/>
                </a:solidFill>
                <a:uFillTx/>
                <a:latin typeface="Calibri"/>
              </a:rPr>
              <a:t>zero-init attention</a:t>
            </a:r>
            <a:r>
              <a:rPr b="0" lang="en-US" sz="1800" strike="noStrike" u="none">
                <a:solidFill>
                  <a:schemeClr val="dk1"/>
                </a:solidFill>
                <a:uFillTx/>
                <a:latin typeface="Calibri"/>
              </a:rPr>
              <a:t>. The </a:t>
            </a:r>
            <a:r>
              <a:rPr b="0" lang="en-US" sz="1800" strike="noStrike" u="none">
                <a:solidFill>
                  <a:srgbClr val="c00000"/>
                </a:solidFill>
                <a:uFillTx/>
                <a:latin typeface="Calibri"/>
              </a:rPr>
              <a:t>gating value is adaptively tuned </a:t>
            </a:r>
            <a:r>
              <a:rPr b="0" lang="en-US" sz="1800" strike="noStrike" u="none">
                <a:solidFill>
                  <a:schemeClr val="dk1"/>
                </a:solidFill>
                <a:uFillTx/>
                <a:latin typeface="Calibri"/>
              </a:rPr>
              <a:t>over the training steps to create a smoother update of the network parameters.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484" name="TextBox 9"/>
          <p:cNvSpPr/>
          <p:nvPr/>
        </p:nvSpPr>
        <p:spPr>
          <a:xfrm>
            <a:off x="7221600" y="243360"/>
            <a:ext cx="6109560" cy="516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IN" sz="2800" strike="noStrike" u="none">
                <a:solidFill>
                  <a:srgbClr val="c00000"/>
                </a:solidFill>
                <a:uFillTx/>
                <a:latin typeface="Calibri"/>
              </a:rPr>
              <a:t>Soft Prompting </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IN" sz="4400" strike="noStrike" u="none">
                <a:solidFill>
                  <a:srgbClr val="242424"/>
                </a:solidFill>
                <a:highlight>
                  <a:srgbClr val="ffffff"/>
                </a:highlight>
                <a:uFillTx/>
                <a:latin typeface="source-serif-pro"/>
              </a:rPr>
              <a:t>LLaMA adapter</a:t>
            </a:r>
            <a:endParaRPr b="0" lang="en-US" sz="4400" strike="noStrike" u="none">
              <a:solidFill>
                <a:schemeClr val="dk1"/>
              </a:solidFill>
              <a:uFillTx/>
              <a:latin typeface="Calibri"/>
            </a:endParaRPr>
          </a:p>
        </p:txBody>
      </p:sp>
      <p:sp>
        <p:nvSpPr>
          <p:cNvPr id="486"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487" name="Picture 4" descr=""/>
          <p:cNvPicPr/>
          <p:nvPr/>
        </p:nvPicPr>
        <p:blipFill>
          <a:blip r:embed="rId1"/>
          <a:stretch/>
        </p:blipFill>
        <p:spPr>
          <a:xfrm>
            <a:off x="0" y="1230480"/>
            <a:ext cx="7512120" cy="4195800"/>
          </a:xfrm>
          <a:prstGeom prst="rect">
            <a:avLst/>
          </a:prstGeom>
          <a:noFill/>
          <a:ln w="0">
            <a:noFill/>
          </a:ln>
        </p:spPr>
      </p:pic>
      <p:pic>
        <p:nvPicPr>
          <p:cNvPr id="488" name="Picture 2" descr=""/>
          <p:cNvPicPr/>
          <p:nvPr/>
        </p:nvPicPr>
        <p:blipFill>
          <a:blip r:embed="rId2"/>
          <a:stretch/>
        </p:blipFill>
        <p:spPr>
          <a:xfrm>
            <a:off x="6826680" y="-64080"/>
            <a:ext cx="5364720" cy="5916960"/>
          </a:xfrm>
          <a:prstGeom prst="rect">
            <a:avLst/>
          </a:prstGeom>
          <a:noFill/>
          <a:ln w="0">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PlaceHolder 1"/>
          <p:cNvSpPr>
            <a:spLocks noGrp="1"/>
          </p:cNvSpPr>
          <p:nvPr>
            <p:ph type="title"/>
          </p:nvPr>
        </p:nvSpPr>
        <p:spPr>
          <a:xfrm>
            <a:off x="1371600" y="82440"/>
            <a:ext cx="10240920" cy="1234080"/>
          </a:xfrm>
          <a:prstGeom prst="rect">
            <a:avLst/>
          </a:prstGeom>
          <a:noFill/>
          <a:ln w="0">
            <a:noFill/>
          </a:ln>
        </p:spPr>
        <p:txBody>
          <a:bodyPr lIns="91440" rIns="91440" tIns="45720" bIns="45720" anchor="ctr">
            <a:noAutofit/>
          </a:bodyPr>
          <a:p>
            <a:pPr indent="0" defTabSz="914400">
              <a:lnSpc>
                <a:spcPct val="90000"/>
              </a:lnSpc>
              <a:buNone/>
            </a:pPr>
            <a:r>
              <a:rPr b="0" lang="en-US" sz="4400" strike="noStrike" u="none">
                <a:solidFill>
                  <a:schemeClr val="dk1"/>
                </a:solidFill>
                <a:uFillTx/>
                <a:latin typeface="Times New Roman"/>
              </a:rPr>
              <a:t>Selective Methods</a:t>
            </a:r>
            <a:endParaRPr b="0" lang="en-US" sz="4400" strike="noStrike" u="none">
              <a:solidFill>
                <a:schemeClr val="dk1"/>
              </a:solidFill>
              <a:uFillTx/>
              <a:latin typeface="Calibri"/>
            </a:endParaRPr>
          </a:p>
        </p:txBody>
      </p:sp>
      <p:sp>
        <p:nvSpPr>
          <p:cNvPr id="490" name="PlaceHolder 2"/>
          <p:cNvSpPr>
            <a:spLocks noGrp="1"/>
          </p:cNvSpPr>
          <p:nvPr>
            <p:ph/>
          </p:nvPr>
        </p:nvSpPr>
        <p:spPr>
          <a:xfrm>
            <a:off x="765360" y="1537200"/>
            <a:ext cx="10515240" cy="518400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uFillTx/>
                <a:latin typeface="Calibri"/>
              </a:rPr>
              <a:t>Selectively fine-tuning some parts of the network</a:t>
            </a:r>
            <a:endParaRPr b="0" lang="en-US" sz="32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3200" strike="noStrike" u="none">
                <a:solidFill>
                  <a:schemeClr val="dk1"/>
                </a:solidFill>
                <a:uFillTx/>
                <a:latin typeface="Calibri"/>
              </a:rPr>
              <a:t>Fine-tuning </a:t>
            </a:r>
            <a:r>
              <a:rPr b="1" lang="en-US" sz="3200" strike="noStrike" u="none">
                <a:solidFill>
                  <a:srgbClr val="c00000"/>
                </a:solidFill>
                <a:uFillTx/>
                <a:latin typeface="Calibri"/>
              </a:rPr>
              <a:t>only a few top layers </a:t>
            </a:r>
            <a:r>
              <a:rPr b="0" lang="en-US" sz="3200" strike="noStrike" u="none">
                <a:solidFill>
                  <a:schemeClr val="dk1"/>
                </a:solidFill>
                <a:uFillTx/>
                <a:latin typeface="Calibri"/>
              </a:rPr>
              <a:t>of a network</a:t>
            </a:r>
            <a:endParaRPr b="0" lang="en-US" sz="32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3200" strike="noStrike" u="none">
                <a:solidFill>
                  <a:schemeClr val="dk1"/>
                </a:solidFill>
                <a:uFillTx/>
                <a:latin typeface="Calibri"/>
              </a:rPr>
              <a:t>Based on the </a:t>
            </a:r>
            <a:r>
              <a:rPr b="1" lang="en-US" sz="3200" strike="noStrike" u="none">
                <a:solidFill>
                  <a:srgbClr val="c00000"/>
                </a:solidFill>
                <a:uFillTx/>
                <a:latin typeface="Calibri"/>
              </a:rPr>
              <a:t>type</a:t>
            </a:r>
            <a:r>
              <a:rPr b="0" lang="en-US" sz="3200" strike="noStrike" u="none">
                <a:solidFill>
                  <a:schemeClr val="dk1"/>
                </a:solidFill>
                <a:uFillTx/>
                <a:latin typeface="Calibri"/>
              </a:rPr>
              <a:t> of the layer</a:t>
            </a:r>
            <a:endParaRPr b="0" lang="en-US" sz="32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3200" strike="noStrike" u="none">
                <a:solidFill>
                  <a:schemeClr val="dk1"/>
                </a:solidFill>
                <a:uFillTx/>
                <a:latin typeface="Calibri"/>
              </a:rPr>
              <a:t>Internal structure of the network (tuning </a:t>
            </a:r>
            <a:r>
              <a:rPr b="1" lang="en-US" sz="3200" strike="noStrike" u="none">
                <a:solidFill>
                  <a:srgbClr val="c00000"/>
                </a:solidFill>
                <a:uFillTx/>
                <a:latin typeface="Calibri"/>
              </a:rPr>
              <a:t>only model biases</a:t>
            </a:r>
            <a:r>
              <a:rPr b="0" lang="en-US" sz="3200" strike="noStrike" u="none">
                <a:solidFill>
                  <a:schemeClr val="dk1"/>
                </a:solidFill>
                <a:uFillTx/>
                <a:latin typeface="Calibri"/>
              </a:rPr>
              <a:t>)</a:t>
            </a:r>
            <a:endParaRPr b="0" lang="en-US" sz="32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0" lang="en-US" sz="3200" strike="noStrike" u="none">
                <a:solidFill>
                  <a:schemeClr val="dk1"/>
                </a:solidFill>
                <a:uFillTx/>
                <a:latin typeface="Calibri"/>
              </a:rPr>
              <a:t>Tuning only </a:t>
            </a:r>
            <a:r>
              <a:rPr b="1" lang="en-US" sz="3200" strike="noStrike" u="none">
                <a:solidFill>
                  <a:srgbClr val="c00000"/>
                </a:solidFill>
                <a:uFillTx/>
                <a:latin typeface="Calibri"/>
              </a:rPr>
              <a:t>particular rows of the parameter matrix</a:t>
            </a:r>
            <a:endParaRPr b="0" lang="en-US" sz="3200" strike="noStrike" u="none">
              <a:solidFill>
                <a:schemeClr val="dk1"/>
              </a:solidFill>
              <a:uFillTx/>
              <a:latin typeface="Calibri"/>
            </a:endParaRPr>
          </a:p>
          <a:p>
            <a:pPr lvl="1" marL="685800" indent="-228600" defTabSz="914400">
              <a:lnSpc>
                <a:spcPct val="90000"/>
              </a:lnSpc>
              <a:spcBef>
                <a:spcPts val="499"/>
              </a:spcBef>
              <a:buClr>
                <a:srgbClr val="c00000"/>
              </a:buClr>
              <a:buFont typeface="Arial"/>
              <a:buChar char="•"/>
            </a:pPr>
            <a:r>
              <a:rPr b="1" lang="en-US" sz="3200" strike="noStrike" u="none">
                <a:solidFill>
                  <a:srgbClr val="c00000"/>
                </a:solidFill>
                <a:uFillTx/>
                <a:latin typeface="Calibri"/>
              </a:rPr>
              <a:t>Sparsity-</a:t>
            </a:r>
            <a:r>
              <a:rPr b="0" lang="en-US" sz="3200" strike="noStrike" u="none">
                <a:solidFill>
                  <a:schemeClr val="dk1"/>
                </a:solidFill>
                <a:uFillTx/>
                <a:latin typeface="Calibri"/>
              </a:rPr>
              <a:t>based approaches</a:t>
            </a:r>
            <a:endParaRPr b="0" lang="en-US" sz="3200" strike="noStrike" u="none">
              <a:solidFill>
                <a:schemeClr val="dk1"/>
              </a:solidFill>
              <a:uFillTx/>
              <a:latin typeface="Calibri"/>
            </a:endParaRPr>
          </a:p>
          <a:p>
            <a:pPr indent="0" defTabSz="914400">
              <a:lnSpc>
                <a:spcPct val="90000"/>
              </a:lnSpc>
              <a:spcBef>
                <a:spcPts val="1001"/>
              </a:spcBef>
              <a:buNone/>
            </a:pPr>
            <a:endParaRPr b="0" lang="en-US" sz="2400" strike="noStrike" u="none">
              <a:solidFill>
                <a:schemeClr val="dk1"/>
              </a:solidFill>
              <a:uFillTx/>
              <a:latin typeface="Calibri"/>
            </a:endParaRPr>
          </a:p>
        </p:txBody>
      </p:sp>
      <p:sp>
        <p:nvSpPr>
          <p:cNvPr id="4" name="PlaceHolder 3"/>
          <p:cNvSpPr>
            <a:spLocks noGrp="1"/>
          </p:cNvSpPr>
          <p:nvPr>
            <p:ph type="ftr" idx="11"/>
          </p:nvPr>
        </p:nvSpPr>
        <p:spPr/>
        <p:txBody>
          <a:bodyPr/>
          <a:p>
            <a:r>
              <a:t>LLM | Premjith B</a:t>
            </a:r>
          </a:p>
        </p:txBody>
      </p:sp>
      <p:sp>
        <p:nvSpPr>
          <p:cNvPr id="5" name="PlaceHolder 4"/>
          <p:cNvSpPr>
            <a:spLocks noGrp="1"/>
          </p:cNvSpPr>
          <p:nvPr>
            <p:ph type="sldNum" idx="12"/>
          </p:nvPr>
        </p:nvSpPr>
        <p:spPr/>
        <p:txBody>
          <a:bodyPr/>
          <a:p>
            <a:fld id="{42D6777B-7B1C-493A-A5FE-D7301A116D84}" type="slidenum">
              <a:t>126</a:t>
            </a:fld>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492"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493" name="Picture 4" descr=""/>
          <p:cNvPicPr/>
          <p:nvPr/>
        </p:nvPicPr>
        <p:blipFill>
          <a:blip r:embed="rId1"/>
          <a:stretch/>
        </p:blipFill>
        <p:spPr>
          <a:xfrm>
            <a:off x="1091160" y="-125280"/>
            <a:ext cx="8874000" cy="6301800"/>
          </a:xfrm>
          <a:prstGeom prst="rect">
            <a:avLst/>
          </a:prstGeom>
          <a:noFill/>
          <a:ln w="0">
            <a:noFill/>
          </a:ln>
        </p:spPr>
      </p:pic>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495"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496" name="Picture 4" descr=""/>
          <p:cNvPicPr/>
          <p:nvPr/>
        </p:nvPicPr>
        <p:blipFill>
          <a:blip r:embed="rId1"/>
          <a:stretch/>
        </p:blipFill>
        <p:spPr>
          <a:xfrm>
            <a:off x="420120" y="219600"/>
            <a:ext cx="11597400" cy="5443200"/>
          </a:xfrm>
          <a:prstGeom prst="rect">
            <a:avLst/>
          </a:prstGeom>
          <a:noFill/>
          <a:ln w="0">
            <a:noFill/>
          </a:ln>
        </p:spPr>
      </p:pic>
      <p:sp>
        <p:nvSpPr>
          <p:cNvPr id="497" name="TextBox 7"/>
          <p:cNvSpPr/>
          <p:nvPr/>
        </p:nvSpPr>
        <p:spPr>
          <a:xfrm>
            <a:off x="838080" y="4931280"/>
            <a:ext cx="10207080" cy="1461240"/>
          </a:xfrm>
          <a:prstGeom prst="rect">
            <a:avLst/>
          </a:prstGeom>
          <a:noFill/>
          <a:ln w="50800">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1" lang="en-US" sz="1800" strike="noStrike" u="none">
                <a:solidFill>
                  <a:srgbClr val="c00000"/>
                </a:solidFill>
                <a:uFillTx/>
                <a:latin typeface="Calibri"/>
              </a:rPr>
              <a:t>Freezing</a:t>
            </a:r>
            <a:r>
              <a:rPr b="0" lang="en-US" sz="1800" strike="noStrike" u="none">
                <a:solidFill>
                  <a:schemeClr val="dk1"/>
                </a:solidFill>
                <a:uFillTx/>
                <a:latin typeface="Calibri"/>
              </a:rPr>
              <a:t>: This involves keeping certain layers of the pre-trained LLM's architecture unchanged during fine-tuning. These frozen layers typically represent </a:t>
            </a:r>
            <a:r>
              <a:rPr b="1" lang="en-US" sz="1800" strike="noStrike" u="none">
                <a:solidFill>
                  <a:srgbClr val="0070c0"/>
                </a:solidFill>
                <a:uFillTx/>
                <a:latin typeface="Calibri"/>
              </a:rPr>
              <a:t>the LLM's core capabilities for understanding language</a:t>
            </a:r>
            <a:r>
              <a:rPr b="0" lang="en-US" sz="1800" strike="noStrike" u="none">
                <a:solidFill>
                  <a:schemeClr val="dk1"/>
                </a:solidFill>
                <a:uFillTx/>
                <a:latin typeface="Calibri"/>
              </a:rPr>
              <a:t>.</a:t>
            </a:r>
            <a:endParaRPr b="0" lang="en-US" sz="1800" strike="noStrike" u="none">
              <a:solidFill>
                <a:srgbClr val="000000"/>
              </a:solidFill>
              <a:uFillTx/>
              <a:latin typeface="Arial"/>
            </a:endParaRPr>
          </a:p>
          <a:p>
            <a:pPr defTabSz="914400">
              <a:lnSpc>
                <a:spcPct val="100000"/>
              </a:lnSpc>
            </a:pPr>
            <a:r>
              <a:rPr b="1" lang="en-US" sz="1800" strike="noStrike" u="none">
                <a:solidFill>
                  <a:srgbClr val="c00000"/>
                </a:solidFill>
                <a:uFillTx/>
                <a:latin typeface="Calibri"/>
              </a:rPr>
              <a:t>Reconfiguring:</a:t>
            </a:r>
            <a:r>
              <a:rPr b="0" lang="en-US" sz="1800" strike="noStrike" u="none">
                <a:solidFill>
                  <a:schemeClr val="dk1"/>
                </a:solidFill>
                <a:uFillTx/>
                <a:latin typeface="Calibri"/>
              </a:rPr>
              <a:t> Specific parts of the LLM, particularly the later layers, are reconfigured to </a:t>
            </a:r>
            <a:r>
              <a:rPr b="1" lang="en-US" sz="1800" strike="noStrike" u="none">
                <a:solidFill>
                  <a:srgbClr val="0070c0"/>
                </a:solidFill>
                <a:uFillTx/>
                <a:latin typeface="Calibri"/>
              </a:rPr>
              <a:t>adapt to the target task</a:t>
            </a:r>
            <a:endParaRPr b="0" lang="en-US" sz="1800" strike="noStrike" u="none">
              <a:solidFill>
                <a:srgbClr val="000000"/>
              </a:solidFill>
              <a:uFillTx/>
              <a:latin typeface="Arial"/>
            </a:endParaRPr>
          </a:p>
        </p:txBody>
      </p:sp>
      <p:sp>
        <p:nvSpPr>
          <p:cNvPr id="498" name="TextBox 8"/>
          <p:cNvSpPr/>
          <p:nvPr/>
        </p:nvSpPr>
        <p:spPr>
          <a:xfrm>
            <a:off x="6943320" y="1119600"/>
            <a:ext cx="4525560" cy="1186920"/>
          </a:xfrm>
          <a:prstGeom prst="rect">
            <a:avLst/>
          </a:prstGeom>
          <a:noFill/>
          <a:ln w="63500">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0" lang="en-IN" sz="1800" strike="noStrike" u="none">
                <a:solidFill>
                  <a:schemeClr val="dk1"/>
                </a:solidFill>
                <a:uFillTx/>
                <a:latin typeface="Calibri"/>
              </a:rPr>
              <a:t>Split your linear layer into 2 matrices based on information measure or gradient measure-Frozen matrix and Trainable matrix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500" name="Rectangle 5"/>
          <p:cNvSpPr/>
          <p:nvPr/>
        </p:nvSpPr>
        <p:spPr>
          <a:xfrm>
            <a:off x="1497960" y="1513800"/>
            <a:ext cx="8859960" cy="3829680"/>
          </a:xfrm>
          <a:prstGeom prst="rect">
            <a:avLst/>
          </a:prstGeom>
          <a:solidFill>
            <a:srgbClr val="fddaf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0" lang="en-IN" sz="4000" strike="noStrike" u="none">
                <a:solidFill>
                  <a:schemeClr val="dk1"/>
                </a:solidFill>
                <a:uFillTx/>
                <a:latin typeface="Times New Roman"/>
              </a:rPr>
              <a:t>Reparametrization-based methods- LoRA</a:t>
            </a:r>
            <a:endParaRPr b="0" lang="en-US" sz="4000" strike="noStrike" u="none">
              <a:solidFill>
                <a:srgbClr val="000000"/>
              </a:solidFill>
              <a:uFillTx/>
              <a:latin typeface="Arial"/>
            </a:endParaRPr>
          </a:p>
        </p:txBody>
      </p:sp>
      <p:sp>
        <p:nvSpPr>
          <p:cNvPr id="501" name="TextBox 1"/>
          <p:cNvSpPr/>
          <p:nvPr/>
        </p:nvSpPr>
        <p:spPr>
          <a:xfrm>
            <a:off x="-185040" y="6026760"/>
            <a:ext cx="31780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IN" sz="1800" strike="noStrike" u="none">
                <a:solidFill>
                  <a:schemeClr val="dk1"/>
                </a:solidFill>
                <a:uFillTx/>
                <a:latin typeface="Calibri"/>
              </a:rPr>
              <a:t>Courtesy:, deeplearning.ai ,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 name="Picture 1" descr="A screenshot of a computer&#10;&#10;AI-generated content may be incorrect."/>
          <p:cNvPicPr/>
          <p:nvPr/>
        </p:nvPicPr>
        <p:blipFill>
          <a:blip r:embed="rId1"/>
          <a:stretch/>
        </p:blipFill>
        <p:spPr>
          <a:xfrm>
            <a:off x="2341800" y="1137240"/>
            <a:ext cx="7668360" cy="4907880"/>
          </a:xfrm>
          <a:prstGeom prst="rect">
            <a:avLst/>
          </a:prstGeom>
          <a:noFill/>
          <a:ln w="0">
            <a:noFill/>
          </a:ln>
        </p:spPr>
      </p:pic>
      <p:sp>
        <p:nvSpPr>
          <p:cNvPr id="142" name="PlaceHolder 1"/>
          <p:cNvSpPr>
            <a:spLocks noGrp="1"/>
          </p:cNvSpPr>
          <p:nvPr>
            <p:ph type="title"/>
          </p:nvPr>
        </p:nvSpPr>
        <p:spPr>
          <a:xfrm>
            <a:off x="571320" y="348840"/>
            <a:ext cx="11208960" cy="463680"/>
          </a:xfrm>
          <a:prstGeom prst="rect">
            <a:avLst/>
          </a:prstGeom>
          <a:noFill/>
          <a:ln w="0">
            <a:noFill/>
          </a:ln>
        </p:spPr>
        <p:txBody>
          <a:bodyPr lIns="91440" rIns="91440" tIns="45720" bIns="45720" anchor="ctr">
            <a:normAutofit/>
          </a:bodyPr>
          <a:p>
            <a:pPr indent="0" defTabSz="914400">
              <a:lnSpc>
                <a:spcPct val="90000"/>
              </a:lnSpc>
              <a:buNone/>
            </a:pPr>
            <a:r>
              <a:rPr b="0" lang="en-US" sz="2700" strike="noStrike" u="none">
                <a:solidFill>
                  <a:srgbClr val="a4123f"/>
                </a:solidFill>
                <a:uFillTx/>
                <a:latin typeface="Georgia"/>
              </a:rPr>
              <a:t>First Basic Prompt</a:t>
            </a:r>
            <a:endParaRPr b="0" lang="en-US" sz="2700" strike="noStrike" u="none">
              <a:solidFill>
                <a:schemeClr val="dk1"/>
              </a:solidFill>
              <a:uFillTx/>
              <a:latin typeface="Calibri"/>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title"/>
          </p:nvPr>
        </p:nvSpPr>
        <p:spPr>
          <a:xfrm>
            <a:off x="1371600" y="82440"/>
            <a:ext cx="10240920" cy="1234080"/>
          </a:xfrm>
          <a:prstGeom prst="rect">
            <a:avLst/>
          </a:prstGeom>
          <a:noFill/>
          <a:ln w="0">
            <a:noFill/>
          </a:ln>
        </p:spPr>
        <p:txBody>
          <a:bodyPr lIns="91440" rIns="91440" tIns="45720" bIns="45720" anchor="ctr">
            <a:noAutofit/>
          </a:bodyPr>
          <a:p>
            <a:pPr indent="0" defTabSz="914400">
              <a:lnSpc>
                <a:spcPct val="90000"/>
              </a:lnSpc>
              <a:buNone/>
            </a:pPr>
            <a:r>
              <a:rPr b="0" lang="en-IN" sz="4400" strike="noStrike" u="none">
                <a:solidFill>
                  <a:schemeClr val="dk1"/>
                </a:solidFill>
                <a:uFillTx/>
                <a:latin typeface="Times New Roman"/>
              </a:rPr>
              <a:t>Reparametrization-based methods</a:t>
            </a:r>
            <a:endParaRPr b="0" lang="en-US" sz="4400" strike="noStrike" u="none">
              <a:solidFill>
                <a:schemeClr val="dk1"/>
              </a:solidFill>
              <a:uFillTx/>
              <a:latin typeface="Calibri"/>
            </a:endParaRPr>
          </a:p>
        </p:txBody>
      </p:sp>
      <p:sp>
        <p:nvSpPr>
          <p:cNvPr id="503" name="PlaceHolder 2"/>
          <p:cNvSpPr>
            <a:spLocks noGrp="1"/>
          </p:cNvSpPr>
          <p:nvPr>
            <p:ph/>
          </p:nvPr>
        </p:nvSpPr>
        <p:spPr>
          <a:xfrm>
            <a:off x="374040" y="3743640"/>
            <a:ext cx="12046320" cy="395892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400" strike="noStrike" u="none">
                <a:solidFill>
                  <a:schemeClr val="dk1"/>
                </a:solidFill>
                <a:uFillTx/>
                <a:latin typeface="Times New Roman"/>
              </a:rPr>
              <a:t>Leverage low-rank representations to minimize the number of trainable parameters</a:t>
            </a:r>
            <a:endParaRPr b="0" lang="en-US" sz="24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US" sz="2400" strike="noStrike" u="none">
                <a:solidFill>
                  <a:schemeClr val="dk1"/>
                </a:solidFill>
                <a:uFillTx/>
                <a:latin typeface="Times New Roman"/>
              </a:rPr>
              <a:t>Basic intuition: neural networks have low dimensional representations</a:t>
            </a:r>
            <a:endParaRPr b="0" lang="en-US" sz="24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IN" sz="2400" strike="noStrike" u="none">
                <a:solidFill>
                  <a:schemeClr val="dk1"/>
                </a:solidFill>
                <a:uFillTx/>
                <a:latin typeface="Times New Roman"/>
              </a:rPr>
              <a:t>Common approaches</a:t>
            </a:r>
            <a:endParaRPr b="0" lang="en-US" sz="2400" strike="noStrike" u="none">
              <a:solidFill>
                <a:schemeClr val="dk1"/>
              </a:solidFill>
              <a:uFillTx/>
              <a:latin typeface="Calibri"/>
            </a:endParaRPr>
          </a:p>
          <a:p>
            <a:pPr lvl="1" marL="685800" indent="-228600" defTabSz="914400">
              <a:lnSpc>
                <a:spcPct val="90000"/>
              </a:lnSpc>
              <a:spcBef>
                <a:spcPts val="499"/>
              </a:spcBef>
              <a:buClr>
                <a:srgbClr val="548235"/>
              </a:buClr>
              <a:buFont typeface="Arial"/>
              <a:buChar char="•"/>
            </a:pPr>
            <a:r>
              <a:rPr b="0" lang="en-IN" sz="2400" strike="noStrike" u="none">
                <a:solidFill>
                  <a:schemeClr val="accent6">
                    <a:lumMod val="75000"/>
                  </a:schemeClr>
                </a:solidFill>
                <a:uFillTx/>
                <a:latin typeface="Times New Roman"/>
              </a:rPr>
              <a:t>Intrinsic SAID</a:t>
            </a:r>
            <a:endParaRPr b="0" lang="en-US" sz="2400" strike="noStrike" u="none">
              <a:solidFill>
                <a:schemeClr val="dk1"/>
              </a:solidFill>
              <a:uFillTx/>
              <a:latin typeface="Calibri"/>
            </a:endParaRPr>
          </a:p>
          <a:p>
            <a:pPr lvl="1" marL="685800" indent="-228600" defTabSz="914400">
              <a:lnSpc>
                <a:spcPct val="90000"/>
              </a:lnSpc>
              <a:spcBef>
                <a:spcPts val="499"/>
              </a:spcBef>
              <a:buClr>
                <a:srgbClr val="548235"/>
              </a:buClr>
              <a:buFont typeface="Arial"/>
              <a:buChar char="•"/>
            </a:pPr>
            <a:r>
              <a:rPr b="0" lang="en-IN" sz="2400" strike="noStrike" u="none">
                <a:solidFill>
                  <a:schemeClr val="accent6">
                    <a:lumMod val="75000"/>
                  </a:schemeClr>
                </a:solidFill>
                <a:uFillTx/>
                <a:latin typeface="Times New Roman"/>
              </a:rPr>
              <a:t>LoRA</a:t>
            </a:r>
            <a:endParaRPr b="0" lang="en-US" sz="2400" strike="noStrike" u="none">
              <a:solidFill>
                <a:schemeClr val="dk1"/>
              </a:solidFill>
              <a:uFillTx/>
              <a:latin typeface="Calibri"/>
            </a:endParaRPr>
          </a:p>
          <a:p>
            <a:pPr lvl="1" marL="685800" indent="-228600" defTabSz="914400">
              <a:lnSpc>
                <a:spcPct val="90000"/>
              </a:lnSpc>
              <a:spcBef>
                <a:spcPts val="499"/>
              </a:spcBef>
              <a:buClr>
                <a:srgbClr val="548235"/>
              </a:buClr>
              <a:buFont typeface="Arial"/>
              <a:buChar char="•"/>
            </a:pPr>
            <a:r>
              <a:rPr b="0" lang="en-IN" sz="2400" strike="noStrike" u="none">
                <a:solidFill>
                  <a:schemeClr val="accent6">
                    <a:lumMod val="75000"/>
                  </a:schemeClr>
                </a:solidFill>
                <a:uFillTx/>
                <a:latin typeface="Times New Roman"/>
              </a:rPr>
              <a:t>QLoRA</a:t>
            </a:r>
            <a:endParaRPr b="0" lang="en-US" sz="2400" strike="noStrike" u="none">
              <a:solidFill>
                <a:schemeClr val="dk1"/>
              </a:solidFill>
              <a:uFillTx/>
              <a:latin typeface="Calibri"/>
            </a:endParaRPr>
          </a:p>
        </p:txBody>
      </p:sp>
      <p:sp>
        <p:nvSpPr>
          <p:cNvPr id="504" name="TextBox 6"/>
          <p:cNvSpPr/>
          <p:nvPr/>
        </p:nvSpPr>
        <p:spPr>
          <a:xfrm>
            <a:off x="685080" y="1316880"/>
            <a:ext cx="10927440" cy="2529000"/>
          </a:xfrm>
          <a:prstGeom prst="rect">
            <a:avLst/>
          </a:prstGeom>
          <a:noFill/>
          <a:ln w="57150">
            <a:solidFill>
              <a:srgbClr val="70ad47">
                <a:lumMod val="75000"/>
              </a:srgbClr>
            </a:solidFill>
            <a:round/>
          </a:ln>
        </p:spPr>
        <p:style>
          <a:lnRef idx="0"/>
          <a:fillRef idx="0"/>
          <a:effectRef idx="0"/>
          <a:fontRef idx="minor"/>
        </p:style>
        <p:txBody>
          <a:bodyPr lIns="90000" rIns="90000" tIns="45000" bIns="45000" anchor="t">
            <a:spAutoFit/>
          </a:bodyPr>
          <a:p>
            <a:pPr defTabSz="914400">
              <a:lnSpc>
                <a:spcPct val="100000"/>
              </a:lnSpc>
            </a:pPr>
            <a:r>
              <a:rPr b="1" lang="en-US" sz="2000" strike="noStrike" u="none">
                <a:solidFill>
                  <a:schemeClr val="accent6">
                    <a:lumMod val="75000"/>
                  </a:schemeClr>
                </a:solidFill>
                <a:uFillTx/>
                <a:latin typeface="Calibri"/>
              </a:rPr>
              <a:t>Reparameterization</a:t>
            </a:r>
            <a:r>
              <a:rPr b="0" lang="en-US" sz="2000" strike="noStrike" u="none">
                <a:solidFill>
                  <a:schemeClr val="dk1"/>
                </a:solidFill>
                <a:uFillTx/>
                <a:latin typeface="Calibri"/>
              </a:rPr>
              <a:t> refers to transforming or reformulating the parameters of a model in a way that simplifies certain aspects of the training or optimization process. </a:t>
            </a:r>
            <a:endParaRPr b="0" lang="en-US" sz="2000" strike="noStrike" u="none">
              <a:solidFill>
                <a:srgbClr val="000000"/>
              </a:solidFill>
              <a:uFillTx/>
              <a:latin typeface="Arial"/>
            </a:endParaRPr>
          </a:p>
          <a:p>
            <a:pPr defTabSz="914400">
              <a:lnSpc>
                <a:spcPct val="100000"/>
              </a:lnSpc>
            </a:pPr>
            <a:r>
              <a:rPr b="0" lang="en-US" sz="2000" strike="noStrike" u="none">
                <a:solidFill>
                  <a:schemeClr val="dk1"/>
                </a:solidFill>
                <a:uFillTx/>
                <a:latin typeface="Calibri"/>
              </a:rPr>
              <a:t>This can involve:</a:t>
            </a:r>
            <a:endParaRPr b="0" lang="en-US" sz="20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2000" strike="noStrike" u="none">
                <a:solidFill>
                  <a:schemeClr val="dk1"/>
                </a:solidFill>
                <a:uFillTx/>
                <a:latin typeface="Calibri"/>
              </a:rPr>
              <a:t>Simplifying the Optimization Landscape</a:t>
            </a:r>
            <a:r>
              <a:rPr b="0" lang="en-US" sz="2000" strike="noStrike" u="none">
                <a:solidFill>
                  <a:schemeClr val="dk1"/>
                </a:solidFill>
                <a:uFillTx/>
                <a:latin typeface="Calibri"/>
              </a:rPr>
              <a:t>: Making the parameter space easier to navigate during training.</a:t>
            </a:r>
            <a:endParaRPr b="0" lang="en-US" sz="20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2000" strike="noStrike" u="none">
                <a:solidFill>
                  <a:schemeClr val="dk1"/>
                </a:solidFill>
                <a:uFillTx/>
                <a:latin typeface="Calibri"/>
              </a:rPr>
              <a:t>Improving Efficiency</a:t>
            </a:r>
            <a:r>
              <a:rPr b="0" lang="en-US" sz="2000" strike="noStrike" u="none">
                <a:solidFill>
                  <a:schemeClr val="dk1"/>
                </a:solidFill>
                <a:uFillTx/>
                <a:latin typeface="Calibri"/>
              </a:rPr>
              <a:t>: Reducing the number of parameters or computations required.</a:t>
            </a:r>
            <a:endParaRPr b="0" lang="en-US" sz="2000" strike="noStrike" u="none">
              <a:solidFill>
                <a:srgbClr val="000000"/>
              </a:solidFill>
              <a:uFillTx/>
              <a:latin typeface="Arial"/>
            </a:endParaRPr>
          </a:p>
          <a:p>
            <a:pPr marL="285840" indent="-285840" defTabSz="914400">
              <a:lnSpc>
                <a:spcPct val="100000"/>
              </a:lnSpc>
              <a:buClr>
                <a:srgbClr val="000000"/>
              </a:buClr>
              <a:buFont typeface="Arial"/>
              <a:buChar char="•"/>
            </a:pPr>
            <a:r>
              <a:rPr b="1" lang="en-US" sz="2000" strike="noStrike" u="none">
                <a:solidFill>
                  <a:schemeClr val="dk1"/>
                </a:solidFill>
                <a:uFillTx/>
                <a:latin typeface="Calibri"/>
              </a:rPr>
              <a:t>Introducing Constraints</a:t>
            </a:r>
            <a:r>
              <a:rPr b="0" lang="en-US" sz="2000" strike="noStrike" u="none">
                <a:solidFill>
                  <a:schemeClr val="dk1"/>
                </a:solidFill>
                <a:uFillTx/>
                <a:latin typeface="Calibri"/>
              </a:rPr>
              <a:t>: Incorporating prior knowledge or constraints more naturally into the model.</a:t>
            </a:r>
            <a:endParaRPr b="0" lang="en-US" sz="2000" strike="noStrike" u="none">
              <a:solidFill>
                <a:srgbClr val="000000"/>
              </a:solidFill>
              <a:uFillTx/>
              <a:latin typeface="Arial"/>
            </a:endParaRPr>
          </a:p>
        </p:txBody>
      </p:sp>
      <p:sp>
        <p:nvSpPr>
          <p:cNvPr id="4" name="PlaceHolder 3"/>
          <p:cNvSpPr>
            <a:spLocks noGrp="1"/>
          </p:cNvSpPr>
          <p:nvPr>
            <p:ph type="sldNum" idx="12"/>
          </p:nvPr>
        </p:nvSpPr>
        <p:spPr/>
        <p:txBody>
          <a:bodyPr/>
          <a:p>
            <a:fld id="{B37CA0FC-B41C-4C1E-908A-54FEFB525874}" type="slidenum">
              <a:t>130</a:t>
            </a:fld>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506"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507" name="Picture 4" descr=""/>
          <p:cNvPicPr/>
          <p:nvPr/>
        </p:nvPicPr>
        <p:blipFill>
          <a:blip r:embed="rId1"/>
          <a:stretch/>
        </p:blipFill>
        <p:spPr>
          <a:xfrm>
            <a:off x="2373480" y="754200"/>
            <a:ext cx="7445160" cy="5349240"/>
          </a:xfrm>
          <a:prstGeom prst="rect">
            <a:avLst/>
          </a:prstGeom>
          <a:noFill/>
          <a:ln w="0">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US" sz="4400" strike="noStrike" u="none">
                <a:solidFill>
                  <a:schemeClr val="dk1"/>
                </a:solidFill>
                <a:uFillTx/>
                <a:latin typeface="Calibri Light"/>
              </a:rPr>
              <a:t>Low-Rank Adaptation, or LoRA</a:t>
            </a:r>
            <a:endParaRPr b="0" lang="en-US" sz="4400" strike="noStrike" u="none">
              <a:solidFill>
                <a:schemeClr val="dk1"/>
              </a:solidFill>
              <a:uFillTx/>
              <a:latin typeface="Calibri"/>
            </a:endParaRPr>
          </a:p>
        </p:txBody>
      </p:sp>
      <p:sp>
        <p:nvSpPr>
          <p:cNvPr id="509"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510" name="TextBox 4"/>
          <p:cNvSpPr/>
          <p:nvPr/>
        </p:nvSpPr>
        <p:spPr>
          <a:xfrm>
            <a:off x="1756080" y="1532880"/>
            <a:ext cx="8592840" cy="1309320"/>
          </a:xfrm>
          <a:prstGeom prst="rect">
            <a:avLst/>
          </a:prstGeom>
          <a:noFill/>
          <a:ln w="57150">
            <a:solidFill>
              <a:srgbClr val="70ad47">
                <a:lumMod val="60000"/>
                <a:lumOff val="40000"/>
              </a:srgbClr>
            </a:solidFill>
            <a:round/>
          </a:ln>
        </p:spPr>
        <p:style>
          <a:lnRef idx="0"/>
          <a:fillRef idx="0"/>
          <a:effectRef idx="0"/>
          <a:fontRef idx="minor"/>
        </p:style>
        <p:txBody>
          <a:bodyPr lIns="90000" rIns="90000" tIns="45000" bIns="45000" anchor="t">
            <a:spAutoFit/>
          </a:bodyPr>
          <a:p>
            <a:pPr defTabSz="914400">
              <a:lnSpc>
                <a:spcPct val="100000"/>
              </a:lnSpc>
            </a:pPr>
            <a:r>
              <a:rPr b="0" lang="en-US" sz="2000" strike="noStrike" u="none">
                <a:solidFill>
                  <a:schemeClr val="dk1"/>
                </a:solidFill>
                <a:uFillTx/>
                <a:latin typeface="Calibri"/>
              </a:rPr>
              <a:t>Low-Rank Adaptation, or LoRA,  </a:t>
            </a:r>
            <a:r>
              <a:rPr b="1" lang="en-US" sz="2000" strike="noStrike" u="none">
                <a:solidFill>
                  <a:srgbClr val="00b050"/>
                </a:solidFill>
                <a:uFillTx/>
                <a:latin typeface="Calibri"/>
              </a:rPr>
              <a:t>freezes the pretrained model weights </a:t>
            </a:r>
            <a:r>
              <a:rPr b="0" lang="en-US" sz="2000" strike="noStrike" u="none">
                <a:solidFill>
                  <a:schemeClr val="dk1"/>
                </a:solidFill>
                <a:uFillTx/>
                <a:latin typeface="Calibri"/>
              </a:rPr>
              <a:t>and </a:t>
            </a:r>
            <a:r>
              <a:rPr b="1" lang="en-US" sz="2000" strike="noStrike" u="none">
                <a:solidFill>
                  <a:srgbClr val="00b050"/>
                </a:solidFill>
                <a:uFillTx/>
                <a:latin typeface="Calibri"/>
              </a:rPr>
              <a:t>injects trainable rank decomposition matrices </a:t>
            </a:r>
            <a:r>
              <a:rPr b="0" lang="en-US" sz="2000" strike="noStrike" u="none">
                <a:solidFill>
                  <a:schemeClr val="dk1"/>
                </a:solidFill>
                <a:uFillTx/>
                <a:latin typeface="Calibri"/>
              </a:rPr>
              <a:t>into each layer of the Transformer architecture, greatly reducing the number of trainable parameters for downstream tasks</a:t>
            </a:r>
            <a:endParaRPr b="0" lang="en-US" sz="2000" strike="noStrike" u="none">
              <a:solidFill>
                <a:srgbClr val="000000"/>
              </a:solidFill>
              <a:uFillTx/>
              <a:latin typeface="Arial"/>
            </a:endParaRPr>
          </a:p>
        </p:txBody>
      </p:sp>
      <p:sp>
        <p:nvSpPr>
          <p:cNvPr id="511" name="TextBox 6"/>
          <p:cNvSpPr/>
          <p:nvPr/>
        </p:nvSpPr>
        <p:spPr>
          <a:xfrm>
            <a:off x="1756080" y="3429000"/>
            <a:ext cx="8592840" cy="2529000"/>
          </a:xfrm>
          <a:prstGeom prst="rect">
            <a:avLst/>
          </a:prstGeom>
          <a:solidFill>
            <a:schemeClr val="accent6">
              <a:lumMod val="20000"/>
              <a:lumOff val="80000"/>
            </a:schemeClr>
          </a:solid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Arial"/>
              <a:buChar char="•"/>
            </a:pPr>
            <a:r>
              <a:rPr b="0" lang="en-US" sz="2000" strike="noStrike" u="none">
                <a:solidFill>
                  <a:schemeClr val="dk1"/>
                </a:solidFill>
                <a:uFillTx/>
                <a:latin typeface="Calibri"/>
              </a:rPr>
              <a:t>Compared to GPT-3 175B fine-tuned with Adam, LoRA can reduce the number of trainable parameters by 10,000 times and the GPU memory requirement by 3 times.</a:t>
            </a:r>
            <a:endParaRPr b="0" lang="en-US" sz="2000" strike="noStrike" u="none">
              <a:solidFill>
                <a:srgbClr val="000000"/>
              </a:solidFill>
              <a:uFillTx/>
              <a:latin typeface="Arial"/>
            </a:endParaRPr>
          </a:p>
          <a:p>
            <a:pPr marL="285840" indent="-285840" defTabSz="914400">
              <a:lnSpc>
                <a:spcPct val="100000"/>
              </a:lnSpc>
              <a:buClr>
                <a:srgbClr val="000000"/>
              </a:buClr>
              <a:buFont typeface="Arial"/>
              <a:buChar char="•"/>
            </a:pPr>
            <a:r>
              <a:rPr b="0" lang="en-US" sz="2000" strike="noStrike" u="none">
                <a:solidFill>
                  <a:schemeClr val="dk1"/>
                </a:solidFill>
                <a:uFillTx/>
                <a:latin typeface="Calibri"/>
              </a:rPr>
              <a:t> </a:t>
            </a:r>
            <a:r>
              <a:rPr b="0" lang="en-US" sz="2000" strike="noStrike" u="none">
                <a:solidFill>
                  <a:schemeClr val="dk1"/>
                </a:solidFill>
                <a:uFillTx/>
                <a:latin typeface="Calibri"/>
              </a:rPr>
              <a:t>LoRA performs on-par or better than finetuning in model quality on RoBERTa, DeBERTa, GPT-2, and GPT-3, despite having fewer trainable parameters, </a:t>
            </a:r>
            <a:endParaRPr b="0" lang="en-US" sz="2000" strike="noStrike" u="none">
              <a:solidFill>
                <a:srgbClr val="000000"/>
              </a:solidFill>
              <a:uFillTx/>
              <a:latin typeface="Arial"/>
            </a:endParaRPr>
          </a:p>
          <a:p>
            <a:pPr marL="285840" indent="-285840" defTabSz="914400">
              <a:lnSpc>
                <a:spcPct val="100000"/>
              </a:lnSpc>
              <a:buClr>
                <a:srgbClr val="000000"/>
              </a:buClr>
              <a:buFont typeface="Arial"/>
              <a:buChar char="•"/>
            </a:pPr>
            <a:r>
              <a:rPr b="0" lang="en-US" sz="2000" strike="noStrike" u="none">
                <a:solidFill>
                  <a:schemeClr val="dk1"/>
                </a:solidFill>
                <a:uFillTx/>
                <a:latin typeface="Calibri"/>
              </a:rPr>
              <a:t>a higher training throughput, and, unlike adapters, no additional inference latency*</a:t>
            </a:r>
            <a:endParaRPr b="0" lang="en-US" sz="2000" strike="noStrike" u="none">
              <a:solidFill>
                <a:srgbClr val="000000"/>
              </a:solidFill>
              <a:uFillTx/>
              <a:latin typeface="Arial"/>
            </a:endParaRPr>
          </a:p>
        </p:txBody>
      </p:sp>
      <p:sp>
        <p:nvSpPr>
          <p:cNvPr id="512" name="TextBox 8"/>
          <p:cNvSpPr/>
          <p:nvPr/>
        </p:nvSpPr>
        <p:spPr>
          <a:xfrm>
            <a:off x="218160" y="5826600"/>
            <a:ext cx="11679120" cy="516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400" strike="noStrike" u="none">
                <a:solidFill>
                  <a:schemeClr val="dk1"/>
                </a:solidFill>
                <a:uFillTx/>
                <a:latin typeface="Calibri"/>
              </a:rPr>
              <a:t>*Inference latency refers to the time it takes for a model to process an input and produce an output. It's a crucial factor in real-time applications where quick responses are necessary</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IN" sz="4400" strike="noStrike" u="none">
                <a:solidFill>
                  <a:schemeClr val="dk1"/>
                </a:solidFill>
                <a:uFillTx/>
                <a:latin typeface="Calibri Light"/>
              </a:rPr>
              <a:t>Rank of a Matrix</a:t>
            </a:r>
            <a:endParaRPr b="0" lang="en-US" sz="4400" strike="noStrike" u="none">
              <a:solidFill>
                <a:schemeClr val="dk1"/>
              </a:solidFill>
              <a:uFillTx/>
              <a:latin typeface="Calibri"/>
            </a:endParaRPr>
          </a:p>
        </p:txBody>
      </p:sp>
      <p:sp>
        <p:nvSpPr>
          <p:cNvPr id="514"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515" name="TextBox 4"/>
          <p:cNvSpPr/>
          <p:nvPr/>
        </p:nvSpPr>
        <p:spPr>
          <a:xfrm>
            <a:off x="1392480" y="1375920"/>
            <a:ext cx="955944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0c0d0e"/>
                </a:solidFill>
                <a:highlight>
                  <a:srgbClr val="ffffff"/>
                </a:highlight>
                <a:uFillTx/>
                <a:latin typeface="Georgia"/>
              </a:rPr>
              <a:t>The rank of the matrix gives the number of linearly independent column vectors of the matrix and this number also means the dimension of the linear space these vectors span.</a:t>
            </a:r>
            <a:endParaRPr b="0" lang="en-US" sz="1800" strike="noStrike" u="none">
              <a:solidFill>
                <a:srgbClr val="000000"/>
              </a:solidFill>
              <a:uFillTx/>
              <a:latin typeface="Arial"/>
            </a:endParaRPr>
          </a:p>
          <a:p>
            <a:pPr defTabSz="914400">
              <a:lnSpc>
                <a:spcPct val="100000"/>
              </a:lnSpc>
            </a:pPr>
            <a:r>
              <a:rPr b="0" lang="en-US" sz="1800" strike="noStrike" u="none">
                <a:solidFill>
                  <a:srgbClr val="0c0d0e"/>
                </a:solidFill>
                <a:highlight>
                  <a:srgbClr val="ffffff"/>
                </a:highlight>
                <a:uFillTx/>
                <a:latin typeface="Georgia"/>
              </a:rPr>
              <a:t>For example:</a:t>
            </a:r>
            <a:endParaRPr b="0" lang="en-US" sz="1800" strike="noStrike" u="none">
              <a:solidFill>
                <a:srgbClr val="000000"/>
              </a:solidFill>
              <a:uFillTx/>
              <a:latin typeface="Arial"/>
            </a:endParaRPr>
          </a:p>
        </p:txBody>
      </p:sp>
      <p:pic>
        <p:nvPicPr>
          <p:cNvPr id="516" name="Picture 8" descr=""/>
          <p:cNvPicPr/>
          <p:nvPr/>
        </p:nvPicPr>
        <p:blipFill>
          <a:blip r:embed="rId1"/>
          <a:stretch/>
        </p:blipFill>
        <p:spPr>
          <a:xfrm>
            <a:off x="1641600" y="2682360"/>
            <a:ext cx="1591920" cy="1779840"/>
          </a:xfrm>
          <a:prstGeom prst="rect">
            <a:avLst/>
          </a:prstGeom>
          <a:noFill/>
          <a:ln w="0">
            <a:noFill/>
          </a:ln>
        </p:spPr>
      </p:pic>
      <p:sp>
        <p:nvSpPr>
          <p:cNvPr id="517" name="TextBox 10"/>
          <p:cNvSpPr/>
          <p:nvPr/>
        </p:nvSpPr>
        <p:spPr>
          <a:xfrm>
            <a:off x="4450320" y="2682360"/>
            <a:ext cx="610956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0c0d0e"/>
                </a:solidFill>
                <a:highlight>
                  <a:srgbClr val="ffffff"/>
                </a:highlight>
                <a:uFillTx/>
                <a:latin typeface="Georgia"/>
              </a:rPr>
              <a:t>This matrix has 3 column vectors which span the 3 dimensional space, they are it's trivial base vectors, so they are linearly independent...</a:t>
            </a:r>
            <a:endParaRPr b="0" lang="en-US" sz="1800" strike="noStrike" u="none">
              <a:solidFill>
                <a:srgbClr val="000000"/>
              </a:solidFill>
              <a:uFillTx/>
              <a:latin typeface="Arial"/>
            </a:endParaRPr>
          </a:p>
        </p:txBody>
      </p:sp>
      <p:sp>
        <p:nvSpPr>
          <p:cNvPr id="518" name="TextBox 12"/>
          <p:cNvSpPr/>
          <p:nvPr/>
        </p:nvSpPr>
        <p:spPr>
          <a:xfrm>
            <a:off x="109440" y="4448880"/>
            <a:ext cx="868140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i="1" lang="en-US" sz="1800" strike="noStrike" u="none">
                <a:solidFill>
                  <a:srgbClr val="444444"/>
                </a:solidFill>
                <a:highlight>
                  <a:srgbClr val="ffffff"/>
                </a:highlight>
                <a:uFillTx/>
                <a:latin typeface="Poppins"/>
              </a:rPr>
              <a:t>Row-Echelon Form </a:t>
            </a:r>
            <a:r>
              <a:rPr b="0" i="1" lang="en-US" sz="1800" strike="noStrike" u="none">
                <a:solidFill>
                  <a:srgbClr val="444444"/>
                </a:solidFill>
                <a:highlight>
                  <a:srgbClr val="ffffff"/>
                </a:highlight>
                <a:uFillTx/>
                <a:latin typeface="Poppins"/>
              </a:rPr>
              <a:t>: A non-zero matrix is said to be in a row-echelon form if all zero rows occur as bottom rows of the matrix and if the first non-zero element in any lower row occurs to the right of the first non-zero entry in the higher row.</a:t>
            </a:r>
            <a:endParaRPr b="0" lang="en-US" sz="1800" strike="noStrike" u="none">
              <a:solidFill>
                <a:srgbClr val="000000"/>
              </a:solidFill>
              <a:uFillTx/>
              <a:latin typeface="Arial"/>
            </a:endParaRPr>
          </a:p>
        </p:txBody>
      </p:sp>
      <p:pic>
        <p:nvPicPr>
          <p:cNvPr id="519" name="Picture 14" descr=""/>
          <p:cNvPicPr/>
          <p:nvPr/>
        </p:nvPicPr>
        <p:blipFill>
          <a:blip r:embed="rId2"/>
          <a:stretch/>
        </p:blipFill>
        <p:spPr>
          <a:xfrm>
            <a:off x="8885880" y="4058640"/>
            <a:ext cx="2372760" cy="1460160"/>
          </a:xfrm>
          <a:prstGeom prst="rect">
            <a:avLst/>
          </a:prstGeom>
          <a:noFill/>
          <a:ln w="0">
            <a:noFill/>
          </a:ln>
        </p:spPr>
      </p:pic>
      <p:sp>
        <p:nvSpPr>
          <p:cNvPr id="520" name="TextBox 16"/>
          <p:cNvSpPr/>
          <p:nvPr/>
        </p:nvSpPr>
        <p:spPr>
          <a:xfrm>
            <a:off x="2090160" y="5623560"/>
            <a:ext cx="7428960" cy="638280"/>
          </a:xfrm>
          <a:prstGeom prst="rect">
            <a:avLst/>
          </a:prstGeom>
          <a:noFill/>
          <a:ln w="0">
            <a:noFill/>
          </a:ln>
        </p:spPr>
        <p:style>
          <a:lnRef idx="0"/>
          <a:fillRef idx="0"/>
          <a:effectRef idx="0"/>
          <a:fontRef idx="minor"/>
        </p:style>
        <p:txBody>
          <a:bodyPr lIns="90000" rIns="90000" tIns="45000" bIns="45000" anchor="t">
            <a:spAutoFit/>
          </a:bodyPr>
          <a:p>
            <a:pPr indent="-216000" defTabSz="914400">
              <a:lnSpc>
                <a:spcPct val="100000"/>
              </a:lnSpc>
              <a:buClr>
                <a:srgbClr val="273239"/>
              </a:buClr>
              <a:buFont typeface="Arial"/>
              <a:buChar char="•"/>
            </a:pPr>
            <a:r>
              <a:rPr b="0" lang="en-US" sz="1800" strike="noStrike" u="none">
                <a:solidFill>
                  <a:srgbClr val="273239"/>
                </a:solidFill>
                <a:highlight>
                  <a:srgbClr val="ffffff"/>
                </a:highlight>
                <a:uFillTx/>
                <a:latin typeface="Nunito"/>
              </a:rPr>
              <a:t>Rank of a matrix is equal to the number of non-zero rows if it is in Echelon Form.</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522"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523" name="TextBox 4"/>
          <p:cNvSpPr/>
          <p:nvPr/>
        </p:nvSpPr>
        <p:spPr>
          <a:xfrm>
            <a:off x="1309320" y="365040"/>
            <a:ext cx="9309960" cy="2803320"/>
          </a:xfrm>
          <a:prstGeom prst="rect">
            <a:avLst/>
          </a:prstGeom>
          <a:solidFill>
            <a:schemeClr val="accent6">
              <a:lumMod val="20000"/>
              <a:lumOff val="80000"/>
            </a:schemeClr>
          </a:solidFill>
          <a:ln w="0">
            <a:solidFill>
              <a:srgbClr val="70ad47">
                <a:lumMod val="20000"/>
                <a:lumOff val="80000"/>
              </a:srgbClr>
            </a:solidFill>
          </a:ln>
        </p:spPr>
        <p:style>
          <a:lnRef idx="0"/>
          <a:fillRef idx="0"/>
          <a:effectRef idx="0"/>
          <a:fontRef idx="minor"/>
        </p:style>
        <p:txBody>
          <a:bodyPr lIns="90000" rIns="90000" tIns="45000" bIns="45000" anchor="t">
            <a:spAutoFit/>
          </a:bodyPr>
          <a:p>
            <a:pPr defTabSz="914400">
              <a:lnSpc>
                <a:spcPct val="100000"/>
              </a:lnSpc>
            </a:pPr>
            <a:r>
              <a:rPr b="0" lang="en-US" sz="2000" strike="noStrike" u="none">
                <a:solidFill>
                  <a:schemeClr val="dk1"/>
                </a:solidFill>
                <a:uFillTx/>
                <a:latin typeface="Calibri"/>
              </a:rPr>
              <a:t>There are many equivalent definitions of the rank of a matrix A.</a:t>
            </a:r>
            <a:endParaRPr b="0" lang="en-US" sz="2000" strike="noStrike" u="none">
              <a:solidFill>
                <a:srgbClr val="000000"/>
              </a:solidFill>
              <a:uFillTx/>
              <a:latin typeface="Arial"/>
            </a:endParaRPr>
          </a:p>
          <a:p>
            <a:pPr defTabSz="914400">
              <a:lnSpc>
                <a:spcPct val="100000"/>
              </a:lnSpc>
            </a:pPr>
            <a:r>
              <a:rPr b="0" lang="en-US" sz="2000" strike="noStrike" u="none">
                <a:solidFill>
                  <a:schemeClr val="dk1"/>
                </a:solidFill>
                <a:uFillTx/>
                <a:latin typeface="Calibri"/>
              </a:rPr>
              <a:t> </a:t>
            </a:r>
            <a:r>
              <a:rPr b="0" lang="en-US" sz="2000" strike="noStrike" u="none">
                <a:solidFill>
                  <a:schemeClr val="dk1"/>
                </a:solidFill>
                <a:uFillTx/>
                <a:latin typeface="Calibri"/>
              </a:rPr>
              <a:t>The following two conditions are equivalent to each other </a:t>
            </a:r>
            <a:endParaRPr b="0" lang="en-US" sz="2000" strike="noStrike" u="none">
              <a:solidFill>
                <a:srgbClr val="000000"/>
              </a:solidFill>
              <a:uFillTx/>
              <a:latin typeface="Arial"/>
            </a:endParaRPr>
          </a:p>
          <a:p>
            <a:pPr marL="343080" indent="-343080" defTabSz="914400">
              <a:lnSpc>
                <a:spcPct val="100000"/>
              </a:lnSpc>
              <a:buClr>
                <a:srgbClr val="000000"/>
              </a:buClr>
              <a:buFont typeface="OpenSymbol"/>
              <a:buAutoNum type="arabicPeriod"/>
            </a:pPr>
            <a:r>
              <a:rPr b="0" lang="en-US" sz="2000" strike="noStrike" u="none">
                <a:solidFill>
                  <a:schemeClr val="dk1"/>
                </a:solidFill>
                <a:uFillTx/>
                <a:latin typeface="Calibri"/>
              </a:rPr>
              <a:t>The largest linearly independent subset of columns of A has size k. That is, all n columns of A arise as linear combinations of only k of them. </a:t>
            </a:r>
            <a:endParaRPr b="0" lang="en-US" sz="2000" strike="noStrike" u="none">
              <a:solidFill>
                <a:srgbClr val="000000"/>
              </a:solidFill>
              <a:uFillTx/>
              <a:latin typeface="Arial"/>
            </a:endParaRPr>
          </a:p>
          <a:p>
            <a:pPr marL="343080" indent="-343080" defTabSz="914400">
              <a:lnSpc>
                <a:spcPct val="100000"/>
              </a:lnSpc>
              <a:buClr>
                <a:srgbClr val="000000"/>
              </a:buClr>
              <a:buFont typeface="OpenSymbol"/>
              <a:buAutoNum type="arabicPeriod"/>
            </a:pPr>
            <a:r>
              <a:rPr b="0" lang="en-US" sz="2000" strike="noStrike" u="none">
                <a:solidFill>
                  <a:schemeClr val="dk1"/>
                </a:solidFill>
                <a:uFillTx/>
                <a:latin typeface="Calibri"/>
              </a:rPr>
              <a:t>The largest linearly independent subset of rows of A has size k. That is, all m rows of A arise as linear combinations of only k of them. </a:t>
            </a:r>
            <a:endParaRPr b="0" lang="en-US" sz="2000" strike="noStrike" u="none">
              <a:solidFill>
                <a:srgbClr val="000000"/>
              </a:solidFill>
              <a:uFillTx/>
              <a:latin typeface="Arial"/>
            </a:endParaRPr>
          </a:p>
          <a:p>
            <a:pPr defTabSz="914400">
              <a:lnSpc>
                <a:spcPct val="100000"/>
              </a:lnSpc>
            </a:pPr>
            <a:r>
              <a:rPr b="0" lang="en-US" sz="2000" strike="noStrike" u="none">
                <a:solidFill>
                  <a:schemeClr val="dk1"/>
                </a:solidFill>
                <a:uFillTx/>
                <a:latin typeface="Calibri"/>
              </a:rPr>
              <a:t>if A = </a:t>
            </a:r>
            <a:r>
              <a:rPr b="0" lang="en-US" sz="2000" strike="noStrike" u="none">
                <a:solidFill>
                  <a:schemeClr val="dk1"/>
                </a:solidFill>
                <a:uFillTx/>
                <a:latin typeface="Aptos"/>
                <a:ea typeface="Aptos"/>
              </a:rPr>
              <a:t>YZ</a:t>
            </a:r>
            <a:r>
              <a:rPr b="0" lang="en-US" sz="2000" strike="noStrike" u="none" baseline="30000">
                <a:solidFill>
                  <a:schemeClr val="dk1"/>
                </a:solidFill>
                <a:uFillTx/>
                <a:latin typeface="Cambria Math"/>
                <a:ea typeface="Aptos"/>
              </a:rPr>
              <a:t>⊤. </a:t>
            </a:r>
            <a:r>
              <a:rPr b="0" lang="en-US" sz="2000" strike="noStrike" u="none">
                <a:solidFill>
                  <a:schemeClr val="dk1"/>
                </a:solidFill>
                <a:uFillTx/>
                <a:latin typeface="Calibri"/>
                <a:ea typeface="Aptos"/>
              </a:rPr>
              <a:t>, then all of A’s columns are linear combinations of the k columns of Y, and all of A’s rows are linear combinations of the k rows of </a:t>
            </a:r>
            <a:r>
              <a:rPr b="0" lang="en-US" sz="2000" strike="noStrike" u="none">
                <a:solidFill>
                  <a:schemeClr val="dk1"/>
                </a:solidFill>
                <a:uFillTx/>
                <a:latin typeface="Aptos"/>
                <a:ea typeface="Aptos"/>
              </a:rPr>
              <a:t>Z</a:t>
            </a:r>
            <a:r>
              <a:rPr b="0" lang="en-US" sz="2000" strike="noStrike" u="none" baseline="30000">
                <a:solidFill>
                  <a:schemeClr val="dk1"/>
                </a:solidFill>
                <a:uFillTx/>
                <a:latin typeface="Cambria Math"/>
                <a:ea typeface="Aptos"/>
              </a:rPr>
              <a:t>⊤</a:t>
            </a:r>
            <a:endParaRPr b="0" lang="en-US" sz="20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524" name="TextBox 6"/>
          <p:cNvSpPr/>
          <p:nvPr/>
        </p:nvSpPr>
        <p:spPr>
          <a:xfrm>
            <a:off x="1044360" y="3696120"/>
            <a:ext cx="9839880" cy="3107160"/>
          </a:xfrm>
          <a:prstGeom prst="rect">
            <a:avLst/>
          </a:prstGeom>
          <a:noFill/>
          <a:ln w="60325">
            <a:solidFill>
              <a:srgbClr val="70ad47">
                <a:lumMod val="75000"/>
              </a:srgbClr>
            </a:solidFill>
            <a:round/>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282829"/>
                </a:solidFill>
                <a:highlight>
                  <a:srgbClr val="ffffff"/>
                </a:highlight>
                <a:uFillTx/>
                <a:latin typeface="-apple-system"/>
              </a:rPr>
              <a:t> </a:t>
            </a:r>
            <a:r>
              <a:rPr b="1" lang="en-US" sz="1800" strike="noStrike" u="none">
                <a:solidFill>
                  <a:srgbClr val="282829"/>
                </a:solidFill>
                <a:highlight>
                  <a:srgbClr val="ffffff"/>
                </a:highlight>
                <a:uFillTx/>
                <a:latin typeface="-apple-system"/>
              </a:rPr>
              <a:t>The "rank" of a matrix is the dimension of that space spanned by the vectors it contains.</a:t>
            </a:r>
            <a:endParaRPr b="0" lang="en-US" sz="1800" strike="noStrike" u="none">
              <a:solidFill>
                <a:srgbClr val="000000"/>
              </a:solidFill>
              <a:uFillTx/>
              <a:latin typeface="Arial"/>
            </a:endParaRPr>
          </a:p>
          <a:p>
            <a:pPr defTabSz="914400">
              <a:lnSpc>
                <a:spcPct val="100000"/>
              </a:lnSpc>
            </a:pPr>
            <a:r>
              <a:rPr b="0" lang="en-US" sz="1800" strike="noStrike" u="none">
                <a:solidFill>
                  <a:srgbClr val="282829"/>
                </a:solidFill>
                <a:highlight>
                  <a:srgbClr val="ffffff"/>
                </a:highlight>
                <a:uFillTx/>
                <a:latin typeface="-apple-system"/>
              </a:rPr>
              <a:t>If we put the two vectors [7, 3, 5] and [-2, -1, 5] into a matrix:</a:t>
            </a:r>
            <a:br>
              <a:rPr sz="1800"/>
            </a:b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br>
              <a:rPr sz="1800"/>
            </a:br>
            <a:r>
              <a:rPr b="0" lang="en-US" sz="1800" strike="noStrike" u="none">
                <a:solidFill>
                  <a:srgbClr val="282829"/>
                </a:solidFill>
                <a:highlight>
                  <a:srgbClr val="ffffff"/>
                </a:highlight>
                <a:uFillTx/>
                <a:latin typeface="-apple-system"/>
              </a:rPr>
              <a:t>the rank of the matrix is the dimension of the space that you get by taking all combinations of the vectors. We've already done that, and saw that the space spanned by [7, 3, 5] and [-2, -1, 5] was a plane. In this case, the rank is 2 (because a plane is 2 dimensional).</a:t>
            </a:r>
            <a:endParaRPr b="0" lang="en-US" sz="1800" strike="noStrike" u="none">
              <a:solidFill>
                <a:srgbClr val="000000"/>
              </a:solidFill>
              <a:uFillTx/>
              <a:latin typeface="Arial"/>
            </a:endParaRPr>
          </a:p>
        </p:txBody>
      </p:sp>
      <p:pic>
        <p:nvPicPr>
          <p:cNvPr id="525" name="Picture 8" descr=""/>
          <p:cNvPicPr/>
          <p:nvPr/>
        </p:nvPicPr>
        <p:blipFill>
          <a:blip r:embed="rId1"/>
          <a:stretch/>
        </p:blipFill>
        <p:spPr>
          <a:xfrm>
            <a:off x="1568520" y="4329000"/>
            <a:ext cx="1221120" cy="1001160"/>
          </a:xfrm>
          <a:prstGeom prst="rect">
            <a:avLst/>
          </a:prstGeom>
          <a:noFill/>
          <a:ln w="0">
            <a:noFill/>
          </a:ln>
        </p:spPr>
      </p:pic>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527"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528" name="Picture 4" descr=""/>
          <p:cNvPicPr/>
          <p:nvPr/>
        </p:nvPicPr>
        <p:blipFill>
          <a:blip r:embed="rId1"/>
          <a:stretch/>
        </p:blipFill>
        <p:spPr>
          <a:xfrm>
            <a:off x="838080" y="524160"/>
            <a:ext cx="10238040" cy="5652360"/>
          </a:xfrm>
          <a:prstGeom prst="rect">
            <a:avLst/>
          </a:prstGeom>
          <a:noFill/>
          <a:ln w="0">
            <a:noFill/>
          </a:ln>
        </p:spPr>
      </p:pic>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530"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531" name="Picture 4" descr=""/>
          <p:cNvPicPr/>
          <p:nvPr/>
        </p:nvPicPr>
        <p:blipFill>
          <a:blip r:embed="rId1"/>
          <a:stretch/>
        </p:blipFill>
        <p:spPr>
          <a:xfrm>
            <a:off x="1527480" y="365040"/>
            <a:ext cx="8286120" cy="2872080"/>
          </a:xfrm>
          <a:prstGeom prst="rect">
            <a:avLst/>
          </a:prstGeom>
          <a:noFill/>
          <a:ln w="0">
            <a:noFill/>
          </a:ln>
        </p:spPr>
      </p:pic>
      <p:pic>
        <p:nvPicPr>
          <p:cNvPr id="532" name="Picture 6" descr=""/>
          <p:cNvPicPr/>
          <p:nvPr/>
        </p:nvPicPr>
        <p:blipFill>
          <a:blip r:embed="rId2"/>
          <a:stretch/>
        </p:blipFill>
        <p:spPr>
          <a:xfrm>
            <a:off x="949320" y="3237480"/>
            <a:ext cx="9855000" cy="2939040"/>
          </a:xfrm>
          <a:prstGeom prst="rect">
            <a:avLst/>
          </a:prstGeom>
          <a:noFill/>
          <a:ln w="0">
            <a:noFill/>
          </a:ln>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534"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535" name="Picture 4" descr=""/>
          <p:cNvPicPr/>
          <p:nvPr/>
        </p:nvPicPr>
        <p:blipFill>
          <a:blip r:embed="rId1"/>
          <a:stretch/>
        </p:blipFill>
        <p:spPr>
          <a:xfrm>
            <a:off x="969840" y="1294200"/>
            <a:ext cx="10252080" cy="4067280"/>
          </a:xfrm>
          <a:prstGeom prst="rect">
            <a:avLst/>
          </a:prstGeom>
          <a:noFill/>
          <a:ln w="0">
            <a:noFill/>
          </a:ln>
        </p:spPr>
      </p:pic>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537"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538" name="Picture 4" descr=""/>
          <p:cNvPicPr/>
          <p:nvPr/>
        </p:nvPicPr>
        <p:blipFill>
          <a:blip r:embed="rId1"/>
          <a:stretch/>
        </p:blipFill>
        <p:spPr>
          <a:xfrm>
            <a:off x="1604520" y="801360"/>
            <a:ext cx="9179280" cy="4820040"/>
          </a:xfrm>
          <a:prstGeom prst="rect">
            <a:avLst/>
          </a:prstGeom>
          <a:noFill/>
          <a:ln w="0">
            <a:noFill/>
          </a:ln>
        </p:spPr>
      </p:pic>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p:nvPr>
        </p:nvSpPr>
        <p:spPr>
          <a:xfrm>
            <a:off x="1371600" y="515520"/>
            <a:ext cx="10240920" cy="5555520"/>
          </a:xfrm>
          <a:prstGeom prst="rect">
            <a:avLst/>
          </a:prstGeom>
          <a:noFill/>
          <a:ln w="0">
            <a:noFill/>
          </a:ln>
        </p:spPr>
        <p:txBody>
          <a:bodyPr lIns="91440" rIns="91440" tIns="45720" bIns="45720" anchor="t">
            <a:normAutofit/>
          </a:bodyPr>
          <a:p>
            <a:pPr marL="228600" indent="-228600" algn="just" defTabSz="914400">
              <a:lnSpc>
                <a:spcPct val="90000"/>
              </a:lnSpc>
              <a:spcBef>
                <a:spcPts val="1001"/>
              </a:spcBef>
              <a:buClr>
                <a:srgbClr val="657d9d"/>
              </a:buClr>
              <a:buFont typeface="Arial"/>
              <a:buChar char="•"/>
            </a:pPr>
            <a:r>
              <a:rPr b="0" lang="en-US" sz="2600" strike="noStrike" u="none">
                <a:solidFill>
                  <a:schemeClr val="dk2">
                    <a:lumMod val="75000"/>
                    <a:lumOff val="25000"/>
                  </a:schemeClr>
                </a:solidFill>
                <a:uFillTx/>
                <a:latin typeface="Times New Roman"/>
              </a:rPr>
              <a:t>LoRA: Low-Rank Adaptation of Large Language Models</a:t>
            </a:r>
            <a:endParaRPr b="0" lang="en-US" sz="2600" strike="noStrike" u="none">
              <a:solidFill>
                <a:schemeClr val="dk1"/>
              </a:solidFill>
              <a:uFillTx/>
              <a:latin typeface="Calibri"/>
            </a:endParaRPr>
          </a:p>
          <a:p>
            <a:pPr lvl="1" marL="685800" indent="-228600" algn="just" defTabSz="914400">
              <a:lnSpc>
                <a:spcPct val="90000"/>
              </a:lnSpc>
              <a:spcBef>
                <a:spcPts val="499"/>
              </a:spcBef>
              <a:buClr>
                <a:srgbClr val="000000"/>
              </a:buClr>
              <a:buFont typeface="Arial"/>
              <a:buChar char="•"/>
            </a:pPr>
            <a:r>
              <a:rPr b="0" lang="en-US" sz="2600" strike="noStrike" u="none">
                <a:solidFill>
                  <a:schemeClr val="dk1"/>
                </a:solidFill>
                <a:uFillTx/>
                <a:latin typeface="Times New Roman"/>
              </a:rPr>
              <a:t>Try to achieve a </a:t>
            </a:r>
            <a:r>
              <a:rPr b="1" lang="en-US" sz="2600" strike="noStrike" u="none">
                <a:solidFill>
                  <a:schemeClr val="accent6">
                    <a:lumMod val="75000"/>
                  </a:schemeClr>
                </a:solidFill>
                <a:uFillTx/>
                <a:latin typeface="Times New Roman"/>
              </a:rPr>
              <a:t>small number of task-specific parameters</a:t>
            </a:r>
            <a:endParaRPr b="0" lang="en-US" sz="2600" strike="noStrike" u="none">
              <a:solidFill>
                <a:schemeClr val="dk1"/>
              </a:solidFill>
              <a:uFillTx/>
              <a:latin typeface="Calibri"/>
            </a:endParaRPr>
          </a:p>
          <a:p>
            <a:pPr lvl="1" marL="685800" indent="-228600" algn="just" defTabSz="914400">
              <a:lnSpc>
                <a:spcPct val="90000"/>
              </a:lnSpc>
              <a:spcBef>
                <a:spcPts val="499"/>
              </a:spcBef>
              <a:buClr>
                <a:srgbClr val="000000"/>
              </a:buClr>
              <a:buFont typeface="Arial"/>
              <a:buChar char="•"/>
            </a:pPr>
            <a:r>
              <a:rPr b="0" lang="en-US" sz="2600" strike="noStrike" u="none">
                <a:solidFill>
                  <a:schemeClr val="dk1"/>
                </a:solidFill>
                <a:uFillTx/>
                <a:latin typeface="Times New Roman"/>
              </a:rPr>
              <a:t>While the </a:t>
            </a:r>
            <a:r>
              <a:rPr b="0" lang="en-US" sz="2600" strike="noStrike" u="none">
                <a:solidFill>
                  <a:schemeClr val="accent6">
                    <a:lumMod val="50000"/>
                  </a:schemeClr>
                </a:solidFill>
                <a:uFillTx/>
                <a:latin typeface="Times New Roman"/>
              </a:rPr>
              <a:t>weights of a pre-trained model have full rank on the pre-trained tasks</a:t>
            </a:r>
            <a:r>
              <a:rPr b="0" lang="en-US" sz="2600" strike="noStrike" u="none">
                <a:solidFill>
                  <a:schemeClr val="dk1"/>
                </a:solidFill>
                <a:uFillTx/>
                <a:latin typeface="Times New Roman"/>
              </a:rPr>
              <a:t>, the LoRA authors point out that </a:t>
            </a:r>
            <a:r>
              <a:rPr b="0" lang="en-US" sz="2600" strike="noStrike" u="none">
                <a:solidFill>
                  <a:schemeClr val="accent6">
                    <a:lumMod val="75000"/>
                  </a:schemeClr>
                </a:solidFill>
                <a:uFillTx/>
                <a:latin typeface="Times New Roman"/>
              </a:rPr>
              <a:t>pre-trained large language models have a low “intrinsic dimension”* when they are adapted to a new task</a:t>
            </a:r>
            <a:endParaRPr b="0" lang="en-US" sz="2600" strike="noStrike" u="none">
              <a:solidFill>
                <a:schemeClr val="dk1"/>
              </a:solidFill>
              <a:uFillTx/>
              <a:latin typeface="Calibri"/>
            </a:endParaRPr>
          </a:p>
          <a:p>
            <a:pPr indent="0" algn="just" defTabSz="914400">
              <a:lnSpc>
                <a:spcPct val="90000"/>
              </a:lnSpc>
              <a:spcBef>
                <a:spcPts val="499"/>
              </a:spcBef>
              <a:buNone/>
            </a:pPr>
            <a:endParaRPr b="0" lang="en-US" sz="2600" strike="noStrike" u="none">
              <a:solidFill>
                <a:schemeClr val="dk1"/>
              </a:solidFill>
              <a:uFillTx/>
              <a:latin typeface="Calibri"/>
            </a:endParaRPr>
          </a:p>
          <a:p>
            <a:pPr indent="0" algn="just" defTabSz="914400">
              <a:lnSpc>
                <a:spcPct val="90000"/>
              </a:lnSpc>
              <a:spcBef>
                <a:spcPts val="499"/>
              </a:spcBef>
              <a:buNone/>
            </a:pPr>
            <a:endParaRPr b="0" lang="en-US" sz="2600" strike="noStrike" u="none">
              <a:solidFill>
                <a:schemeClr val="dk1"/>
              </a:solidFill>
              <a:uFillTx/>
              <a:latin typeface="Calibri"/>
            </a:endParaRPr>
          </a:p>
        </p:txBody>
      </p:sp>
      <p:pic>
        <p:nvPicPr>
          <p:cNvPr id="540" name="Picture 2" descr=""/>
          <p:cNvPicPr/>
          <p:nvPr/>
        </p:nvPicPr>
        <p:blipFill>
          <a:blip r:embed="rId1"/>
          <a:stretch/>
        </p:blipFill>
        <p:spPr>
          <a:xfrm>
            <a:off x="1236600" y="3293640"/>
            <a:ext cx="5358600" cy="1764360"/>
          </a:xfrm>
          <a:prstGeom prst="rect">
            <a:avLst/>
          </a:prstGeom>
          <a:noFill/>
          <a:ln w="0">
            <a:noFill/>
          </a:ln>
        </p:spPr>
      </p:pic>
      <p:sp>
        <p:nvSpPr>
          <p:cNvPr id="541" name="Oval 7"/>
          <p:cNvSpPr/>
          <p:nvPr/>
        </p:nvSpPr>
        <p:spPr>
          <a:xfrm>
            <a:off x="6993000" y="3429000"/>
            <a:ext cx="4524120" cy="2822040"/>
          </a:xfrm>
          <a:prstGeom prst="ellipse">
            <a:avLst/>
          </a:prstGeom>
          <a:solidFill>
            <a:schemeClr val="tx2">
              <a:lumMod val="75000"/>
              <a:lumOff val="25000"/>
            </a:schemeClr>
          </a:solidFill>
          <a:ln w="0">
            <a:solidFill>
              <a:srgbClr val="44546a">
                <a:lumMod val="75000"/>
                <a:lumOff val="25000"/>
              </a:srgbClr>
            </a:solidFill>
          </a:ln>
          <a:effectLst>
            <a:outerShdw algn="ctr" blurRad="57240" dir="5400000" dist="19080" rotWithShape="0">
              <a:srgbClr val="000000">
                <a:alpha val="63000"/>
              </a:srgbClr>
            </a:outerShdw>
          </a:effectLst>
        </p:spPr>
        <p:style>
          <a:lnRef idx="0">
            <a:schemeClr val="accent4"/>
          </a:lnRef>
          <a:fillRef idx="3">
            <a:schemeClr val="accent4"/>
          </a:fillRef>
          <a:effectRef idx="3">
            <a:schemeClr val="accent4"/>
          </a:effectRef>
          <a:fontRef idx="minor"/>
        </p:style>
        <p:txBody>
          <a:bodyPr lIns="90000" rIns="90000" tIns="45000" bIns="45000" anchor="ctr">
            <a:noAutofit/>
          </a:bodyPr>
          <a:p>
            <a:pPr algn="ctr" defTabSz="914400">
              <a:lnSpc>
                <a:spcPct val="150000"/>
              </a:lnSpc>
            </a:pPr>
            <a:r>
              <a:rPr b="1" lang="en-US" sz="2200" strike="noStrike" u="none">
                <a:solidFill>
                  <a:schemeClr val="lt1">
                    <a:lumMod val="95000"/>
                  </a:schemeClr>
                </a:solidFill>
                <a:uFillTx/>
                <a:latin typeface="Times New Roman"/>
                <a:ea typeface="Open Sans"/>
              </a:rPr>
              <a:t>Decompose the weight changes, ΔW, into a lower-rank representation</a:t>
            </a:r>
            <a:endParaRPr b="0" lang="en-US" sz="2200" strike="noStrike" u="none">
              <a:solidFill>
                <a:srgbClr val="ffffff"/>
              </a:solidFill>
              <a:uFillTx/>
              <a:latin typeface="Arial"/>
            </a:endParaRPr>
          </a:p>
        </p:txBody>
      </p:sp>
      <p:sp>
        <p:nvSpPr>
          <p:cNvPr id="542" name="TextBox 6"/>
          <p:cNvSpPr/>
          <p:nvPr/>
        </p:nvSpPr>
        <p:spPr>
          <a:xfrm>
            <a:off x="72720" y="5605200"/>
            <a:ext cx="738756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Calibri"/>
              </a:rPr>
              <a:t>*The intrinsic dimension refers to the minimum number of parameters required to effectively represent the information in a model.</a:t>
            </a:r>
            <a:endParaRPr b="0" lang="en-US" sz="1800" strike="noStrike" u="none">
              <a:solidFill>
                <a:srgbClr val="000000"/>
              </a:solidFill>
              <a:uFillTx/>
              <a:latin typeface="Arial"/>
            </a:endParaRPr>
          </a:p>
        </p:txBody>
      </p:sp>
      <p:sp>
        <p:nvSpPr>
          <p:cNvPr id="3" name="PlaceHolder 2"/>
          <p:cNvSpPr>
            <a:spLocks noGrp="1"/>
          </p:cNvSpPr>
          <p:nvPr>
            <p:ph type="sldNum" idx="12"/>
          </p:nvPr>
        </p:nvSpPr>
        <p:spPr/>
        <p:txBody>
          <a:bodyPr/>
          <a:p>
            <a:fld id="{6ECCEF5D-E8BA-4FD0-8EC0-6AE9AAABDF12}" type="slidenum">
              <a:t>139</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 name="Picture 1" descr="A screen shot of a computer&#10;&#10;AI-generated content may be incorrect."/>
          <p:cNvPicPr/>
          <p:nvPr/>
        </p:nvPicPr>
        <p:blipFill>
          <a:blip r:embed="rId1"/>
          <a:stretch/>
        </p:blipFill>
        <p:spPr>
          <a:xfrm>
            <a:off x="2400840" y="1137240"/>
            <a:ext cx="7550640" cy="4907880"/>
          </a:xfrm>
          <a:prstGeom prst="rect">
            <a:avLst/>
          </a:prstGeom>
          <a:noFill/>
          <a:ln w="0">
            <a:noFill/>
          </a:ln>
        </p:spPr>
      </p:pic>
      <p:sp>
        <p:nvSpPr>
          <p:cNvPr id="144" name="PlaceHolder 1"/>
          <p:cNvSpPr>
            <a:spLocks noGrp="1"/>
          </p:cNvSpPr>
          <p:nvPr>
            <p:ph type="title"/>
          </p:nvPr>
        </p:nvSpPr>
        <p:spPr>
          <a:xfrm>
            <a:off x="571320" y="348840"/>
            <a:ext cx="11208960" cy="463680"/>
          </a:xfrm>
          <a:prstGeom prst="rect">
            <a:avLst/>
          </a:prstGeom>
          <a:noFill/>
          <a:ln w="0">
            <a:noFill/>
          </a:ln>
        </p:spPr>
        <p:txBody>
          <a:bodyPr lIns="91440" rIns="91440" tIns="45720" bIns="45720" anchor="ctr">
            <a:normAutofit/>
          </a:bodyPr>
          <a:p>
            <a:pPr indent="0" defTabSz="914400">
              <a:lnSpc>
                <a:spcPct val="90000"/>
              </a:lnSpc>
              <a:buNone/>
            </a:pPr>
            <a:r>
              <a:rPr b="0" lang="en-US" sz="2700" strike="noStrike" u="none">
                <a:solidFill>
                  <a:srgbClr val="a4123f"/>
                </a:solidFill>
                <a:uFillTx/>
                <a:latin typeface="Georgia"/>
              </a:rPr>
              <a:t>Elements of a Prompt</a:t>
            </a:r>
            <a:endParaRPr b="0" lang="en-US" sz="2700" strike="noStrike" u="none">
              <a:solidFill>
                <a:schemeClr val="dk1"/>
              </a:solidFill>
              <a:uFillTx/>
              <a:latin typeface="Calibri"/>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544"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545" name="Picture 4" descr=""/>
          <p:cNvPicPr/>
          <p:nvPr/>
        </p:nvPicPr>
        <p:blipFill>
          <a:blip r:embed="rId1"/>
          <a:stretch/>
        </p:blipFill>
        <p:spPr>
          <a:xfrm>
            <a:off x="838080" y="992880"/>
            <a:ext cx="11433600" cy="4312440"/>
          </a:xfrm>
          <a:prstGeom prst="rect">
            <a:avLst/>
          </a:prstGeom>
          <a:noFill/>
          <a:ln w="0">
            <a:noFill/>
          </a:ln>
        </p:spPr>
      </p:pic>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547"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548" name="Picture 4" descr=""/>
          <p:cNvPicPr/>
          <p:nvPr/>
        </p:nvPicPr>
        <p:blipFill>
          <a:blip r:embed="rId1"/>
          <a:stretch/>
        </p:blipFill>
        <p:spPr>
          <a:xfrm>
            <a:off x="1166760" y="893520"/>
            <a:ext cx="10090080" cy="4737960"/>
          </a:xfrm>
          <a:prstGeom prst="rect">
            <a:avLst/>
          </a:prstGeom>
          <a:noFill/>
          <a:ln w="0">
            <a:noFill/>
          </a:ln>
        </p:spPr>
      </p:pic>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550"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551" name="Picture 4" descr=""/>
          <p:cNvPicPr/>
          <p:nvPr/>
        </p:nvPicPr>
        <p:blipFill>
          <a:blip r:embed="rId1"/>
          <a:stretch/>
        </p:blipFill>
        <p:spPr>
          <a:xfrm>
            <a:off x="233280" y="992880"/>
            <a:ext cx="11724840" cy="3700080"/>
          </a:xfrm>
          <a:prstGeom prst="rect">
            <a:avLst/>
          </a:prstGeom>
          <a:noFill/>
          <a:ln w="0">
            <a:noFill/>
          </a:ln>
        </p:spPr>
      </p:pic>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52"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pic>
        <p:nvPicPr>
          <p:cNvPr id="553" name="Picture 4" descr=""/>
          <p:cNvPicPr/>
          <p:nvPr/>
        </p:nvPicPr>
        <p:blipFill>
          <a:blip r:embed="rId1"/>
          <a:stretch/>
        </p:blipFill>
        <p:spPr>
          <a:xfrm>
            <a:off x="1486080" y="-568800"/>
            <a:ext cx="8011080" cy="6433920"/>
          </a:xfrm>
          <a:prstGeom prst="rect">
            <a:avLst/>
          </a:prstGeom>
          <a:noFill/>
          <a:ln w="0">
            <a:noFill/>
          </a:ln>
        </p:spPr>
      </p:pic>
      <p:sp>
        <p:nvSpPr>
          <p:cNvPr id="554" name="TextBox 6"/>
          <p:cNvSpPr/>
          <p:nvPr/>
        </p:nvSpPr>
        <p:spPr>
          <a:xfrm>
            <a:off x="9788400" y="5495760"/>
            <a:ext cx="61095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IN" sz="1800" strike="noStrike" u="none">
                <a:solidFill>
                  <a:schemeClr val="dk1"/>
                </a:solidFill>
                <a:uFillTx/>
                <a:latin typeface="Calibri"/>
              </a:rPr>
              <a:t>Z is context-target pairs</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556"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557" name="Picture 5" descr=""/>
          <p:cNvPicPr/>
          <p:nvPr/>
        </p:nvPicPr>
        <p:blipFill>
          <a:blip r:embed="rId1"/>
          <a:stretch/>
        </p:blipFill>
        <p:spPr>
          <a:xfrm>
            <a:off x="671760" y="1715400"/>
            <a:ext cx="10995120" cy="3738600"/>
          </a:xfrm>
          <a:prstGeom prst="rect">
            <a:avLst/>
          </a:prstGeom>
          <a:noFill/>
          <a:ln w="0">
            <a:noFill/>
          </a:ln>
        </p:spPr>
      </p:pic>
      <p:pic>
        <p:nvPicPr>
          <p:cNvPr id="558" name="Picture 6" descr=""/>
          <p:cNvPicPr/>
          <p:nvPr/>
        </p:nvPicPr>
        <p:blipFill>
          <a:blip r:embed="rId2"/>
          <a:stretch/>
        </p:blipFill>
        <p:spPr>
          <a:xfrm>
            <a:off x="1103040" y="222120"/>
            <a:ext cx="3035880" cy="674280"/>
          </a:xfrm>
          <a:prstGeom prst="rect">
            <a:avLst/>
          </a:prstGeom>
          <a:noFill/>
          <a:ln w="0">
            <a:noFill/>
          </a:ln>
        </p:spPr>
      </p:pic>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560"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561" name="Picture 3" descr=""/>
          <p:cNvPicPr/>
          <p:nvPr/>
        </p:nvPicPr>
        <p:blipFill>
          <a:blip r:embed="rId1"/>
          <a:stretch/>
        </p:blipFill>
        <p:spPr>
          <a:xfrm>
            <a:off x="1103040" y="222120"/>
            <a:ext cx="3035880" cy="674280"/>
          </a:xfrm>
          <a:prstGeom prst="rect">
            <a:avLst/>
          </a:prstGeom>
          <a:noFill/>
          <a:ln w="0">
            <a:noFill/>
          </a:ln>
        </p:spPr>
      </p:pic>
      <p:pic>
        <p:nvPicPr>
          <p:cNvPr id="562" name="Picture 5" descr=""/>
          <p:cNvPicPr/>
          <p:nvPr/>
        </p:nvPicPr>
        <p:blipFill>
          <a:blip r:embed="rId2"/>
          <a:stretch/>
        </p:blipFill>
        <p:spPr>
          <a:xfrm>
            <a:off x="498600" y="1319760"/>
            <a:ext cx="12926520" cy="4545360"/>
          </a:xfrm>
          <a:prstGeom prst="rect">
            <a:avLst/>
          </a:prstGeom>
          <a:noFill/>
          <a:ln w="0">
            <a:noFill/>
          </a:ln>
        </p:spPr>
      </p:pic>
      <p:pic>
        <p:nvPicPr>
          <p:cNvPr id="563" name="Picture 7" descr=""/>
          <p:cNvPicPr/>
          <p:nvPr/>
        </p:nvPicPr>
        <p:blipFill>
          <a:blip r:embed="rId3"/>
          <a:stretch/>
        </p:blipFill>
        <p:spPr>
          <a:xfrm>
            <a:off x="9087120" y="5189760"/>
            <a:ext cx="3005280" cy="675000"/>
          </a:xfrm>
          <a:prstGeom prst="rect">
            <a:avLst/>
          </a:prstGeom>
          <a:noFill/>
          <a:ln w="0">
            <a:noFill/>
          </a:ln>
        </p:spPr>
      </p:pic>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565"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566" name="Picture 4" descr=""/>
          <p:cNvPicPr/>
          <p:nvPr/>
        </p:nvPicPr>
        <p:blipFill>
          <a:blip r:embed="rId1"/>
          <a:stretch/>
        </p:blipFill>
        <p:spPr>
          <a:xfrm>
            <a:off x="-6840" y="1419840"/>
            <a:ext cx="11402280" cy="3318120"/>
          </a:xfrm>
          <a:prstGeom prst="rect">
            <a:avLst/>
          </a:prstGeom>
          <a:noFill/>
          <a:ln w="0">
            <a:noFill/>
          </a:ln>
        </p:spPr>
      </p:pic>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568"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569" name="Picture 4" descr=""/>
          <p:cNvPicPr/>
          <p:nvPr/>
        </p:nvPicPr>
        <p:blipFill>
          <a:blip r:embed="rId1"/>
          <a:stretch/>
        </p:blipFill>
        <p:spPr>
          <a:xfrm>
            <a:off x="1076040" y="91080"/>
            <a:ext cx="8213400" cy="6356520"/>
          </a:xfrm>
          <a:prstGeom prst="rect">
            <a:avLst/>
          </a:prstGeom>
          <a:noFill/>
          <a:ln w="0">
            <a:noFill/>
          </a:ln>
        </p:spPr>
      </p:pic>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0" name="Picture 5" descr="A screenshot of a computer&#10;&#10;Description automatically generated"/>
          <p:cNvPicPr/>
          <p:nvPr/>
        </p:nvPicPr>
        <p:blipFill>
          <a:blip r:embed="rId1"/>
          <a:stretch/>
        </p:blipFill>
        <p:spPr>
          <a:xfrm>
            <a:off x="643320" y="757080"/>
            <a:ext cx="10904760" cy="5343120"/>
          </a:xfrm>
          <a:prstGeom prst="rect">
            <a:avLst/>
          </a:prstGeom>
          <a:noFill/>
          <a:ln w="0">
            <a:noFill/>
          </a:ln>
        </p:spPr>
      </p:pic>
      <p:sp>
        <p:nvSpPr>
          <p:cNvPr id="571" name="TextBox 7"/>
          <p:cNvSpPr/>
          <p:nvPr/>
        </p:nvSpPr>
        <p:spPr>
          <a:xfrm>
            <a:off x="0" y="6100920"/>
            <a:ext cx="6094080" cy="27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IN" sz="1200" strike="noStrike" u="sng">
                <a:solidFill>
                  <a:schemeClr val="dk1"/>
                </a:solidFill>
                <a:uFillTx/>
                <a:latin typeface="Times New Roman"/>
                <a:hlinkClick r:id="rId2"/>
              </a:rPr>
              <a:t>people.cs.umass.edu/~</a:t>
            </a:r>
            <a:r>
              <a:rPr b="0" lang="en-IN" sz="1200" strike="noStrike" u="sng">
                <a:solidFill>
                  <a:schemeClr val="dk1"/>
                </a:solidFill>
                <a:uFillTx/>
                <a:latin typeface="Times New Roman"/>
                <a:hlinkClick r:id="rId3"/>
              </a:rPr>
              <a:t>miyyer</a:t>
            </a:r>
            <a:r>
              <a:rPr b="0" lang="en-IN" sz="1200" strike="noStrike" u="sng">
                <a:solidFill>
                  <a:schemeClr val="dk1"/>
                </a:solidFill>
                <a:uFillTx/>
                <a:latin typeface="Times New Roman"/>
                <a:hlinkClick r:id="rId4"/>
              </a:rPr>
              <a:t>/cs685/slides/multilingual.pdf</a:t>
            </a:r>
            <a:endParaRPr b="0" lang="en-US" sz="1200" strike="noStrike" u="none">
              <a:solidFill>
                <a:srgbClr val="000000"/>
              </a:solidFill>
              <a:uFillTx/>
              <a:latin typeface="Arial"/>
            </a:endParaRPr>
          </a:p>
        </p:txBody>
      </p:sp>
      <p:sp>
        <p:nvSpPr>
          <p:cNvPr id="2" name="PlaceHolder 1"/>
          <p:cNvSpPr>
            <a:spLocks noGrp="1"/>
          </p:cNvSpPr>
          <p:nvPr>
            <p:ph type="sldNum" idx="12"/>
          </p:nvPr>
        </p:nvSpPr>
        <p:spPr/>
        <p:txBody>
          <a:bodyPr/>
          <a:p>
            <a:fld id="{ADA41AE8-4232-4CF3-BA68-B2057984A3A5}" type="slidenum">
              <a:t>148</a:t>
            </a:fld>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2" name="Picture 5" descr=""/>
          <p:cNvPicPr/>
          <p:nvPr/>
        </p:nvPicPr>
        <p:blipFill>
          <a:blip r:embed="rId1"/>
          <a:stretch/>
        </p:blipFill>
        <p:spPr>
          <a:xfrm>
            <a:off x="544680" y="565560"/>
            <a:ext cx="7305840" cy="5570640"/>
          </a:xfrm>
          <a:prstGeom prst="rect">
            <a:avLst/>
          </a:prstGeom>
          <a:noFill/>
          <a:ln w="0">
            <a:noFill/>
          </a:ln>
        </p:spPr>
      </p:pic>
      <p:sp>
        <p:nvSpPr>
          <p:cNvPr id="573" name="TextBox 7"/>
          <p:cNvSpPr/>
          <p:nvPr/>
        </p:nvSpPr>
        <p:spPr>
          <a:xfrm>
            <a:off x="7452360" y="2073960"/>
            <a:ext cx="3705840" cy="338148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pPr>
            <a:r>
              <a:rPr b="0" lang="en-US" sz="2400" strike="noStrike" u="none">
                <a:solidFill>
                  <a:schemeClr val="dk1"/>
                </a:solidFill>
                <a:uFillTx/>
                <a:latin typeface="Times New Roman"/>
                <a:ea typeface="Open Sans"/>
              </a:rPr>
              <a:t>Pre-trained language models have a low intrinsic dimension</a:t>
            </a:r>
            <a:endParaRPr b="0" lang="en-US" sz="2400" strike="noStrike" u="none">
              <a:solidFill>
                <a:srgbClr val="000000"/>
              </a:solidFill>
              <a:uFillTx/>
              <a:latin typeface="Arial"/>
            </a:endParaRPr>
          </a:p>
          <a:p>
            <a:pPr algn="just" defTabSz="914400">
              <a:lnSpc>
                <a:spcPct val="100000"/>
              </a:lnSpc>
            </a:pPr>
            <a:endParaRPr b="0" lang="en-US" sz="2400" strike="noStrike" u="none">
              <a:solidFill>
                <a:srgbClr val="000000"/>
              </a:solidFill>
              <a:uFillTx/>
              <a:latin typeface="Arial"/>
            </a:endParaRPr>
          </a:p>
          <a:p>
            <a:pPr algn="just" defTabSz="914400">
              <a:lnSpc>
                <a:spcPct val="100000"/>
              </a:lnSpc>
            </a:pPr>
            <a:endParaRPr b="0" lang="en-US" sz="2400" strike="noStrike" u="none">
              <a:solidFill>
                <a:srgbClr val="000000"/>
              </a:solidFill>
              <a:uFillTx/>
              <a:latin typeface="Arial"/>
            </a:endParaRPr>
          </a:p>
          <a:p>
            <a:pPr algn="just" defTabSz="914400">
              <a:lnSpc>
                <a:spcPct val="100000"/>
              </a:lnSpc>
            </a:pPr>
            <a:endParaRPr b="0" lang="en-US" sz="2400" strike="noStrike" u="none">
              <a:solidFill>
                <a:srgbClr val="000000"/>
              </a:solidFill>
              <a:uFillTx/>
              <a:latin typeface="Arial"/>
            </a:endParaRPr>
          </a:p>
          <a:p>
            <a:pPr algn="just" defTabSz="914400">
              <a:lnSpc>
                <a:spcPct val="100000"/>
              </a:lnSpc>
            </a:pPr>
            <a:r>
              <a:rPr b="0" lang="en-US" sz="2400" strike="noStrike" u="none">
                <a:solidFill>
                  <a:schemeClr val="dk1"/>
                </a:solidFill>
                <a:uFillTx/>
                <a:latin typeface="Times New Roman"/>
                <a:ea typeface="Open Sans"/>
              </a:rPr>
              <a:t>Possible to learn efficiently with a low-dimensional parameterization</a:t>
            </a:r>
            <a:endParaRPr b="0" lang="en-US" sz="2400" strike="noStrike" u="none">
              <a:solidFill>
                <a:srgbClr val="000000"/>
              </a:solidFill>
              <a:uFillTx/>
              <a:latin typeface="Arial"/>
            </a:endParaRPr>
          </a:p>
        </p:txBody>
      </p:sp>
      <p:sp>
        <p:nvSpPr>
          <p:cNvPr id="2" name="PlaceHolder 1"/>
          <p:cNvSpPr>
            <a:spLocks noGrp="1"/>
          </p:cNvSpPr>
          <p:nvPr>
            <p:ph type="sldNum" idx="12"/>
          </p:nvPr>
        </p:nvSpPr>
        <p:spPr/>
        <p:txBody>
          <a:bodyPr/>
          <a:p>
            <a:fld id="{9CFF1B4B-BDD3-4D2D-9FED-8079C7F870C6}" type="slidenum">
              <a:t>149</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US" sz="3200" strike="noStrike" u="none">
                <a:solidFill>
                  <a:srgbClr val="a4123f"/>
                </a:solidFill>
                <a:uFillTx/>
                <a:latin typeface="Georgia"/>
              </a:rPr>
              <a:t>Designing Prompts for Different Tasks</a:t>
            </a:r>
            <a:endParaRPr b="0" lang="en-US" sz="3200" strike="noStrike" u="none">
              <a:solidFill>
                <a:schemeClr val="dk1"/>
              </a:solidFill>
              <a:uFillTx/>
              <a:latin typeface="Calibri"/>
            </a:endParaRPr>
          </a:p>
        </p:txBody>
      </p:sp>
      <p:pic>
        <p:nvPicPr>
          <p:cNvPr id="146" name="Picture 1" descr="A list of text on a white background&#10;&#10;AI-generated content may be incorrect."/>
          <p:cNvPicPr/>
          <p:nvPr/>
        </p:nvPicPr>
        <p:blipFill>
          <a:blip r:embed="rId1"/>
          <a:stretch/>
        </p:blipFill>
        <p:spPr>
          <a:xfrm>
            <a:off x="4276800" y="1628640"/>
            <a:ext cx="3638160" cy="3600000"/>
          </a:xfrm>
          <a:prstGeom prst="rect">
            <a:avLst/>
          </a:prstGeom>
          <a:noFill/>
          <a:ln w="0">
            <a:noFill/>
          </a:ln>
        </p:spPr>
      </p:pic>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74" name="Group 7"/>
          <p:cNvGrpSpPr/>
          <p:nvPr/>
        </p:nvGrpSpPr>
        <p:grpSpPr>
          <a:xfrm>
            <a:off x="307440" y="957600"/>
            <a:ext cx="11576520" cy="4584240"/>
            <a:chOff x="307440" y="957600"/>
            <a:chExt cx="11576520" cy="4584240"/>
          </a:xfrm>
        </p:grpSpPr>
        <p:pic>
          <p:nvPicPr>
            <p:cNvPr id="575" name="Picture 5" descr=""/>
            <p:cNvPicPr/>
            <p:nvPr/>
          </p:nvPicPr>
          <p:blipFill>
            <a:blip r:embed="rId1"/>
            <a:stretch/>
          </p:blipFill>
          <p:spPr>
            <a:xfrm>
              <a:off x="307440" y="984960"/>
              <a:ext cx="6004800" cy="4556880"/>
            </a:xfrm>
            <a:prstGeom prst="rect">
              <a:avLst/>
            </a:prstGeom>
            <a:noFill/>
            <a:ln w="0">
              <a:noFill/>
            </a:ln>
          </p:spPr>
        </p:pic>
        <p:pic>
          <p:nvPicPr>
            <p:cNvPr id="576" name="Picture 6" descr=""/>
            <p:cNvPicPr/>
            <p:nvPr/>
          </p:nvPicPr>
          <p:blipFill>
            <a:blip r:embed="rId2"/>
            <a:stretch/>
          </p:blipFill>
          <p:spPr>
            <a:xfrm>
              <a:off x="6886080" y="957600"/>
              <a:ext cx="4997880" cy="4584240"/>
            </a:xfrm>
            <a:prstGeom prst="rect">
              <a:avLst/>
            </a:prstGeom>
            <a:noFill/>
            <a:ln w="0">
              <a:noFill/>
            </a:ln>
          </p:spPr>
        </p:pic>
      </p:grpSp>
      <p:sp>
        <p:nvSpPr>
          <p:cNvPr id="577" name="TextBox 9"/>
          <p:cNvSpPr/>
          <p:nvPr/>
        </p:nvSpPr>
        <p:spPr>
          <a:xfrm>
            <a:off x="7369560" y="5817600"/>
            <a:ext cx="482220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IN" sz="1200" strike="noStrike" u="none">
                <a:solidFill>
                  <a:srgbClr val="222222"/>
                </a:solidFill>
                <a:uFillTx/>
                <a:latin typeface="Times New Roman"/>
                <a:ea typeface="Open Sans"/>
              </a:rPr>
              <a:t>Hu, Edward J., et al. "Lora: Low-rank adaptation of large language models." </a:t>
            </a:r>
            <a:r>
              <a:rPr b="0" i="1" lang="en-IN" sz="1200" strike="noStrike" u="none">
                <a:solidFill>
                  <a:srgbClr val="222222"/>
                </a:solidFill>
                <a:uFillTx/>
                <a:latin typeface="Times New Roman"/>
                <a:ea typeface="Open Sans"/>
              </a:rPr>
              <a:t>arXiv preprint arXiv:2106.09685</a:t>
            </a:r>
            <a:r>
              <a:rPr b="0" lang="en-IN" sz="1200" strike="noStrike" u="none">
                <a:solidFill>
                  <a:srgbClr val="222222"/>
                </a:solidFill>
                <a:uFillTx/>
                <a:latin typeface="Times New Roman"/>
                <a:ea typeface="Open Sans"/>
              </a:rPr>
              <a:t> (2021).</a:t>
            </a:r>
            <a:endParaRPr b="0" lang="en-US" sz="1200" strike="noStrike" u="none">
              <a:solidFill>
                <a:srgbClr val="000000"/>
              </a:solidFill>
              <a:uFillTx/>
              <a:latin typeface="Arial"/>
            </a:endParaRPr>
          </a:p>
        </p:txBody>
      </p:sp>
      <p:sp>
        <p:nvSpPr>
          <p:cNvPr id="2" name="PlaceHolder 1"/>
          <p:cNvSpPr>
            <a:spLocks noGrp="1"/>
          </p:cNvSpPr>
          <p:nvPr>
            <p:ph type="sldNum" idx="12"/>
          </p:nvPr>
        </p:nvSpPr>
        <p:spPr/>
        <p:txBody>
          <a:bodyPr/>
          <a:p>
            <a:fld id="{6453408F-BEF9-4325-8C21-0508A2496EC1}" type="slidenum">
              <a:t>150</a:t>
            </a:fld>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p:nvPr>
        </p:nvSpPr>
        <p:spPr>
          <a:xfrm>
            <a:off x="516240" y="583200"/>
            <a:ext cx="10515240" cy="51840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uFillTx/>
                <a:latin typeface="Calibri"/>
              </a:rPr>
              <a:t>The major downside of fine-tuning is that the new model contains as many parameters as in the original model</a:t>
            </a:r>
            <a:endParaRPr b="0" lang="en-US" sz="2800" strike="noStrike" u="none">
              <a:solidFill>
                <a:schemeClr val="dk1"/>
              </a:solidFill>
              <a:uFillTx/>
              <a:latin typeface="Calibri"/>
            </a:endParaRPr>
          </a:p>
        </p:txBody>
      </p:sp>
      <p:sp>
        <p:nvSpPr>
          <p:cNvPr id="579" name="TextBox 4"/>
          <p:cNvSpPr/>
          <p:nvPr/>
        </p:nvSpPr>
        <p:spPr>
          <a:xfrm>
            <a:off x="516240" y="1794240"/>
            <a:ext cx="11512800" cy="4937760"/>
          </a:xfrm>
          <a:prstGeom prst="rect">
            <a:avLst/>
          </a:prstGeom>
          <a:noFill/>
          <a:ln w="66675">
            <a:solidFill>
              <a:srgbClr val="70ad47">
                <a:lumMod val="60000"/>
                <a:lumOff val="40000"/>
              </a:srgbClr>
            </a:solidFill>
            <a:round/>
          </a:ln>
        </p:spPr>
        <p:style>
          <a:lnRef idx="0"/>
          <a:fillRef idx="0"/>
          <a:effectRef idx="0"/>
          <a:fontRef idx="minor"/>
        </p:style>
        <p:txBody>
          <a:bodyPr lIns="90000" rIns="90000" tIns="45000" bIns="45000" anchor="t">
            <a:spAutoFit/>
          </a:bodyPr>
          <a:p>
            <a:pPr defTabSz="914400">
              <a:lnSpc>
                <a:spcPct val="100000"/>
              </a:lnSpc>
            </a:pPr>
            <a:r>
              <a:rPr b="1" lang="en-US" sz="1800" strike="noStrike" u="none">
                <a:solidFill>
                  <a:schemeClr val="dk1"/>
                </a:solidFill>
                <a:uFillTx/>
                <a:latin typeface="Calibri"/>
              </a:rPr>
              <a:t>LoRA possesses several key advantages.</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Calibri"/>
              </a:rPr>
              <a:t>• </a:t>
            </a:r>
            <a:r>
              <a:rPr b="0" lang="en-US" sz="2000" strike="noStrike" u="none">
                <a:solidFill>
                  <a:schemeClr val="dk1"/>
                </a:solidFill>
                <a:uFillTx/>
                <a:latin typeface="Calibri"/>
              </a:rPr>
              <a:t>A pre-trained model can be shared and used to build many small LoRA modules for different tasks. We can freeze the shared model and efficiently </a:t>
            </a:r>
            <a:r>
              <a:rPr b="1" lang="en-US" sz="2000" strike="noStrike" u="none">
                <a:solidFill>
                  <a:schemeClr val="accent6">
                    <a:lumMod val="75000"/>
                  </a:schemeClr>
                </a:solidFill>
                <a:uFillTx/>
                <a:latin typeface="Calibri"/>
              </a:rPr>
              <a:t>switch tasks by replacing the matrices A and B </a:t>
            </a:r>
            <a:r>
              <a:rPr b="0" lang="en-US" sz="2000" strike="noStrike" u="none">
                <a:solidFill>
                  <a:schemeClr val="dk1"/>
                </a:solidFill>
                <a:uFillTx/>
                <a:latin typeface="Calibri"/>
              </a:rPr>
              <a:t>, reducing the storage requirement and task-switching overhead significantly.</a:t>
            </a:r>
            <a:endParaRPr b="0" lang="en-US" sz="2000" strike="noStrike" u="none">
              <a:solidFill>
                <a:srgbClr val="000000"/>
              </a:solidFill>
              <a:uFillTx/>
              <a:latin typeface="Arial"/>
            </a:endParaRPr>
          </a:p>
          <a:p>
            <a:pPr defTabSz="914400">
              <a:lnSpc>
                <a:spcPct val="100000"/>
              </a:lnSpc>
            </a:pPr>
            <a:endParaRPr b="0" lang="en-US" sz="2000" strike="noStrike" u="none">
              <a:solidFill>
                <a:srgbClr val="000000"/>
              </a:solidFill>
              <a:uFillTx/>
              <a:latin typeface="Arial"/>
            </a:endParaRPr>
          </a:p>
          <a:p>
            <a:pPr defTabSz="914400">
              <a:lnSpc>
                <a:spcPct val="100000"/>
              </a:lnSpc>
            </a:pPr>
            <a:r>
              <a:rPr b="0" lang="en-US" sz="2000" strike="noStrike" u="none">
                <a:solidFill>
                  <a:schemeClr val="dk1"/>
                </a:solidFill>
                <a:uFillTx/>
                <a:latin typeface="Calibri"/>
              </a:rPr>
              <a:t>• </a:t>
            </a:r>
            <a:r>
              <a:rPr b="0" lang="en-US" sz="2000" strike="noStrike" u="none">
                <a:solidFill>
                  <a:schemeClr val="dk1"/>
                </a:solidFill>
                <a:uFillTx/>
                <a:latin typeface="Calibri"/>
              </a:rPr>
              <a:t>LoRA makes training more efficient and </a:t>
            </a:r>
            <a:r>
              <a:rPr b="1" lang="en-US" sz="2000" strike="noStrike" u="none">
                <a:solidFill>
                  <a:schemeClr val="accent6">
                    <a:lumMod val="75000"/>
                  </a:schemeClr>
                </a:solidFill>
                <a:uFillTx/>
                <a:latin typeface="Calibri"/>
              </a:rPr>
              <a:t>lowers the hardware barrier </a:t>
            </a:r>
            <a:r>
              <a:rPr b="0" lang="en-US" sz="2000" strike="noStrike" u="none">
                <a:solidFill>
                  <a:schemeClr val="dk1"/>
                </a:solidFill>
                <a:uFillTx/>
                <a:latin typeface="Calibri"/>
              </a:rPr>
              <a:t>to entry by up to 3 times when using adaptive optimizers since we </a:t>
            </a:r>
            <a:r>
              <a:rPr b="1" lang="en-US" sz="2000" strike="noStrike" u="none">
                <a:solidFill>
                  <a:schemeClr val="accent6">
                    <a:lumMod val="75000"/>
                  </a:schemeClr>
                </a:solidFill>
                <a:uFillTx/>
                <a:latin typeface="Calibri"/>
              </a:rPr>
              <a:t>do not need to calculate the gradients or maintain the optimizer states for most parameters</a:t>
            </a:r>
            <a:r>
              <a:rPr b="0" lang="en-US" sz="2000" strike="noStrike" u="none">
                <a:solidFill>
                  <a:schemeClr val="dk1"/>
                </a:solidFill>
                <a:uFillTx/>
                <a:latin typeface="Calibri"/>
              </a:rPr>
              <a:t>. Instead, we only optimize the injected, much smaller low-rank matrices.</a:t>
            </a:r>
            <a:endParaRPr b="0" lang="en-US" sz="2000" strike="noStrike" u="none">
              <a:solidFill>
                <a:srgbClr val="000000"/>
              </a:solidFill>
              <a:uFillTx/>
              <a:latin typeface="Arial"/>
            </a:endParaRPr>
          </a:p>
          <a:p>
            <a:pPr defTabSz="914400">
              <a:lnSpc>
                <a:spcPct val="100000"/>
              </a:lnSpc>
            </a:pPr>
            <a:endParaRPr b="0" lang="en-US" sz="2000" strike="noStrike" u="none">
              <a:solidFill>
                <a:srgbClr val="000000"/>
              </a:solidFill>
              <a:uFillTx/>
              <a:latin typeface="Arial"/>
            </a:endParaRPr>
          </a:p>
          <a:p>
            <a:pPr defTabSz="914400">
              <a:lnSpc>
                <a:spcPct val="100000"/>
              </a:lnSpc>
            </a:pPr>
            <a:r>
              <a:rPr b="0" lang="en-US" sz="2000" strike="noStrike" u="none">
                <a:solidFill>
                  <a:schemeClr val="dk1"/>
                </a:solidFill>
                <a:uFillTx/>
                <a:latin typeface="Calibri"/>
              </a:rPr>
              <a:t>• </a:t>
            </a:r>
            <a:r>
              <a:rPr b="0" lang="en-US" sz="2000" strike="noStrike" u="none">
                <a:solidFill>
                  <a:schemeClr val="dk1"/>
                </a:solidFill>
                <a:uFillTx/>
                <a:latin typeface="Calibri"/>
              </a:rPr>
              <a:t>Simpler linear design allows us </a:t>
            </a:r>
            <a:r>
              <a:rPr b="1" lang="en-US" sz="2000" strike="noStrike" u="none">
                <a:solidFill>
                  <a:schemeClr val="accent6">
                    <a:lumMod val="75000"/>
                  </a:schemeClr>
                </a:solidFill>
                <a:uFillTx/>
                <a:latin typeface="Calibri"/>
              </a:rPr>
              <a:t>to merge the trainable matrices with the frozen weights when deployed</a:t>
            </a:r>
            <a:r>
              <a:rPr b="0" lang="en-US" sz="2000" strike="noStrike" u="none">
                <a:solidFill>
                  <a:schemeClr val="dk1"/>
                </a:solidFill>
                <a:uFillTx/>
                <a:latin typeface="Calibri"/>
              </a:rPr>
              <a:t>, introducing no inference latency compared to a fully fine-tuned model, by construction.</a:t>
            </a:r>
            <a:endParaRPr b="0" lang="en-US" sz="2000" strike="noStrike" u="none">
              <a:solidFill>
                <a:srgbClr val="000000"/>
              </a:solidFill>
              <a:uFillTx/>
              <a:latin typeface="Arial"/>
            </a:endParaRPr>
          </a:p>
          <a:p>
            <a:pPr defTabSz="914400">
              <a:lnSpc>
                <a:spcPct val="100000"/>
              </a:lnSpc>
            </a:pPr>
            <a:endParaRPr b="0" lang="en-US" sz="2000" strike="noStrike" u="none">
              <a:solidFill>
                <a:srgbClr val="000000"/>
              </a:solidFill>
              <a:uFillTx/>
              <a:latin typeface="Arial"/>
            </a:endParaRPr>
          </a:p>
          <a:p>
            <a:pPr defTabSz="914400">
              <a:lnSpc>
                <a:spcPct val="100000"/>
              </a:lnSpc>
            </a:pPr>
            <a:r>
              <a:rPr b="0" lang="en-US" sz="2000" strike="noStrike" u="none">
                <a:solidFill>
                  <a:schemeClr val="dk1"/>
                </a:solidFill>
                <a:uFillTx/>
                <a:latin typeface="Calibri"/>
              </a:rPr>
              <a:t>• </a:t>
            </a:r>
            <a:r>
              <a:rPr b="0" lang="en-US" sz="2000" strike="noStrike" u="none">
                <a:solidFill>
                  <a:schemeClr val="dk1"/>
                </a:solidFill>
                <a:uFillTx/>
                <a:latin typeface="Calibri"/>
              </a:rPr>
              <a:t>LoRA is orthogonal to many prior methods and </a:t>
            </a:r>
            <a:r>
              <a:rPr b="1" lang="en-US" sz="2000" strike="noStrike" u="none">
                <a:solidFill>
                  <a:schemeClr val="accent6">
                    <a:lumMod val="75000"/>
                  </a:schemeClr>
                </a:solidFill>
                <a:uFillTx/>
                <a:latin typeface="Calibri"/>
              </a:rPr>
              <a:t>can be combined with many of them</a:t>
            </a:r>
            <a:r>
              <a:rPr b="0" lang="en-US" sz="2000" strike="noStrike" u="none">
                <a:solidFill>
                  <a:schemeClr val="dk1"/>
                </a:solidFill>
                <a:uFillTx/>
                <a:latin typeface="Calibri"/>
              </a:rPr>
              <a:t>, such as prefix-tuning</a:t>
            </a:r>
            <a:endParaRPr b="0" lang="en-US"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IN" sz="4400" strike="noStrike" u="none">
                <a:solidFill>
                  <a:schemeClr val="dk1"/>
                </a:solidFill>
                <a:uFillTx/>
                <a:latin typeface="Calibri Light"/>
              </a:rPr>
              <a:t>Intrinsic Dimension</a:t>
            </a:r>
            <a:endParaRPr b="0" lang="en-US" sz="4400" strike="noStrike" u="none">
              <a:solidFill>
                <a:schemeClr val="dk1"/>
              </a:solidFill>
              <a:uFillTx/>
              <a:latin typeface="Calibri"/>
            </a:endParaRPr>
          </a:p>
        </p:txBody>
      </p:sp>
      <p:sp>
        <p:nvSpPr>
          <p:cNvPr id="581"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582" name="Picture 4" descr=""/>
          <p:cNvPicPr/>
          <p:nvPr/>
        </p:nvPicPr>
        <p:blipFill>
          <a:blip r:embed="rId1"/>
          <a:stretch/>
        </p:blipFill>
        <p:spPr>
          <a:xfrm>
            <a:off x="838080" y="1779120"/>
            <a:ext cx="10179720" cy="3299400"/>
          </a:xfrm>
          <a:prstGeom prst="rect">
            <a:avLst/>
          </a:prstGeom>
          <a:noFill/>
          <a:ln w="0">
            <a:noFill/>
          </a:ln>
        </p:spPr>
      </p:pic>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IN" sz="4400" strike="noStrike" u="none">
                <a:solidFill>
                  <a:schemeClr val="dk1"/>
                </a:solidFill>
                <a:uFillTx/>
                <a:latin typeface="Calibri Light"/>
              </a:rPr>
              <a:t>LORA Aligns with Intrinsic Dimension</a:t>
            </a:r>
            <a:endParaRPr b="0" lang="en-US" sz="4400" strike="noStrike" u="none">
              <a:solidFill>
                <a:schemeClr val="dk1"/>
              </a:solidFill>
              <a:uFillTx/>
              <a:latin typeface="Calibri"/>
            </a:endParaRPr>
          </a:p>
        </p:txBody>
      </p:sp>
      <p:sp>
        <p:nvSpPr>
          <p:cNvPr id="584"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585" name="Picture 4" descr=""/>
          <p:cNvPicPr/>
          <p:nvPr/>
        </p:nvPicPr>
        <p:blipFill>
          <a:blip r:embed="rId1"/>
          <a:stretch/>
        </p:blipFill>
        <p:spPr>
          <a:xfrm>
            <a:off x="1475280" y="1279080"/>
            <a:ext cx="9657720" cy="4897440"/>
          </a:xfrm>
          <a:prstGeom prst="rect">
            <a:avLst/>
          </a:prstGeom>
          <a:noFill/>
          <a:ln w="0">
            <a:noFill/>
          </a:ln>
        </p:spPr>
      </p:pic>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587"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588" name="TextBox 4"/>
          <p:cNvSpPr/>
          <p:nvPr/>
        </p:nvSpPr>
        <p:spPr>
          <a:xfrm>
            <a:off x="748080" y="801360"/>
            <a:ext cx="10733400" cy="4359240"/>
          </a:xfrm>
          <a:prstGeom prst="rect">
            <a:avLst/>
          </a:prstGeom>
          <a:noFill/>
          <a:ln w="66675">
            <a:solidFill>
              <a:srgbClr val="70ad47">
                <a:lumMod val="75000"/>
              </a:srgbClr>
            </a:solidFill>
            <a:round/>
          </a:ln>
        </p:spPr>
        <p:style>
          <a:lnRef idx="0"/>
          <a:fillRef idx="0"/>
          <a:effectRef idx="0"/>
          <a:fontRef idx="minor"/>
        </p:style>
        <p:txBody>
          <a:bodyPr lIns="90000" rIns="90000" tIns="45000" bIns="45000" anchor="t">
            <a:spAutoFit/>
          </a:bodyPr>
          <a:p>
            <a:pPr defTabSz="914400">
              <a:lnSpc>
                <a:spcPct val="100000"/>
              </a:lnSpc>
            </a:pPr>
            <a:r>
              <a:rPr b="0" lang="en-US" sz="2800" strike="noStrike" u="none">
                <a:solidFill>
                  <a:schemeClr val="dk1"/>
                </a:solidFill>
                <a:uFillTx/>
                <a:latin typeface="Calibri"/>
              </a:rPr>
              <a:t>The intrinsic dimension represents the minimal effective degrees of freedom. </a:t>
            </a:r>
            <a:endParaRPr b="0" lang="en-US" sz="2800" strike="noStrike" u="none">
              <a:solidFill>
                <a:srgbClr val="000000"/>
              </a:solidFill>
              <a:uFillTx/>
              <a:latin typeface="Arial"/>
            </a:endParaRPr>
          </a:p>
          <a:p>
            <a:pPr defTabSz="914400">
              <a:lnSpc>
                <a:spcPct val="100000"/>
              </a:lnSpc>
            </a:pPr>
            <a:endParaRPr b="0" lang="en-US" sz="2800" strike="noStrike" u="none">
              <a:solidFill>
                <a:srgbClr val="000000"/>
              </a:solidFill>
              <a:uFillTx/>
              <a:latin typeface="Arial"/>
            </a:endParaRPr>
          </a:p>
          <a:p>
            <a:pPr defTabSz="914400">
              <a:lnSpc>
                <a:spcPct val="100000"/>
              </a:lnSpc>
            </a:pPr>
            <a:r>
              <a:rPr b="0" lang="en-US" sz="2800" strike="noStrike" u="none">
                <a:solidFill>
                  <a:schemeClr val="dk1"/>
                </a:solidFill>
                <a:uFillTx/>
                <a:latin typeface="Calibri"/>
              </a:rPr>
              <a:t>By using a low-rank approximation, we are modeling the updates using only the essential parameters (aligned with the intrinsic dimension).</a:t>
            </a:r>
            <a:endParaRPr b="0" lang="en-US" sz="2800" strike="noStrike" u="none">
              <a:solidFill>
                <a:srgbClr val="000000"/>
              </a:solidFill>
              <a:uFillTx/>
              <a:latin typeface="Arial"/>
            </a:endParaRPr>
          </a:p>
          <a:p>
            <a:pPr defTabSz="914400">
              <a:lnSpc>
                <a:spcPct val="100000"/>
              </a:lnSpc>
            </a:pPr>
            <a:endParaRPr b="0" lang="en-US" sz="2800" strike="noStrike" u="none">
              <a:solidFill>
                <a:srgbClr val="000000"/>
              </a:solidFill>
              <a:uFillTx/>
              <a:latin typeface="Arial"/>
            </a:endParaRPr>
          </a:p>
          <a:p>
            <a:pPr defTabSz="914400">
              <a:lnSpc>
                <a:spcPct val="100000"/>
              </a:lnSpc>
            </a:pPr>
            <a:r>
              <a:rPr b="0" lang="en-US" sz="2800" strike="noStrike" u="none">
                <a:solidFill>
                  <a:schemeClr val="dk1"/>
                </a:solidFill>
                <a:uFillTx/>
                <a:latin typeface="Calibri"/>
              </a:rPr>
              <a:t>This approach avoids the redundancy of full-rank matrices and focuses on the core components that contribute most to the task-specific adaptation.</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590"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591" name="Picture 4" descr=""/>
          <p:cNvPicPr/>
          <p:nvPr/>
        </p:nvPicPr>
        <p:blipFill>
          <a:blip r:embed="rId1"/>
          <a:stretch/>
        </p:blipFill>
        <p:spPr>
          <a:xfrm>
            <a:off x="661680" y="469080"/>
            <a:ext cx="10832760" cy="5526000"/>
          </a:xfrm>
          <a:prstGeom prst="rect">
            <a:avLst/>
          </a:prstGeom>
          <a:noFill/>
          <a:ln w="0">
            <a:noFill/>
          </a:ln>
        </p:spPr>
      </p:pic>
      <p:pic>
        <p:nvPicPr>
          <p:cNvPr id="592" name="Picture 3" descr=""/>
          <p:cNvPicPr/>
          <p:nvPr/>
        </p:nvPicPr>
        <p:blipFill>
          <a:blip r:embed="rId2"/>
          <a:stretch/>
        </p:blipFill>
        <p:spPr>
          <a:xfrm>
            <a:off x="679320" y="500040"/>
            <a:ext cx="10832760" cy="5526000"/>
          </a:xfrm>
          <a:prstGeom prst="rect">
            <a:avLst/>
          </a:prstGeom>
          <a:noFill/>
          <a:ln w="0">
            <a:noFill/>
          </a:ln>
        </p:spPr>
      </p:pic>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594"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595" name="Picture 4" descr=""/>
          <p:cNvPicPr/>
          <p:nvPr/>
        </p:nvPicPr>
        <p:blipFill>
          <a:blip r:embed="rId1"/>
          <a:stretch/>
        </p:blipFill>
        <p:spPr>
          <a:xfrm>
            <a:off x="1515960" y="750240"/>
            <a:ext cx="9159840" cy="5356800"/>
          </a:xfrm>
          <a:prstGeom prst="rect">
            <a:avLst/>
          </a:prstGeom>
          <a:noFill/>
          <a:ln w="0">
            <a:noFill/>
          </a:ln>
        </p:spPr>
      </p:pic>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597"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598" name="Picture 4" descr=""/>
          <p:cNvPicPr/>
          <p:nvPr/>
        </p:nvPicPr>
        <p:blipFill>
          <a:blip r:embed="rId1"/>
          <a:stretch/>
        </p:blipFill>
        <p:spPr>
          <a:xfrm>
            <a:off x="1144800" y="290880"/>
            <a:ext cx="9008640" cy="5709600"/>
          </a:xfrm>
          <a:prstGeom prst="rect">
            <a:avLst/>
          </a:prstGeom>
          <a:noFill/>
          <a:ln w="0">
            <a:noFill/>
          </a:ln>
        </p:spPr>
      </p:pic>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600" name="Rectangle 5"/>
          <p:cNvSpPr/>
          <p:nvPr/>
        </p:nvSpPr>
        <p:spPr>
          <a:xfrm>
            <a:off x="1497960" y="1513800"/>
            <a:ext cx="8859960" cy="3829680"/>
          </a:xfrm>
          <a:prstGeom prst="rect">
            <a:avLst/>
          </a:prstGeom>
          <a:solidFill>
            <a:srgbClr val="fddaf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0" lang="en-IN" sz="4000" strike="noStrike" u="none">
                <a:solidFill>
                  <a:schemeClr val="dk1"/>
                </a:solidFill>
                <a:uFillTx/>
                <a:latin typeface="Times New Roman"/>
              </a:rPr>
              <a:t>QLoRA</a:t>
            </a:r>
            <a:endParaRPr b="0" lang="en-US" sz="4000" strike="noStrike" u="none">
              <a:solidFill>
                <a:srgbClr val="000000"/>
              </a:solidFill>
              <a:uFillTx/>
              <a:latin typeface="Arial"/>
            </a:endParaRPr>
          </a:p>
        </p:txBody>
      </p:sp>
      <p:sp>
        <p:nvSpPr>
          <p:cNvPr id="601" name="TextBox 1"/>
          <p:cNvSpPr/>
          <p:nvPr/>
        </p:nvSpPr>
        <p:spPr>
          <a:xfrm>
            <a:off x="-185040" y="6026760"/>
            <a:ext cx="31780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IN" sz="1800" strike="noStrike" u="none">
                <a:solidFill>
                  <a:schemeClr val="dk1"/>
                </a:solidFill>
                <a:uFillTx/>
                <a:latin typeface="Calibri"/>
              </a:rPr>
              <a:t>Courtesy:, deeplearning.ai , </a:t>
            </a:r>
            <a:endParaRPr b="0" lang="en-US" sz="1800" strike="noStrike" u="none">
              <a:solidFill>
                <a:srgbClr val="000000"/>
              </a:solidFill>
              <a:uFillTx/>
              <a:latin typeface="Arial"/>
            </a:endParaRPr>
          </a:p>
        </p:txBody>
      </p:sp>
      <p:sp>
        <p:nvSpPr>
          <p:cNvPr id="602" name="TextBox 2"/>
          <p:cNvSpPr/>
          <p:nvPr/>
        </p:nvSpPr>
        <p:spPr>
          <a:xfrm>
            <a:off x="2566440" y="5942160"/>
            <a:ext cx="6109560" cy="6750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IN" sz="1800" strike="noStrike" u="sng">
                <a:solidFill>
                  <a:schemeClr val="dk1"/>
                </a:solidFill>
                <a:uFillTx/>
                <a:latin typeface="Calibri"/>
                <a:hlinkClick r:id="rId1"/>
              </a:rPr>
              <a:t>https://arxiv.org/pdf/2305.14314</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title"/>
          </p:nvPr>
        </p:nvSpPr>
        <p:spPr>
          <a:xfrm>
            <a:off x="838080" y="774720"/>
            <a:ext cx="10515240" cy="435600"/>
          </a:xfrm>
          <a:prstGeom prst="rect">
            <a:avLst/>
          </a:prstGeom>
          <a:noFill/>
          <a:ln w="0">
            <a:noFill/>
          </a:ln>
        </p:spPr>
        <p:txBody>
          <a:bodyPr lIns="91440" rIns="91440" tIns="45720" bIns="45720" anchor="ctr">
            <a:normAutofit fontScale="25000" lnSpcReduction="19999"/>
          </a:bodyPr>
          <a:p>
            <a:pPr indent="0" defTabSz="914400">
              <a:lnSpc>
                <a:spcPct val="90000"/>
              </a:lnSpc>
              <a:buNone/>
            </a:pPr>
            <a:r>
              <a:rPr b="1" lang="en-IN" sz="4400" strike="noStrike" u="none">
                <a:solidFill>
                  <a:srgbClr val="242424"/>
                </a:solidFill>
                <a:highlight>
                  <a:srgbClr val="ffffff"/>
                </a:highlight>
                <a:uFillTx/>
                <a:latin typeface="sohne"/>
              </a:rPr>
              <a:t>what does Computation mean?</a:t>
            </a:r>
            <a:br>
              <a:rPr sz="4400"/>
            </a:br>
            <a:endParaRPr b="0" lang="en-US" sz="4400" strike="noStrike" u="none">
              <a:solidFill>
                <a:schemeClr val="dk1"/>
              </a:solidFill>
              <a:uFillTx/>
              <a:latin typeface="Calibri"/>
            </a:endParaRPr>
          </a:p>
        </p:txBody>
      </p:sp>
      <p:sp>
        <p:nvSpPr>
          <p:cNvPr id="604"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605" name="TextBox 4"/>
          <p:cNvSpPr/>
          <p:nvPr/>
        </p:nvSpPr>
        <p:spPr>
          <a:xfrm>
            <a:off x="966240" y="1876680"/>
            <a:ext cx="10387080" cy="3442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Calibri"/>
              </a:rPr>
              <a:t>Computation refers to the </a:t>
            </a:r>
            <a:r>
              <a:rPr b="1" lang="en-US" sz="2000" strike="noStrike" u="none">
                <a:solidFill>
                  <a:srgbClr val="c00000"/>
                </a:solidFill>
                <a:uFillTx/>
                <a:latin typeface="Calibri"/>
              </a:rPr>
              <a:t>mathematical operations </a:t>
            </a:r>
            <a:r>
              <a:rPr b="0" lang="en-US" sz="1800" strike="noStrike" u="none">
                <a:solidFill>
                  <a:schemeClr val="dk1"/>
                </a:solidFill>
                <a:uFillTx/>
                <a:latin typeface="Calibri"/>
              </a:rPr>
              <a:t>that are performed on the weights and activations of the network during both the forward pass (when making predictions) and the backward pass (when updating the weights during training).</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Calibri"/>
              </a:rPr>
              <a:t>In a typical neural network, these computations are performed using </a:t>
            </a:r>
            <a:r>
              <a:rPr b="1" lang="en-US" sz="1800" strike="noStrike" u="none">
                <a:solidFill>
                  <a:srgbClr val="c00000"/>
                </a:solidFill>
                <a:uFillTx/>
                <a:latin typeface="Calibri"/>
              </a:rPr>
              <a:t>32-bit floating- point numbers</a:t>
            </a:r>
            <a:r>
              <a:rPr b="0" lang="en-US" sz="1800" strike="noStrike" u="none">
                <a:solidFill>
                  <a:schemeClr val="dk1"/>
                </a:solidFill>
                <a:uFillTx/>
                <a:latin typeface="Calibri"/>
              </a:rPr>
              <a:t>. This is because 32-bit floating-point numbers provide a good balance between </a:t>
            </a:r>
            <a:r>
              <a:rPr b="1" lang="en-US" sz="1800" strike="noStrike" u="none">
                <a:solidFill>
                  <a:srgbClr val="c00000"/>
                </a:solidFill>
                <a:uFillTx/>
                <a:latin typeface="Calibri"/>
              </a:rPr>
              <a:t>precision</a:t>
            </a:r>
            <a:r>
              <a:rPr b="0" lang="en-US" sz="1800" strike="noStrike" u="none">
                <a:solidFill>
                  <a:schemeClr val="dk1"/>
                </a:solidFill>
                <a:uFillTx/>
                <a:latin typeface="Calibri"/>
              </a:rPr>
              <a:t> (the ability to represent numbers accurately) and </a:t>
            </a:r>
            <a:r>
              <a:rPr b="1" lang="en-US" sz="1800" strike="noStrike" u="none">
                <a:solidFill>
                  <a:srgbClr val="c00000"/>
                </a:solidFill>
                <a:uFillTx/>
                <a:latin typeface="Calibri"/>
              </a:rPr>
              <a:t>range</a:t>
            </a:r>
            <a:r>
              <a:rPr b="0" lang="en-US" sz="1800" strike="noStrike" u="none">
                <a:solidFill>
                  <a:schemeClr val="dk1"/>
                </a:solidFill>
                <a:uFillTx/>
                <a:latin typeface="Calibri"/>
              </a:rPr>
              <a:t> (the range of numbers that can be represented). Using 32-bit floating-point numbers for all computations can be </a:t>
            </a:r>
            <a:r>
              <a:rPr b="1" lang="en-US" sz="2000" strike="noStrike" u="none">
                <a:solidFill>
                  <a:srgbClr val="c00000"/>
                </a:solidFill>
                <a:uFillTx/>
                <a:latin typeface="Calibri"/>
              </a:rPr>
              <a:t>memory-intensive. </a:t>
            </a:r>
            <a:endParaRPr b="0" lang="en-US" sz="20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1" lang="en-US" sz="1800" strike="noStrike" u="none">
                <a:solidFill>
                  <a:srgbClr val="c00000"/>
                </a:solidFill>
                <a:uFillTx/>
                <a:latin typeface="Calibri"/>
              </a:rPr>
              <a:t>This is where quantization comes in</a:t>
            </a:r>
            <a:r>
              <a:rPr b="0" lang="en-US" sz="1800" strike="noStrike" u="none">
                <a:solidFill>
                  <a:schemeClr val="dk1"/>
                </a:solidFill>
                <a:uFillTx/>
                <a:latin typeface="Calibri"/>
              </a:rPr>
              <a: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606" name="TextBox 6"/>
          <p:cNvSpPr/>
          <p:nvPr/>
        </p:nvSpPr>
        <p:spPr>
          <a:xfrm>
            <a:off x="966240" y="5015880"/>
            <a:ext cx="9247680" cy="1186920"/>
          </a:xfrm>
          <a:prstGeom prst="rect">
            <a:avLst/>
          </a:prstGeom>
          <a:solidFill>
            <a:schemeClr val="accent2">
              <a:lumMod val="20000"/>
              <a:lumOff val="80000"/>
            </a:schemeClr>
          </a:solidFill>
          <a:ln w="0">
            <a:noFill/>
          </a:ln>
        </p:spPr>
        <p:style>
          <a:lnRef idx="0"/>
          <a:fillRef idx="0"/>
          <a:effectRef idx="0"/>
          <a:fontRef idx="minor"/>
        </p:style>
        <p:txBody>
          <a:bodyPr lIns="90000" rIns="90000" tIns="45000" bIns="45000" anchor="t">
            <a:spAutoFit/>
          </a:bodyPr>
          <a:p>
            <a:pPr defTabSz="914400">
              <a:lnSpc>
                <a:spcPct val="100000"/>
              </a:lnSpc>
            </a:pPr>
            <a:r>
              <a:rPr b="1" lang="en-US" sz="1800" strike="noStrike" u="none">
                <a:solidFill>
                  <a:srgbClr val="c00000"/>
                </a:solidFill>
                <a:uFillTx/>
                <a:latin typeface="Calibri"/>
              </a:rPr>
              <a:t>Quantization </a:t>
            </a:r>
            <a:r>
              <a:rPr b="0" lang="en-US" sz="1800" strike="noStrike" u="none">
                <a:solidFill>
                  <a:schemeClr val="dk1"/>
                </a:solidFill>
                <a:uFillTx/>
                <a:latin typeface="Calibri"/>
              </a:rPr>
              <a:t>is a technique to </a:t>
            </a:r>
            <a:r>
              <a:rPr b="1" lang="en-US" sz="1800" strike="noStrike" u="none">
                <a:solidFill>
                  <a:srgbClr val="c00000"/>
                </a:solidFill>
                <a:uFillTx/>
                <a:latin typeface="Calibri"/>
              </a:rPr>
              <a:t>reduce the precision </a:t>
            </a:r>
            <a:r>
              <a:rPr b="0" lang="en-US" sz="1800" strike="noStrike" u="none">
                <a:solidFill>
                  <a:schemeClr val="dk1"/>
                </a:solidFill>
                <a:uFillTx/>
                <a:latin typeface="Calibri"/>
              </a:rPr>
              <a:t>of the numbers used in the model. In the case of 4-bit quantization, the weights and activations of the network are compressed from 32-bit floating-point numbers to 4-bit integers. A 4-bit integer can range from -8 to 7.</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Picture 1" descr="A screenshot of a computer screen&#10;&#10;AI-generated content may be incorrect."/>
          <p:cNvPicPr/>
          <p:nvPr/>
        </p:nvPicPr>
        <p:blipFill>
          <a:blip r:embed="rId1"/>
          <a:stretch/>
        </p:blipFill>
        <p:spPr>
          <a:xfrm>
            <a:off x="1714320" y="1137240"/>
            <a:ext cx="8923320" cy="4907880"/>
          </a:xfrm>
          <a:prstGeom prst="rect">
            <a:avLst/>
          </a:prstGeom>
          <a:noFill/>
          <a:ln w="0">
            <a:noFill/>
          </a:ln>
        </p:spPr>
      </p:pic>
      <p:sp>
        <p:nvSpPr>
          <p:cNvPr id="148" name="PlaceHolder 1"/>
          <p:cNvSpPr>
            <a:spLocks noGrp="1"/>
          </p:cNvSpPr>
          <p:nvPr>
            <p:ph type="title"/>
          </p:nvPr>
        </p:nvSpPr>
        <p:spPr>
          <a:xfrm>
            <a:off x="571320" y="348840"/>
            <a:ext cx="11208960" cy="463680"/>
          </a:xfrm>
          <a:prstGeom prst="rect">
            <a:avLst/>
          </a:prstGeom>
          <a:noFill/>
          <a:ln w="0">
            <a:noFill/>
          </a:ln>
        </p:spPr>
        <p:txBody>
          <a:bodyPr lIns="91440" rIns="91440" tIns="45720" bIns="45720" anchor="ctr">
            <a:normAutofit/>
          </a:bodyPr>
          <a:p>
            <a:pPr indent="0" defTabSz="914400">
              <a:lnSpc>
                <a:spcPct val="90000"/>
              </a:lnSpc>
              <a:buNone/>
            </a:pPr>
            <a:r>
              <a:rPr b="0" lang="en-US" sz="2700" strike="noStrike" u="none">
                <a:solidFill>
                  <a:srgbClr val="a4123f"/>
                </a:solidFill>
                <a:uFillTx/>
                <a:latin typeface="Georgia"/>
              </a:rPr>
              <a:t>Text Summarization</a:t>
            </a:r>
            <a:endParaRPr b="0" lang="en-US" sz="2700" strike="noStrike" u="none">
              <a:solidFill>
                <a:schemeClr val="dk1"/>
              </a:solidFill>
              <a:uFillTx/>
              <a:latin typeface="Calibri"/>
            </a:endParaRPr>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608"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609" name="Picture 4" descr=""/>
          <p:cNvPicPr/>
          <p:nvPr/>
        </p:nvPicPr>
        <p:blipFill>
          <a:blip r:embed="rId1"/>
          <a:stretch/>
        </p:blipFill>
        <p:spPr>
          <a:xfrm>
            <a:off x="4529160" y="127800"/>
            <a:ext cx="6973200" cy="5864040"/>
          </a:xfrm>
          <a:prstGeom prst="rect">
            <a:avLst/>
          </a:prstGeom>
          <a:noFill/>
          <a:ln w="0">
            <a:noFill/>
          </a:ln>
        </p:spPr>
      </p:pic>
      <p:sp>
        <p:nvSpPr>
          <p:cNvPr id="610" name="TextBox 5"/>
          <p:cNvSpPr/>
          <p:nvPr/>
        </p:nvSpPr>
        <p:spPr>
          <a:xfrm>
            <a:off x="93600" y="5295960"/>
            <a:ext cx="6109560" cy="6750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IN" sz="1800" strike="noStrike" u="sng">
                <a:solidFill>
                  <a:schemeClr val="dk1"/>
                </a:solidFill>
                <a:uFillTx/>
                <a:latin typeface="Calibri"/>
                <a:hlinkClick r:id="rId2"/>
              </a:rPr>
              <a:t>https://arxiv.org/pdf/2305.14314</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
        <p:nvSpPr>
          <p:cNvPr id="611" name="TextBox 6"/>
          <p:cNvSpPr/>
          <p:nvPr/>
        </p:nvSpPr>
        <p:spPr>
          <a:xfrm>
            <a:off x="249480" y="1038240"/>
            <a:ext cx="4279320" cy="20098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i="1" lang="en-US" sz="1800" strike="noStrike" u="none">
                <a:solidFill>
                  <a:schemeClr val="dk1"/>
                </a:solidFill>
                <a:uFillTx/>
                <a:latin typeface="Calibri"/>
              </a:rPr>
              <a:t>QLoRA extends LoRA to enhance efficiency by quantizing weight values of the original network, from high-resolution data types, such as Float32, to lower-resolution data types like int4. This leads to reduced memory demands and faster calculations.</a:t>
            </a:r>
            <a:endParaRPr b="0" lang="en-US" sz="1800" strike="noStrike" u="none">
              <a:solidFill>
                <a:srgbClr val="000000"/>
              </a:solidFill>
              <a:uFillTx/>
              <a:latin typeface="Arial"/>
            </a:endParaRPr>
          </a:p>
        </p:txBody>
      </p:sp>
      <p:sp>
        <p:nvSpPr>
          <p:cNvPr id="612" name="TextBox 7"/>
          <p:cNvSpPr/>
          <p:nvPr/>
        </p:nvSpPr>
        <p:spPr>
          <a:xfrm>
            <a:off x="93600" y="3264840"/>
            <a:ext cx="4821120" cy="20098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Calibri"/>
              </a:rPr>
              <a:t> </a:t>
            </a:r>
            <a:r>
              <a:rPr b="0" i="1" lang="en-US" sz="1800" strike="noStrike" u="none">
                <a:solidFill>
                  <a:schemeClr val="dk1"/>
                </a:solidFill>
                <a:uFillTx/>
                <a:latin typeface="Calibri"/>
              </a:rPr>
              <a:t>Our best model family, which we name </a:t>
            </a:r>
            <a:r>
              <a:rPr b="1" i="1" lang="en-US" sz="1800" strike="noStrike" u="none">
                <a:solidFill>
                  <a:srgbClr val="c00000"/>
                </a:solidFill>
                <a:uFillTx/>
                <a:latin typeface="Calibri"/>
              </a:rPr>
              <a:t>Guanaco</a:t>
            </a:r>
            <a:r>
              <a:rPr b="0" i="1" lang="en-US" sz="1800" strike="noStrike" u="none">
                <a:solidFill>
                  <a:schemeClr val="dk1"/>
                </a:solidFill>
                <a:uFillTx/>
                <a:latin typeface="Calibri"/>
              </a:rPr>
              <a:t>, outperforms  all previous openly released models on the Vicuna benchmark, reaching 99.3%  of the performance level of ChatGPT while only requiring 24 hours of finetuning</a:t>
            </a:r>
            <a:endParaRPr b="0" lang="en-US" sz="1800" strike="noStrike" u="none">
              <a:solidFill>
                <a:srgbClr val="000000"/>
              </a:solidFill>
              <a:uFillTx/>
              <a:latin typeface="Arial"/>
            </a:endParaRPr>
          </a:p>
          <a:p>
            <a:pPr defTabSz="914400">
              <a:lnSpc>
                <a:spcPct val="100000"/>
              </a:lnSpc>
            </a:pPr>
            <a:r>
              <a:rPr b="0" i="1" lang="en-US" sz="1800" strike="noStrike" u="none">
                <a:solidFill>
                  <a:schemeClr val="dk1"/>
                </a:solidFill>
                <a:uFillTx/>
                <a:latin typeface="Calibri"/>
              </a:rPr>
              <a:t> </a:t>
            </a:r>
            <a:r>
              <a:rPr b="0" i="1" lang="en-US" sz="1800" strike="noStrike" u="none">
                <a:solidFill>
                  <a:schemeClr val="dk1"/>
                </a:solidFill>
                <a:uFillTx/>
                <a:latin typeface="Calibri"/>
              </a:rPr>
              <a:t>on a single GPU</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PlaceHolder 1"/>
          <p:cNvSpPr>
            <a:spLocks noGrp="1"/>
          </p:cNvSpPr>
          <p:nvPr>
            <p:ph type="title"/>
          </p:nvPr>
        </p:nvSpPr>
        <p:spPr>
          <a:xfrm>
            <a:off x="706680" y="6408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IN" sz="4400" strike="noStrike" u="none">
                <a:solidFill>
                  <a:schemeClr val="dk1"/>
                </a:solidFill>
                <a:uFillTx/>
                <a:latin typeface="Calibri Light"/>
              </a:rPr>
              <a:t>QLoRA</a:t>
            </a:r>
            <a:endParaRPr b="0" lang="en-US" sz="4400" strike="noStrike" u="none">
              <a:solidFill>
                <a:schemeClr val="dk1"/>
              </a:solidFill>
              <a:uFillTx/>
              <a:latin typeface="Calibri"/>
            </a:endParaRPr>
          </a:p>
        </p:txBody>
      </p:sp>
      <p:sp>
        <p:nvSpPr>
          <p:cNvPr id="614"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615" name="TextBox 4"/>
          <p:cNvSpPr/>
          <p:nvPr/>
        </p:nvSpPr>
        <p:spPr>
          <a:xfrm>
            <a:off x="1317960" y="856080"/>
            <a:ext cx="9788040" cy="2224080"/>
          </a:xfrm>
          <a:prstGeom prst="rect">
            <a:avLst/>
          </a:prstGeom>
          <a:solidFill>
            <a:schemeClr val="bg1"/>
          </a:solidFill>
          <a:ln w="47625">
            <a:solidFill>
              <a:srgbClr val="4472c4"/>
            </a:solidFill>
            <a:round/>
          </a:ln>
        </p:spPr>
        <p:style>
          <a:lnRef idx="0"/>
          <a:fillRef idx="0"/>
          <a:effectRef idx="0"/>
          <a:fontRef idx="minor"/>
        </p:style>
        <p:txBody>
          <a:bodyPr lIns="90000" rIns="90000" tIns="45000" bIns="45000" anchor="t">
            <a:spAutoFit/>
          </a:bodyPr>
          <a:p>
            <a:pPr defTabSz="914400">
              <a:lnSpc>
                <a:spcPct val="100000"/>
              </a:lnSpc>
            </a:pPr>
            <a:r>
              <a:rPr b="0" lang="en-US" sz="2000" strike="noStrike" u="none">
                <a:solidFill>
                  <a:schemeClr val="dk1"/>
                </a:solidFill>
                <a:uFillTx/>
                <a:latin typeface="Calibri"/>
              </a:rPr>
              <a:t>QLoRA is the extended version of LoRA which works by quantizing the precision of the weight parameters in the pre trained LLM to 4-bit precision. Typically, parameters of trained models are stored in a 32-bit format, but QLoRA compresses them to a 4-bit format. This reduces the memory footprint of the LLM, making it possible to finetune it on a single GPU. This method significantly </a:t>
            </a:r>
            <a:r>
              <a:rPr b="1" lang="en-US" sz="2000" strike="noStrike" u="none">
                <a:solidFill>
                  <a:srgbClr val="c00000"/>
                </a:solidFill>
                <a:uFillTx/>
                <a:latin typeface="Calibri"/>
              </a:rPr>
              <a:t>reduces the memory footprint, making it feasible to run LLM models on less powerful hardware, including consumer GPUs.</a:t>
            </a:r>
            <a:endParaRPr b="0" lang="en-US" sz="2000" strike="noStrike" u="none">
              <a:solidFill>
                <a:srgbClr val="000000"/>
              </a:solidFill>
              <a:uFillTx/>
              <a:latin typeface="Arial"/>
            </a:endParaRPr>
          </a:p>
        </p:txBody>
      </p:sp>
      <p:sp>
        <p:nvSpPr>
          <p:cNvPr id="616" name="TextBox 7"/>
          <p:cNvSpPr/>
          <p:nvPr/>
        </p:nvSpPr>
        <p:spPr>
          <a:xfrm>
            <a:off x="1070280" y="3041280"/>
            <a:ext cx="10283040" cy="4053600"/>
          </a:xfrm>
          <a:prstGeom prst="rect">
            <a:avLst/>
          </a:prstGeom>
          <a:solidFill>
            <a:schemeClr val="accent5">
              <a:lumMod val="40000"/>
              <a:lumOff val="60000"/>
            </a:schemeClr>
          </a:solidFill>
          <a:ln w="0">
            <a:noFill/>
          </a:ln>
        </p:spPr>
        <p:style>
          <a:lnRef idx="0"/>
          <a:fillRef idx="0"/>
          <a:effectRef idx="0"/>
          <a:fontRef idx="minor"/>
        </p:style>
        <p:txBody>
          <a:bodyPr lIns="90000" rIns="90000" tIns="45000" bIns="45000" anchor="t">
            <a:spAutoFit/>
          </a:bodyPr>
          <a:p>
            <a:pPr defTabSz="914400">
              <a:lnSpc>
                <a:spcPct val="100000"/>
              </a:lnSpc>
            </a:pPr>
            <a:r>
              <a:rPr b="0" lang="en-US" sz="2000" strike="noStrike" u="none">
                <a:solidFill>
                  <a:schemeClr val="dk1"/>
                </a:solidFill>
                <a:uFillTx/>
                <a:latin typeface="Calibri"/>
              </a:rPr>
              <a:t>According to QLoRA paper:</a:t>
            </a:r>
            <a:endParaRPr b="0" lang="en-US" sz="2000" strike="noStrike" u="none">
              <a:solidFill>
                <a:srgbClr val="000000"/>
              </a:solidFill>
              <a:uFillTx/>
              <a:latin typeface="Arial"/>
            </a:endParaRPr>
          </a:p>
          <a:p>
            <a:pPr defTabSz="914400">
              <a:lnSpc>
                <a:spcPct val="100000"/>
              </a:lnSpc>
            </a:pPr>
            <a:endParaRPr b="0" lang="en-US" sz="2000" strike="noStrike" u="none">
              <a:solidFill>
                <a:srgbClr val="000000"/>
              </a:solidFill>
              <a:uFillTx/>
              <a:latin typeface="Arial"/>
            </a:endParaRPr>
          </a:p>
          <a:p>
            <a:pPr defTabSz="914400">
              <a:lnSpc>
                <a:spcPct val="100000"/>
              </a:lnSpc>
            </a:pPr>
            <a:r>
              <a:rPr b="0" lang="en-US" sz="2000" strike="noStrike" u="none">
                <a:solidFill>
                  <a:schemeClr val="dk1"/>
                </a:solidFill>
                <a:uFillTx/>
                <a:latin typeface="Calibri"/>
              </a:rPr>
              <a:t>QLORA introduces </a:t>
            </a:r>
            <a:r>
              <a:rPr b="1" lang="en-US" sz="2000" strike="noStrike" u="none">
                <a:solidFill>
                  <a:srgbClr val="c00000"/>
                </a:solidFill>
                <a:uFillTx/>
                <a:latin typeface="Calibri"/>
              </a:rPr>
              <a:t>multiple innovations </a:t>
            </a:r>
            <a:r>
              <a:rPr b="0" lang="en-US" sz="2000" strike="noStrike" u="none">
                <a:solidFill>
                  <a:schemeClr val="dk1"/>
                </a:solidFill>
                <a:uFillTx/>
                <a:latin typeface="Calibri"/>
              </a:rPr>
              <a:t>designed to reduce memory use without sacrificing performance: </a:t>
            </a:r>
            <a:endParaRPr b="0" lang="en-US" sz="2000" strike="noStrike" u="none">
              <a:solidFill>
                <a:srgbClr val="000000"/>
              </a:solidFill>
              <a:uFillTx/>
              <a:latin typeface="Arial"/>
            </a:endParaRPr>
          </a:p>
          <a:p>
            <a:pPr marL="343080" indent="-343080" defTabSz="914400">
              <a:lnSpc>
                <a:spcPct val="100000"/>
              </a:lnSpc>
              <a:buClr>
                <a:srgbClr val="c00000"/>
              </a:buClr>
              <a:buFont typeface="OpenSymbol"/>
              <a:buAutoNum type="arabicParenR"/>
            </a:pPr>
            <a:r>
              <a:rPr b="1" lang="en-US" sz="2000" strike="noStrike" u="none">
                <a:solidFill>
                  <a:srgbClr val="c00000"/>
                </a:solidFill>
                <a:uFillTx/>
                <a:latin typeface="Calibri"/>
              </a:rPr>
              <a:t>4-bit NormalFloat</a:t>
            </a:r>
            <a:r>
              <a:rPr b="0" lang="en-US" sz="2000" strike="noStrike" u="none">
                <a:solidFill>
                  <a:schemeClr val="dk1"/>
                </a:solidFill>
                <a:uFillTx/>
                <a:latin typeface="Calibri"/>
              </a:rPr>
              <a:t>, an information theoretically optimal quantization data type for normally distributed data that yields better empirical results than 4-bit Integers and 4-bit Floats. </a:t>
            </a:r>
            <a:endParaRPr b="0" lang="en-US" sz="2000" strike="noStrike" u="none">
              <a:solidFill>
                <a:srgbClr val="000000"/>
              </a:solidFill>
              <a:uFillTx/>
              <a:latin typeface="Arial"/>
            </a:endParaRPr>
          </a:p>
          <a:p>
            <a:pPr marL="343080" indent="-343080" defTabSz="914400">
              <a:lnSpc>
                <a:spcPct val="100000"/>
              </a:lnSpc>
              <a:buClr>
                <a:srgbClr val="c00000"/>
              </a:buClr>
              <a:buFont typeface="OpenSymbol"/>
              <a:buAutoNum type="arabicParenR"/>
            </a:pPr>
            <a:r>
              <a:rPr b="1" lang="en-US" sz="2000" strike="noStrike" u="none">
                <a:solidFill>
                  <a:srgbClr val="c00000"/>
                </a:solidFill>
                <a:uFillTx/>
                <a:latin typeface="Calibri"/>
              </a:rPr>
              <a:t>Double Quantization</a:t>
            </a:r>
            <a:r>
              <a:rPr b="0" lang="en-US" sz="2000" strike="noStrike" u="none">
                <a:solidFill>
                  <a:schemeClr val="dk1"/>
                </a:solidFill>
                <a:uFillTx/>
                <a:latin typeface="Calibri"/>
              </a:rPr>
              <a:t>, a method that quantizes the quantization constants, saving an average of about 0.37 bits per parameter (approximately 3 GB for a 65B model). </a:t>
            </a:r>
            <a:endParaRPr b="0" lang="en-US" sz="2000" strike="noStrike" u="none">
              <a:solidFill>
                <a:srgbClr val="000000"/>
              </a:solidFill>
              <a:uFillTx/>
              <a:latin typeface="Arial"/>
            </a:endParaRPr>
          </a:p>
          <a:p>
            <a:pPr marL="343080" indent="-343080" defTabSz="914400">
              <a:lnSpc>
                <a:spcPct val="100000"/>
              </a:lnSpc>
              <a:buClr>
                <a:srgbClr val="c00000"/>
              </a:buClr>
              <a:buFont typeface="OpenSymbol"/>
              <a:buAutoNum type="arabicParenR"/>
            </a:pPr>
            <a:r>
              <a:rPr b="1" lang="en-US" sz="2000" strike="noStrike" u="none">
                <a:solidFill>
                  <a:srgbClr val="c00000"/>
                </a:solidFill>
                <a:uFillTx/>
                <a:latin typeface="Calibri"/>
              </a:rPr>
              <a:t> </a:t>
            </a:r>
            <a:r>
              <a:rPr b="1" lang="en-US" sz="2000" strike="noStrike" u="none">
                <a:solidFill>
                  <a:srgbClr val="c00000"/>
                </a:solidFill>
                <a:uFillTx/>
                <a:latin typeface="Calibri"/>
              </a:rPr>
              <a:t>Paged Optimizers</a:t>
            </a:r>
            <a:r>
              <a:rPr b="0" lang="en-US" sz="2000" strike="noStrike" u="none">
                <a:solidFill>
                  <a:schemeClr val="dk1"/>
                </a:solidFill>
                <a:uFillTx/>
                <a:latin typeface="Calibri"/>
              </a:rPr>
              <a:t>, using NVIDIA unified memory to avoid the gradient checkpointing memory spikes that occur when processing a mini-batch with a long sequence length.</a:t>
            </a:r>
            <a:endParaRPr b="0" lang="en-US"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17"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618"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619" name="AutoShape 2"/>
          <p:cNvSpPr/>
          <p:nvPr/>
        </p:nvSpPr>
        <p:spPr>
          <a:xfrm>
            <a:off x="5943600" y="3276720"/>
            <a:ext cx="304560" cy="304560"/>
          </a:xfrm>
          <a:prstGeom prst="rect">
            <a:avLst/>
          </a:prstGeom>
          <a:noFill/>
          <a:ln w="0">
            <a:noFill/>
          </a:ln>
        </p:spPr>
        <p:style>
          <a:lnRef idx="0"/>
          <a:fillRef idx="0"/>
          <a:effectRef idx="0"/>
          <a:fontRef idx="minor"/>
        </p:style>
        <p:txBody>
          <a:bodyPr numCol="1" spcCol="0" anchor="t">
            <a:noAutofit/>
          </a:bodyPr>
          <a:p>
            <a:pPr defTabSz="914400">
              <a:lnSpc>
                <a:spcPct val="100000"/>
              </a:lnSpc>
            </a:pPr>
            <a:endParaRPr b="0" lang="en-IN" sz="1800" strike="noStrike" u="none">
              <a:solidFill>
                <a:schemeClr val="dk1"/>
              </a:solidFill>
              <a:uFillTx/>
              <a:latin typeface="Calibri"/>
            </a:endParaRPr>
          </a:p>
        </p:txBody>
      </p:sp>
      <p:pic>
        <p:nvPicPr>
          <p:cNvPr id="620" name="Picture 4" descr=""/>
          <p:cNvPicPr/>
          <p:nvPr/>
        </p:nvPicPr>
        <p:blipFill>
          <a:blip r:embed="rId1"/>
          <a:stretch/>
        </p:blipFill>
        <p:spPr>
          <a:xfrm>
            <a:off x="828720" y="861120"/>
            <a:ext cx="10229400" cy="4830480"/>
          </a:xfrm>
          <a:prstGeom prst="rect">
            <a:avLst/>
          </a:prstGeom>
          <a:noFill/>
          <a:ln w="0">
            <a:noFill/>
          </a:ln>
        </p:spPr>
      </p:pic>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21"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US" sz="4400" strike="noStrike" u="none">
                <a:solidFill>
                  <a:schemeClr val="dk1"/>
                </a:solidFill>
                <a:uFillTx/>
                <a:latin typeface="Calibri Light"/>
              </a:rPr>
              <a:t>Block-wise k-bit Quantization</a:t>
            </a:r>
            <a:endParaRPr b="0" lang="en-US" sz="4400" strike="noStrike" u="none">
              <a:solidFill>
                <a:schemeClr val="dk1"/>
              </a:solidFill>
              <a:uFillTx/>
              <a:latin typeface="Calibri"/>
            </a:endParaRPr>
          </a:p>
        </p:txBody>
      </p:sp>
      <p:sp>
        <p:nvSpPr>
          <p:cNvPr id="622" name="TextBox 4"/>
          <p:cNvSpPr/>
          <p:nvPr/>
        </p:nvSpPr>
        <p:spPr>
          <a:xfrm>
            <a:off x="708480" y="1080360"/>
            <a:ext cx="10775160" cy="2009880"/>
          </a:xfrm>
          <a:prstGeom prst="rect">
            <a:avLst/>
          </a:prstGeom>
          <a:noFill/>
          <a:ln w="50800">
            <a:solidFill>
              <a:srgbClr val="4472c4"/>
            </a:solidFill>
            <a:round/>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Calibri"/>
              </a:rPr>
              <a:t>Block-wise k-bit Quantization: Quantization is the process of discretizing an input from a representation that holds more information to a representation with less information. It often means taking a data type with more bits and converting it to fewer bits, for example from 32-bit floats to 8-bit Integers. To ensure that the entire range of the low-bit data type is used, the input data type is commonly rescaled into the target data type range through normalization by the absolute maximum of the input elements, which are usually structured as a tensor. For example, quantizing a 32-bit Floating Point (FP32) tensor into a Int8 tensor with range [−127, 127]:</a:t>
            </a:r>
            <a:endParaRPr b="0" lang="en-US" sz="1800" strike="noStrike" u="none">
              <a:solidFill>
                <a:srgbClr val="000000"/>
              </a:solidFill>
              <a:uFillTx/>
              <a:latin typeface="Arial"/>
            </a:endParaRPr>
          </a:p>
        </p:txBody>
      </p:sp>
      <p:pic>
        <p:nvPicPr>
          <p:cNvPr id="623" name="Picture 6" descr=""/>
          <p:cNvPicPr/>
          <p:nvPr/>
        </p:nvPicPr>
        <p:blipFill>
          <a:blip r:embed="rId1"/>
          <a:stretch/>
        </p:blipFill>
        <p:spPr>
          <a:xfrm>
            <a:off x="3005640" y="3034080"/>
            <a:ext cx="7561440" cy="904680"/>
          </a:xfrm>
          <a:prstGeom prst="rect">
            <a:avLst/>
          </a:prstGeom>
          <a:noFill/>
          <a:ln w="0">
            <a:noFill/>
          </a:ln>
        </p:spPr>
      </p:pic>
      <p:sp>
        <p:nvSpPr>
          <p:cNvPr id="624" name="TextBox 8"/>
          <p:cNvSpPr/>
          <p:nvPr/>
        </p:nvSpPr>
        <p:spPr>
          <a:xfrm>
            <a:off x="1038960" y="4138920"/>
            <a:ext cx="915408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Calibri"/>
              </a:rPr>
              <a:t>where c is the quantization constant or quantization scale. Dequantization is the inverse:</a:t>
            </a:r>
            <a:endParaRPr b="0" lang="en-US" sz="1800" strike="noStrike" u="none">
              <a:solidFill>
                <a:srgbClr val="000000"/>
              </a:solidFill>
              <a:uFillTx/>
              <a:latin typeface="Arial"/>
            </a:endParaRPr>
          </a:p>
        </p:txBody>
      </p:sp>
      <p:pic>
        <p:nvPicPr>
          <p:cNvPr id="625" name="Picture 10" descr=""/>
          <p:cNvPicPr/>
          <p:nvPr/>
        </p:nvPicPr>
        <p:blipFill>
          <a:blip r:embed="rId2"/>
          <a:stretch/>
        </p:blipFill>
        <p:spPr>
          <a:xfrm>
            <a:off x="4095360" y="5022720"/>
            <a:ext cx="5898960" cy="876600"/>
          </a:xfrm>
          <a:prstGeom prst="rect">
            <a:avLst/>
          </a:prstGeom>
          <a:noFill/>
          <a:ln w="0">
            <a:noFill/>
          </a:ln>
        </p:spPr>
      </p:pic>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627"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628" name="Picture 2" descr=""/>
          <p:cNvPicPr/>
          <p:nvPr/>
        </p:nvPicPr>
        <p:blipFill>
          <a:blip r:embed="rId1"/>
          <a:stretch/>
        </p:blipFill>
        <p:spPr>
          <a:xfrm>
            <a:off x="1117080" y="907200"/>
            <a:ext cx="10161720" cy="5269320"/>
          </a:xfrm>
          <a:prstGeom prst="rect">
            <a:avLst/>
          </a:prstGeom>
          <a:noFill/>
          <a:ln w="0">
            <a:noFill/>
          </a:ln>
        </p:spPr>
      </p:pic>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29"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IN" sz="4400" strike="noStrike" u="none">
                <a:solidFill>
                  <a:schemeClr val="dk1"/>
                </a:solidFill>
                <a:uFillTx/>
                <a:latin typeface="Calibri Light"/>
              </a:rPr>
              <a:t>QLoRA ( Quantized LoRA)</a:t>
            </a:r>
            <a:endParaRPr b="0" lang="en-US" sz="4400" strike="noStrike" u="none">
              <a:solidFill>
                <a:schemeClr val="dk1"/>
              </a:solidFill>
              <a:uFillTx/>
              <a:latin typeface="Calibri"/>
            </a:endParaRPr>
          </a:p>
        </p:txBody>
      </p:sp>
      <p:sp>
        <p:nvSpPr>
          <p:cNvPr id="630"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631" name="Picture 4" descr=""/>
          <p:cNvPicPr/>
          <p:nvPr/>
        </p:nvPicPr>
        <p:blipFill>
          <a:blip r:embed="rId1"/>
          <a:stretch/>
        </p:blipFill>
        <p:spPr>
          <a:xfrm>
            <a:off x="1213920" y="1080720"/>
            <a:ext cx="10174680" cy="4893840"/>
          </a:xfrm>
          <a:prstGeom prst="rect">
            <a:avLst/>
          </a:prstGeom>
          <a:noFill/>
          <a:ln w="0">
            <a:noFill/>
          </a:ln>
        </p:spPr>
      </p:pic>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32"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633"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634" name="Picture 4" descr=""/>
          <p:cNvPicPr/>
          <p:nvPr/>
        </p:nvPicPr>
        <p:blipFill>
          <a:blip r:embed="rId1"/>
          <a:stretch/>
        </p:blipFill>
        <p:spPr>
          <a:xfrm>
            <a:off x="602280" y="801360"/>
            <a:ext cx="10172520" cy="5504400"/>
          </a:xfrm>
          <a:prstGeom prst="rect">
            <a:avLst/>
          </a:prstGeom>
          <a:noFill/>
          <a:ln w="0">
            <a:noFill/>
          </a:ln>
        </p:spPr>
      </p:pic>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IN" sz="4400" strike="noStrike" u="none">
                <a:solidFill>
                  <a:schemeClr val="dk1"/>
                </a:solidFill>
                <a:uFillTx/>
                <a:latin typeface="Calibri Light"/>
              </a:rPr>
              <a:t>QLORA Finetuning</a:t>
            </a:r>
            <a:endParaRPr b="0" lang="en-US" sz="4400" strike="noStrike" u="none">
              <a:solidFill>
                <a:schemeClr val="dk1"/>
              </a:solidFill>
              <a:uFillTx/>
              <a:latin typeface="Calibri"/>
            </a:endParaRPr>
          </a:p>
        </p:txBody>
      </p:sp>
      <p:sp>
        <p:nvSpPr>
          <p:cNvPr id="636"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637" name="Picture 2" descr=""/>
          <p:cNvPicPr/>
          <p:nvPr/>
        </p:nvPicPr>
        <p:blipFill>
          <a:blip r:embed="rId1"/>
          <a:stretch/>
        </p:blipFill>
        <p:spPr>
          <a:xfrm>
            <a:off x="1385280" y="1520280"/>
            <a:ext cx="8906400" cy="4516560"/>
          </a:xfrm>
          <a:prstGeom prst="rect">
            <a:avLst/>
          </a:prstGeom>
          <a:noFill/>
          <a:ln w="0">
            <a:noFill/>
          </a:ln>
        </p:spPr>
      </p:pic>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1" lang="en-IN" sz="4400" strike="noStrike" u="none">
                <a:solidFill>
                  <a:srgbClr val="c00000"/>
                </a:solidFill>
                <a:uFillTx/>
                <a:latin typeface="Calibri"/>
              </a:rPr>
              <a:t>QLoRA Steps</a:t>
            </a:r>
            <a:endParaRPr b="0" lang="en-US" sz="4400" strike="noStrike" u="none">
              <a:solidFill>
                <a:schemeClr val="dk1"/>
              </a:solidFill>
              <a:uFillTx/>
              <a:latin typeface="Calibri"/>
            </a:endParaRPr>
          </a:p>
        </p:txBody>
      </p:sp>
      <p:sp>
        <p:nvSpPr>
          <p:cNvPr id="639"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1" lang="en-IN" sz="2800" strike="noStrike" u="none">
                <a:solidFill>
                  <a:schemeClr val="dk1"/>
                </a:solidFill>
                <a:uFillTx/>
                <a:latin typeface="Calibri"/>
              </a:rPr>
              <a:t>Normalisation</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1" lang="en-IN" sz="2800" strike="noStrike" u="none">
                <a:solidFill>
                  <a:schemeClr val="dk1"/>
                </a:solidFill>
                <a:uFillTx/>
                <a:latin typeface="Calibri"/>
              </a:rPr>
              <a:t>Quantization </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1" lang="en-IN" sz="2800" strike="noStrike" u="none">
                <a:solidFill>
                  <a:schemeClr val="dk1"/>
                </a:solidFill>
                <a:uFillTx/>
                <a:latin typeface="Calibri"/>
              </a:rPr>
              <a:t>Dequantization</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1" lang="en-IN" sz="2800" strike="noStrike" u="none">
                <a:solidFill>
                  <a:schemeClr val="dk1"/>
                </a:solidFill>
                <a:uFillTx/>
                <a:latin typeface="Calibri"/>
              </a:rPr>
              <a:t>Double Quantization</a:t>
            </a:r>
            <a:endParaRPr b="0" lang="en-US" sz="28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1" lang="en-IN" sz="2400" strike="noStrike" u="none">
                <a:solidFill>
                  <a:schemeClr val="dk1"/>
                </a:solidFill>
                <a:uFillTx/>
                <a:latin typeface="Calibri"/>
              </a:rPr>
              <a:t>First Level Quantization</a:t>
            </a:r>
            <a:endParaRPr b="0" lang="en-US" sz="24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1" lang="en-IN" sz="2400" strike="noStrike" u="none">
                <a:solidFill>
                  <a:schemeClr val="dk1"/>
                </a:solidFill>
                <a:uFillTx/>
                <a:latin typeface="Calibri"/>
              </a:rPr>
              <a:t>Quantizing the quantization constants</a:t>
            </a:r>
            <a:endParaRPr b="0" lang="en-US" sz="24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1" lang="en-IN" sz="2400" strike="noStrike" u="none">
                <a:solidFill>
                  <a:schemeClr val="dk1"/>
                </a:solidFill>
                <a:uFillTx/>
                <a:latin typeface="Calibri"/>
              </a:rPr>
              <a:t>Dequantize the constants</a:t>
            </a:r>
            <a:endParaRPr b="0" lang="en-US" sz="2400" strike="noStrike" u="none">
              <a:solidFill>
                <a:schemeClr val="dk1"/>
              </a:solidFill>
              <a:uFillTx/>
              <a:latin typeface="Calibri"/>
            </a:endParaRPr>
          </a:p>
          <a:p>
            <a:pPr lvl="1" marL="685800" indent="-228600" defTabSz="914400">
              <a:lnSpc>
                <a:spcPct val="90000"/>
              </a:lnSpc>
              <a:spcBef>
                <a:spcPts val="499"/>
              </a:spcBef>
              <a:buClr>
                <a:srgbClr val="000000"/>
              </a:buClr>
              <a:buFont typeface="Arial"/>
              <a:buChar char="•"/>
            </a:pPr>
            <a:r>
              <a:rPr b="1" lang="en-IN" sz="2400" strike="noStrike" u="none">
                <a:solidFill>
                  <a:schemeClr val="dk1"/>
                </a:solidFill>
                <a:uFillTx/>
                <a:latin typeface="Calibri"/>
              </a:rPr>
              <a:t>Dequantize the parameters using dequantized constants</a:t>
            </a:r>
            <a:endParaRPr b="0" lang="en-US" sz="2400" strike="noStrike" u="none">
              <a:solidFill>
                <a:schemeClr val="dk1"/>
              </a:solidFill>
              <a:uFillTx/>
              <a:latin typeface="Calibri"/>
            </a:endParaRPr>
          </a:p>
          <a:p>
            <a:pPr marL="228600" indent="-228600" defTabSz="914400">
              <a:lnSpc>
                <a:spcPct val="90000"/>
              </a:lnSpc>
              <a:spcBef>
                <a:spcPts val="1001"/>
              </a:spcBef>
              <a:buClr>
                <a:srgbClr val="242424"/>
              </a:buClr>
              <a:buFont typeface="Arial"/>
              <a:buChar char="•"/>
            </a:pPr>
            <a:r>
              <a:rPr b="1" lang="en-IN" sz="2800" strike="noStrike" u="none">
                <a:solidFill>
                  <a:srgbClr val="242424"/>
                </a:solidFill>
                <a:highlight>
                  <a:srgbClr val="ffffff"/>
                </a:highlight>
                <a:uFillTx/>
                <a:latin typeface="source-serif-pro"/>
              </a:rPr>
              <a:t>Unified Memory Paging/Paged Optimisers</a:t>
            </a:r>
            <a:endParaRPr b="0" lang="en-US" sz="2800" strike="noStrike" u="none">
              <a:solidFill>
                <a:schemeClr val="dk1"/>
              </a:solidFill>
              <a:uFillTx/>
              <a:latin typeface="Calibri"/>
            </a:endParaRPr>
          </a:p>
        </p:txBody>
      </p:sp>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IN" sz="4400" strike="noStrike" u="none">
                <a:solidFill>
                  <a:schemeClr val="dk1"/>
                </a:solidFill>
                <a:uFillTx/>
                <a:latin typeface="Calibri Light"/>
              </a:rPr>
              <a:t>Normalisation</a:t>
            </a:r>
            <a:endParaRPr b="0" lang="en-US" sz="4400" strike="noStrike" u="none">
              <a:solidFill>
                <a:schemeClr val="dk1"/>
              </a:solidFill>
              <a:uFillTx/>
              <a:latin typeface="Calibri"/>
            </a:endParaRPr>
          </a:p>
        </p:txBody>
      </p:sp>
      <p:sp>
        <p:nvSpPr>
          <p:cNvPr id="641"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642" name="TextBox 4"/>
          <p:cNvSpPr/>
          <p:nvPr/>
        </p:nvSpPr>
        <p:spPr>
          <a:xfrm>
            <a:off x="1752480" y="2305440"/>
            <a:ext cx="8316000" cy="2224440"/>
          </a:xfrm>
          <a:prstGeom prst="rect">
            <a:avLst/>
          </a:prstGeom>
          <a:noFill/>
          <a:ln w="0">
            <a:noFill/>
          </a:ln>
        </p:spPr>
        <p:style>
          <a:lnRef idx="0"/>
          <a:fillRef idx="0"/>
          <a:effectRef idx="0"/>
          <a:fontRef idx="minor"/>
        </p:style>
        <p:txBody>
          <a:bodyPr lIns="90000" rIns="90000" tIns="45000" bIns="45000" anchor="t">
            <a:spAutoFit/>
          </a:bodyPr>
          <a:p>
            <a:pPr indent="-216000" defTabSz="914400">
              <a:lnSpc>
                <a:spcPct val="100000"/>
              </a:lnSpc>
              <a:buClr>
                <a:srgbClr val="242424"/>
              </a:buClr>
              <a:buFont typeface="Calibri Light"/>
              <a:buAutoNum type="arabicPeriod"/>
            </a:pPr>
            <a:r>
              <a:rPr b="1" lang="en-US" sz="2800" strike="noStrike" u="none">
                <a:solidFill>
                  <a:srgbClr val="242424"/>
                </a:solidFill>
                <a:highlight>
                  <a:srgbClr val="ffffff"/>
                </a:highlight>
                <a:uFillTx/>
                <a:latin typeface="source-serif-pro"/>
              </a:rPr>
              <a:t>Normalization</a:t>
            </a:r>
            <a:endParaRPr b="0" lang="en-US" sz="2800" strike="noStrike" u="none">
              <a:solidFill>
                <a:srgbClr val="000000"/>
              </a:solidFill>
              <a:uFillTx/>
              <a:latin typeface="Arial"/>
            </a:endParaRPr>
          </a:p>
          <a:p>
            <a:pPr defTabSz="914400">
              <a:lnSpc>
                <a:spcPct val="100000"/>
              </a:lnSpc>
            </a:pPr>
            <a:r>
              <a:rPr b="0" lang="en-US" sz="2800" strike="noStrike" u="none">
                <a:solidFill>
                  <a:srgbClr val="242424"/>
                </a:solidFill>
                <a:highlight>
                  <a:srgbClr val="ffffff"/>
                </a:highlight>
                <a:uFillTx/>
                <a:latin typeface="source-serif-pro"/>
              </a:rPr>
              <a:t>The weights of the model are first normalized to have zero mean and unit variance. This ensures that the weights are distributed around zero and fall within a certain range.</a:t>
            </a:r>
            <a:endParaRPr b="0" lang="en-US" sz="2800" strike="noStrike" u="none">
              <a:solidFill>
                <a:srgbClr val="000000"/>
              </a:solidFill>
              <a:uFillTx/>
              <a:latin typeface="Arial"/>
            </a:endParaRPr>
          </a:p>
        </p:txBody>
      </p:sp>
      <p:sp>
        <p:nvSpPr>
          <p:cNvPr id="643" name="Title 1"/>
          <p:cNvSpPr/>
          <p:nvPr/>
        </p:nvSpPr>
        <p:spPr>
          <a:xfrm>
            <a:off x="9272160" y="173520"/>
            <a:ext cx="2517840" cy="435600"/>
          </a:xfrm>
          <a:prstGeom prst="rect">
            <a:avLst/>
          </a:prstGeom>
          <a:noFill/>
          <a:ln w="0">
            <a:noFill/>
          </a:ln>
        </p:spPr>
        <p:style>
          <a:lnRef idx="0"/>
          <a:fillRef idx="0"/>
          <a:effectRef idx="0"/>
          <a:fontRef idx="minor"/>
        </p:style>
        <p:txBody>
          <a:bodyPr anchor="ctr">
            <a:normAutofit fontScale="62500" lnSpcReduction="19999"/>
          </a:bodyPr>
          <a:p>
            <a:pPr defTabSz="914400">
              <a:lnSpc>
                <a:spcPct val="90000"/>
              </a:lnSpc>
            </a:pPr>
            <a:r>
              <a:rPr b="1" lang="en-IN" sz="4400" strike="noStrike" u="none">
                <a:solidFill>
                  <a:srgbClr val="c00000"/>
                </a:solidFill>
                <a:uFillTx/>
                <a:latin typeface="Calibri"/>
              </a:rPr>
              <a:t>QLoRA Steps</a:t>
            </a:r>
            <a:endParaRPr b="0" lang="en-US" sz="4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a:bodyPr>
          <a:p>
            <a:pPr indent="0" defTabSz="914400">
              <a:lnSpc>
                <a:spcPct val="90000"/>
              </a:lnSpc>
              <a:buNone/>
            </a:pPr>
            <a:r>
              <a:rPr b="0" lang="en-US" sz="2400" strike="noStrike" u="none">
                <a:solidFill>
                  <a:schemeClr val="dk1"/>
                </a:solidFill>
                <a:uFillTx/>
                <a:latin typeface="Calibri Light"/>
              </a:rPr>
              <a:t>Question Answering </a:t>
            </a:r>
            <a:endParaRPr b="0" lang="en-US" sz="2400" strike="noStrike" u="none">
              <a:solidFill>
                <a:schemeClr val="dk1"/>
              </a:solidFill>
              <a:uFillTx/>
              <a:latin typeface="Calibri"/>
            </a:endParaRPr>
          </a:p>
        </p:txBody>
      </p:sp>
      <p:pic>
        <p:nvPicPr>
          <p:cNvPr id="150" name="Picture 1" descr="A screenshot of a computer&#10;&#10;AI-generated content may be incorrect."/>
          <p:cNvPicPr/>
          <p:nvPr/>
        </p:nvPicPr>
        <p:blipFill>
          <a:blip r:embed="rId1"/>
          <a:stretch/>
        </p:blipFill>
        <p:spPr>
          <a:xfrm>
            <a:off x="2108160" y="992880"/>
            <a:ext cx="7975440" cy="5184000"/>
          </a:xfrm>
          <a:prstGeom prst="rect">
            <a:avLst/>
          </a:prstGeom>
          <a:noFill/>
          <a:ln w="0">
            <a:noFill/>
          </a:ln>
        </p:spPr>
      </p:pic>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IN" sz="4400" strike="noStrike" u="none">
                <a:solidFill>
                  <a:schemeClr val="dk1"/>
                </a:solidFill>
                <a:uFillTx/>
                <a:latin typeface="Calibri Light"/>
              </a:rPr>
              <a:t>Quantization</a:t>
            </a:r>
            <a:endParaRPr b="0" lang="en-US" sz="4400" strike="noStrike" u="none">
              <a:solidFill>
                <a:schemeClr val="dk1"/>
              </a:solidFill>
              <a:uFillTx/>
              <a:latin typeface="Calibri"/>
            </a:endParaRPr>
          </a:p>
        </p:txBody>
      </p:sp>
      <p:pic>
        <p:nvPicPr>
          <p:cNvPr id="645" name="Picture 6" descr=""/>
          <p:cNvPicPr/>
          <p:nvPr/>
        </p:nvPicPr>
        <p:blipFill>
          <a:blip r:embed="rId1"/>
          <a:stretch/>
        </p:blipFill>
        <p:spPr>
          <a:xfrm>
            <a:off x="1284840" y="1252440"/>
            <a:ext cx="9739800" cy="3932280"/>
          </a:xfrm>
          <a:prstGeom prst="rect">
            <a:avLst/>
          </a:prstGeom>
          <a:noFill/>
          <a:ln w="0">
            <a:noFill/>
          </a:ln>
        </p:spPr>
      </p:pic>
      <p:sp>
        <p:nvSpPr>
          <p:cNvPr id="646" name="Title 1"/>
          <p:cNvSpPr/>
          <p:nvPr/>
        </p:nvSpPr>
        <p:spPr>
          <a:xfrm>
            <a:off x="9272160" y="173520"/>
            <a:ext cx="2517840" cy="435600"/>
          </a:xfrm>
          <a:prstGeom prst="rect">
            <a:avLst/>
          </a:prstGeom>
          <a:noFill/>
          <a:ln w="0">
            <a:noFill/>
          </a:ln>
        </p:spPr>
        <p:style>
          <a:lnRef idx="0"/>
          <a:fillRef idx="0"/>
          <a:effectRef idx="0"/>
          <a:fontRef idx="minor"/>
        </p:style>
        <p:txBody>
          <a:bodyPr anchor="ctr">
            <a:normAutofit fontScale="62500" lnSpcReduction="19999"/>
          </a:bodyPr>
          <a:p>
            <a:pPr defTabSz="914400">
              <a:lnSpc>
                <a:spcPct val="90000"/>
              </a:lnSpc>
            </a:pPr>
            <a:r>
              <a:rPr b="1" lang="en-IN" sz="4400" strike="noStrike" u="none">
                <a:solidFill>
                  <a:srgbClr val="c00000"/>
                </a:solidFill>
                <a:uFillTx/>
                <a:latin typeface="Calibri"/>
              </a:rPr>
              <a:t>QLoRA Steps</a:t>
            </a:r>
            <a:endParaRPr b="0" lang="en-US" sz="4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648"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649" name="Picture 4" descr=""/>
          <p:cNvPicPr/>
          <p:nvPr/>
        </p:nvPicPr>
        <p:blipFill>
          <a:blip r:embed="rId1"/>
          <a:stretch/>
        </p:blipFill>
        <p:spPr>
          <a:xfrm>
            <a:off x="107280" y="465480"/>
            <a:ext cx="11739600" cy="5501160"/>
          </a:xfrm>
          <a:prstGeom prst="rect">
            <a:avLst/>
          </a:prstGeom>
          <a:noFill/>
          <a:ln w="0">
            <a:noFill/>
          </a:ln>
        </p:spPr>
      </p:pic>
      <p:sp>
        <p:nvSpPr>
          <p:cNvPr id="650" name="Title 1"/>
          <p:cNvSpPr/>
          <p:nvPr/>
        </p:nvSpPr>
        <p:spPr>
          <a:xfrm>
            <a:off x="9272160" y="173520"/>
            <a:ext cx="2517840" cy="435600"/>
          </a:xfrm>
          <a:prstGeom prst="rect">
            <a:avLst/>
          </a:prstGeom>
          <a:noFill/>
          <a:ln w="0">
            <a:noFill/>
          </a:ln>
        </p:spPr>
        <p:style>
          <a:lnRef idx="0"/>
          <a:fillRef idx="0"/>
          <a:effectRef idx="0"/>
          <a:fontRef idx="minor"/>
        </p:style>
        <p:txBody>
          <a:bodyPr anchor="ctr">
            <a:normAutofit fontScale="62500" lnSpcReduction="19999"/>
          </a:bodyPr>
          <a:p>
            <a:pPr defTabSz="914400">
              <a:lnSpc>
                <a:spcPct val="90000"/>
              </a:lnSpc>
            </a:pPr>
            <a:r>
              <a:rPr b="1" lang="en-IN" sz="4400" strike="noStrike" u="none">
                <a:solidFill>
                  <a:srgbClr val="c00000"/>
                </a:solidFill>
                <a:uFillTx/>
                <a:latin typeface="Calibri"/>
              </a:rPr>
              <a:t>QLoRA Steps</a:t>
            </a:r>
            <a:endParaRPr b="0" lang="en-US" sz="4400" strike="noStrike" u="none">
              <a:solidFill>
                <a:srgbClr val="000000"/>
              </a:solidFill>
              <a:uFillTx/>
              <a:latin typeface="Arial"/>
            </a:endParaRPr>
          </a:p>
        </p:txBody>
      </p:sp>
      <p:sp>
        <p:nvSpPr>
          <p:cNvPr id="651" name="Title 1"/>
          <p:cNvSpPr/>
          <p:nvPr/>
        </p:nvSpPr>
        <p:spPr>
          <a:xfrm>
            <a:off x="107280" y="29520"/>
            <a:ext cx="10515240" cy="435600"/>
          </a:xfrm>
          <a:prstGeom prst="rect">
            <a:avLst/>
          </a:prstGeom>
          <a:noFill/>
          <a:ln w="0">
            <a:noFill/>
          </a:ln>
        </p:spPr>
        <p:style>
          <a:lnRef idx="0"/>
          <a:fillRef idx="0"/>
          <a:effectRef idx="0"/>
          <a:fontRef idx="minor"/>
        </p:style>
        <p:txBody>
          <a:bodyPr anchor="ctr">
            <a:normAutofit fontScale="70000" lnSpcReduction="19999"/>
          </a:bodyPr>
          <a:p>
            <a:pPr defTabSz="914400">
              <a:lnSpc>
                <a:spcPct val="90000"/>
              </a:lnSpc>
            </a:pPr>
            <a:r>
              <a:rPr b="0" lang="en-IN" sz="4400" strike="noStrike" u="none">
                <a:solidFill>
                  <a:schemeClr val="dk1"/>
                </a:solidFill>
                <a:uFillTx/>
                <a:latin typeface="Calibri Light"/>
              </a:rPr>
              <a:t>Quantization</a:t>
            </a:r>
            <a:endParaRPr b="0" lang="en-US" sz="4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653"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654" name="Picture 4" descr=""/>
          <p:cNvPicPr/>
          <p:nvPr/>
        </p:nvPicPr>
        <p:blipFill>
          <a:blip r:embed="rId1"/>
          <a:stretch/>
        </p:blipFill>
        <p:spPr>
          <a:xfrm>
            <a:off x="299160" y="2485080"/>
            <a:ext cx="11770560" cy="2792520"/>
          </a:xfrm>
          <a:prstGeom prst="rect">
            <a:avLst/>
          </a:prstGeom>
          <a:noFill/>
          <a:ln w="0">
            <a:noFill/>
          </a:ln>
        </p:spPr>
      </p:pic>
      <p:sp>
        <p:nvSpPr>
          <p:cNvPr id="655" name="Title 1"/>
          <p:cNvSpPr/>
          <p:nvPr/>
        </p:nvSpPr>
        <p:spPr>
          <a:xfrm>
            <a:off x="990720" y="517680"/>
            <a:ext cx="10515240" cy="435600"/>
          </a:xfrm>
          <a:prstGeom prst="rect">
            <a:avLst/>
          </a:prstGeom>
          <a:noFill/>
          <a:ln w="0">
            <a:noFill/>
          </a:ln>
        </p:spPr>
        <p:style>
          <a:lnRef idx="0"/>
          <a:fillRef idx="0"/>
          <a:effectRef idx="0"/>
          <a:fontRef idx="minor"/>
        </p:style>
        <p:txBody>
          <a:bodyPr anchor="ctr">
            <a:normAutofit fontScale="70000" lnSpcReduction="19999"/>
          </a:bodyPr>
          <a:p>
            <a:pPr defTabSz="914400">
              <a:lnSpc>
                <a:spcPct val="90000"/>
              </a:lnSpc>
            </a:pPr>
            <a:r>
              <a:rPr b="0" lang="en-IN" sz="4400" strike="noStrike" u="none">
                <a:solidFill>
                  <a:schemeClr val="dk1"/>
                </a:solidFill>
                <a:uFillTx/>
                <a:latin typeface="Calibri Light"/>
              </a:rPr>
              <a:t>Quantization</a:t>
            </a:r>
            <a:endParaRPr b="0" lang="en-US" sz="4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657"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658" name="Picture 4" descr=""/>
          <p:cNvPicPr/>
          <p:nvPr/>
        </p:nvPicPr>
        <p:blipFill>
          <a:blip r:embed="rId1"/>
          <a:stretch/>
        </p:blipFill>
        <p:spPr>
          <a:xfrm>
            <a:off x="1323000" y="173520"/>
            <a:ext cx="7512120" cy="6197760"/>
          </a:xfrm>
          <a:prstGeom prst="rect">
            <a:avLst/>
          </a:prstGeom>
          <a:noFill/>
          <a:ln w="0">
            <a:noFill/>
          </a:ln>
        </p:spPr>
      </p:pic>
      <p:sp>
        <p:nvSpPr>
          <p:cNvPr id="659" name="Title 1"/>
          <p:cNvSpPr/>
          <p:nvPr/>
        </p:nvSpPr>
        <p:spPr>
          <a:xfrm>
            <a:off x="9272160" y="173520"/>
            <a:ext cx="2517840" cy="435600"/>
          </a:xfrm>
          <a:prstGeom prst="rect">
            <a:avLst/>
          </a:prstGeom>
          <a:noFill/>
          <a:ln w="0">
            <a:noFill/>
          </a:ln>
        </p:spPr>
        <p:style>
          <a:lnRef idx="0"/>
          <a:fillRef idx="0"/>
          <a:effectRef idx="0"/>
          <a:fontRef idx="minor"/>
        </p:style>
        <p:txBody>
          <a:bodyPr anchor="ctr">
            <a:normAutofit fontScale="62500" lnSpcReduction="19999"/>
          </a:bodyPr>
          <a:p>
            <a:pPr defTabSz="914400">
              <a:lnSpc>
                <a:spcPct val="90000"/>
              </a:lnSpc>
            </a:pPr>
            <a:r>
              <a:rPr b="1" lang="en-IN" sz="4400" strike="noStrike" u="none">
                <a:solidFill>
                  <a:srgbClr val="c00000"/>
                </a:solidFill>
                <a:uFillTx/>
                <a:latin typeface="Calibri"/>
              </a:rPr>
              <a:t>QLoRA Steps</a:t>
            </a:r>
            <a:endParaRPr b="0" lang="en-US" sz="4400" strike="noStrike" u="none">
              <a:solidFill>
                <a:srgbClr val="000000"/>
              </a:solidFill>
              <a:uFillTx/>
              <a:latin typeface="Arial"/>
            </a:endParaRPr>
          </a:p>
        </p:txBody>
      </p:sp>
      <p:sp>
        <p:nvSpPr>
          <p:cNvPr id="660" name="Title 1"/>
          <p:cNvSpPr/>
          <p:nvPr/>
        </p:nvSpPr>
        <p:spPr>
          <a:xfrm>
            <a:off x="5448240" y="113760"/>
            <a:ext cx="10515240" cy="435600"/>
          </a:xfrm>
          <a:prstGeom prst="rect">
            <a:avLst/>
          </a:prstGeom>
          <a:noFill/>
          <a:ln w="0">
            <a:noFill/>
          </a:ln>
        </p:spPr>
        <p:style>
          <a:lnRef idx="0"/>
          <a:fillRef idx="0"/>
          <a:effectRef idx="0"/>
          <a:fontRef idx="minor"/>
        </p:style>
        <p:txBody>
          <a:bodyPr anchor="ctr">
            <a:normAutofit fontScale="70000" lnSpcReduction="19999"/>
          </a:bodyPr>
          <a:p>
            <a:pPr defTabSz="914400">
              <a:lnSpc>
                <a:spcPct val="90000"/>
              </a:lnSpc>
            </a:pPr>
            <a:r>
              <a:rPr b="0" lang="en-IN" sz="4400" strike="noStrike" u="none">
                <a:solidFill>
                  <a:schemeClr val="dk1"/>
                </a:solidFill>
                <a:uFillTx/>
                <a:latin typeface="Calibri Light"/>
              </a:rPr>
              <a:t>Quantization</a:t>
            </a:r>
            <a:endParaRPr b="0" lang="en-US" sz="4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662"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663" name="Picture 4" descr=""/>
          <p:cNvPicPr/>
          <p:nvPr/>
        </p:nvPicPr>
        <p:blipFill>
          <a:blip r:embed="rId1"/>
          <a:stretch/>
        </p:blipFill>
        <p:spPr>
          <a:xfrm>
            <a:off x="990720" y="419400"/>
            <a:ext cx="8926920" cy="5641920"/>
          </a:xfrm>
          <a:prstGeom prst="rect">
            <a:avLst/>
          </a:prstGeom>
          <a:noFill/>
          <a:ln w="0">
            <a:noFill/>
          </a:ln>
        </p:spPr>
      </p:pic>
      <p:sp>
        <p:nvSpPr>
          <p:cNvPr id="664" name="Title 1"/>
          <p:cNvSpPr/>
          <p:nvPr/>
        </p:nvSpPr>
        <p:spPr>
          <a:xfrm>
            <a:off x="9272160" y="173520"/>
            <a:ext cx="2517840" cy="435600"/>
          </a:xfrm>
          <a:prstGeom prst="rect">
            <a:avLst/>
          </a:prstGeom>
          <a:noFill/>
          <a:ln w="0">
            <a:noFill/>
          </a:ln>
        </p:spPr>
        <p:style>
          <a:lnRef idx="0"/>
          <a:fillRef idx="0"/>
          <a:effectRef idx="0"/>
          <a:fontRef idx="minor"/>
        </p:style>
        <p:txBody>
          <a:bodyPr anchor="ctr">
            <a:normAutofit fontScale="62500" lnSpcReduction="19999"/>
          </a:bodyPr>
          <a:p>
            <a:pPr defTabSz="914400">
              <a:lnSpc>
                <a:spcPct val="90000"/>
              </a:lnSpc>
            </a:pPr>
            <a:r>
              <a:rPr b="1" lang="en-IN" sz="4400" strike="noStrike" u="none">
                <a:solidFill>
                  <a:srgbClr val="c00000"/>
                </a:solidFill>
                <a:uFillTx/>
                <a:latin typeface="Calibri"/>
              </a:rPr>
              <a:t>QLoRA Steps</a:t>
            </a:r>
            <a:endParaRPr b="0" lang="en-US" sz="4400" strike="noStrike" u="none">
              <a:solidFill>
                <a:srgbClr val="000000"/>
              </a:solidFill>
              <a:uFillTx/>
              <a:latin typeface="Arial"/>
            </a:endParaRPr>
          </a:p>
        </p:txBody>
      </p:sp>
      <p:sp>
        <p:nvSpPr>
          <p:cNvPr id="665" name="Title 1"/>
          <p:cNvSpPr/>
          <p:nvPr/>
        </p:nvSpPr>
        <p:spPr>
          <a:xfrm>
            <a:off x="4660200" y="31680"/>
            <a:ext cx="10515240" cy="435600"/>
          </a:xfrm>
          <a:prstGeom prst="rect">
            <a:avLst/>
          </a:prstGeom>
          <a:noFill/>
          <a:ln w="0">
            <a:noFill/>
          </a:ln>
        </p:spPr>
        <p:style>
          <a:lnRef idx="0"/>
          <a:fillRef idx="0"/>
          <a:effectRef idx="0"/>
          <a:fontRef idx="minor"/>
        </p:style>
        <p:txBody>
          <a:bodyPr anchor="ctr">
            <a:normAutofit fontScale="70000" lnSpcReduction="19999"/>
          </a:bodyPr>
          <a:p>
            <a:pPr defTabSz="914400">
              <a:lnSpc>
                <a:spcPct val="90000"/>
              </a:lnSpc>
            </a:pPr>
            <a:r>
              <a:rPr b="0" lang="en-IN" sz="4400" strike="noStrike" u="none">
                <a:solidFill>
                  <a:schemeClr val="dk1"/>
                </a:solidFill>
                <a:uFillTx/>
                <a:latin typeface="Calibri Light"/>
              </a:rPr>
              <a:t>Quantization</a:t>
            </a:r>
            <a:endParaRPr b="0" lang="en-US" sz="4400" strike="noStrike" u="none">
              <a:solidFill>
                <a:srgbClr val="000000"/>
              </a:solidFill>
              <a:uFillTx/>
              <a:latin typeface="Arial"/>
            </a:endParaRPr>
          </a:p>
        </p:txBody>
      </p:sp>
      <p:pic>
        <p:nvPicPr>
          <p:cNvPr id="666" name="Picture 7" descr=""/>
          <p:cNvPicPr/>
          <p:nvPr/>
        </p:nvPicPr>
        <p:blipFill>
          <a:blip r:embed="rId2"/>
          <a:stretch/>
        </p:blipFill>
        <p:spPr>
          <a:xfrm>
            <a:off x="8271720" y="4856760"/>
            <a:ext cx="3596760" cy="365400"/>
          </a:xfrm>
          <a:prstGeom prst="rect">
            <a:avLst/>
          </a:prstGeom>
          <a:noFill/>
          <a:ln w="0">
            <a:noFill/>
          </a:ln>
        </p:spPr>
      </p:pic>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IN" sz="4400" strike="noStrike" u="none">
                <a:solidFill>
                  <a:schemeClr val="dk1"/>
                </a:solidFill>
                <a:uFillTx/>
                <a:latin typeface="Calibri Light"/>
              </a:rPr>
              <a:t>Double Quantization</a:t>
            </a:r>
            <a:endParaRPr b="0" lang="en-US" sz="4400" strike="noStrike" u="none">
              <a:solidFill>
                <a:schemeClr val="dk1"/>
              </a:solidFill>
              <a:uFillTx/>
              <a:latin typeface="Calibri"/>
            </a:endParaRPr>
          </a:p>
        </p:txBody>
      </p:sp>
      <p:sp>
        <p:nvSpPr>
          <p:cNvPr id="668"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669" name="Picture 6" descr=""/>
          <p:cNvPicPr/>
          <p:nvPr/>
        </p:nvPicPr>
        <p:blipFill>
          <a:blip r:embed="rId1"/>
          <a:stretch/>
        </p:blipFill>
        <p:spPr>
          <a:xfrm>
            <a:off x="2576880" y="801360"/>
            <a:ext cx="6809760" cy="5484600"/>
          </a:xfrm>
          <a:prstGeom prst="rect">
            <a:avLst/>
          </a:prstGeom>
          <a:noFill/>
          <a:ln w="0">
            <a:noFill/>
          </a:ln>
        </p:spPr>
      </p:pic>
      <p:sp>
        <p:nvSpPr>
          <p:cNvPr id="670" name="Title 1"/>
          <p:cNvSpPr/>
          <p:nvPr/>
        </p:nvSpPr>
        <p:spPr>
          <a:xfrm>
            <a:off x="9272160" y="173520"/>
            <a:ext cx="2517840" cy="435600"/>
          </a:xfrm>
          <a:prstGeom prst="rect">
            <a:avLst/>
          </a:prstGeom>
          <a:noFill/>
          <a:ln w="0">
            <a:noFill/>
          </a:ln>
        </p:spPr>
        <p:style>
          <a:lnRef idx="0"/>
          <a:fillRef idx="0"/>
          <a:effectRef idx="0"/>
          <a:fontRef idx="minor"/>
        </p:style>
        <p:txBody>
          <a:bodyPr anchor="ctr">
            <a:normAutofit fontScale="62500" lnSpcReduction="19999"/>
          </a:bodyPr>
          <a:p>
            <a:pPr defTabSz="914400">
              <a:lnSpc>
                <a:spcPct val="90000"/>
              </a:lnSpc>
            </a:pPr>
            <a:r>
              <a:rPr b="1" lang="en-IN" sz="4400" strike="noStrike" u="none">
                <a:solidFill>
                  <a:srgbClr val="c00000"/>
                </a:solidFill>
                <a:uFillTx/>
                <a:latin typeface="Calibri"/>
              </a:rPr>
              <a:t>QLoRA Steps</a:t>
            </a:r>
            <a:endParaRPr b="0" lang="en-US" sz="4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IN" sz="4400" strike="noStrike" u="none">
                <a:solidFill>
                  <a:schemeClr val="dk1"/>
                </a:solidFill>
                <a:uFillTx/>
                <a:latin typeface="Calibri Light"/>
              </a:rPr>
              <a:t>Double Quantization</a:t>
            </a:r>
            <a:endParaRPr b="0" lang="en-US" sz="4400" strike="noStrike" u="none">
              <a:solidFill>
                <a:schemeClr val="dk1"/>
              </a:solidFill>
              <a:uFillTx/>
              <a:latin typeface="Calibri"/>
            </a:endParaRPr>
          </a:p>
        </p:txBody>
      </p:sp>
      <p:sp>
        <p:nvSpPr>
          <p:cNvPr id="672"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673" name="Picture 4" descr=""/>
          <p:cNvPicPr/>
          <p:nvPr/>
        </p:nvPicPr>
        <p:blipFill>
          <a:blip r:embed="rId1"/>
          <a:stretch/>
        </p:blipFill>
        <p:spPr>
          <a:xfrm>
            <a:off x="1060200" y="1308960"/>
            <a:ext cx="10293480" cy="4665600"/>
          </a:xfrm>
          <a:prstGeom prst="rect">
            <a:avLst/>
          </a:prstGeom>
          <a:noFill/>
          <a:ln w="0">
            <a:noFill/>
          </a:ln>
        </p:spPr>
      </p:pic>
      <p:sp>
        <p:nvSpPr>
          <p:cNvPr id="674" name="Title 1"/>
          <p:cNvSpPr/>
          <p:nvPr/>
        </p:nvSpPr>
        <p:spPr>
          <a:xfrm>
            <a:off x="9272160" y="173520"/>
            <a:ext cx="2517840" cy="435600"/>
          </a:xfrm>
          <a:prstGeom prst="rect">
            <a:avLst/>
          </a:prstGeom>
          <a:noFill/>
          <a:ln w="0">
            <a:noFill/>
          </a:ln>
        </p:spPr>
        <p:style>
          <a:lnRef idx="0"/>
          <a:fillRef idx="0"/>
          <a:effectRef idx="0"/>
          <a:fontRef idx="minor"/>
        </p:style>
        <p:txBody>
          <a:bodyPr anchor="ctr">
            <a:normAutofit fontScale="62500" lnSpcReduction="19999"/>
          </a:bodyPr>
          <a:p>
            <a:pPr defTabSz="914400">
              <a:lnSpc>
                <a:spcPct val="90000"/>
              </a:lnSpc>
            </a:pPr>
            <a:r>
              <a:rPr b="1" lang="en-IN" sz="4400" strike="noStrike" u="none">
                <a:solidFill>
                  <a:srgbClr val="c00000"/>
                </a:solidFill>
                <a:uFillTx/>
                <a:latin typeface="Calibri"/>
              </a:rPr>
              <a:t>QLoRA Steps</a:t>
            </a:r>
            <a:endParaRPr b="0" lang="en-US" sz="4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676"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677" name="Picture 4" descr=""/>
          <p:cNvPicPr/>
          <p:nvPr/>
        </p:nvPicPr>
        <p:blipFill>
          <a:blip r:embed="rId1"/>
          <a:stretch/>
        </p:blipFill>
        <p:spPr>
          <a:xfrm>
            <a:off x="653040" y="1465200"/>
            <a:ext cx="10480320" cy="4135320"/>
          </a:xfrm>
          <a:prstGeom prst="rect">
            <a:avLst/>
          </a:prstGeom>
          <a:noFill/>
          <a:ln w="0">
            <a:noFill/>
          </a:ln>
        </p:spPr>
      </p:pic>
      <p:sp>
        <p:nvSpPr>
          <p:cNvPr id="678" name="Title 1"/>
          <p:cNvSpPr/>
          <p:nvPr/>
        </p:nvSpPr>
        <p:spPr>
          <a:xfrm>
            <a:off x="990720" y="517680"/>
            <a:ext cx="10515240" cy="435600"/>
          </a:xfrm>
          <a:prstGeom prst="rect">
            <a:avLst/>
          </a:prstGeom>
          <a:noFill/>
          <a:ln w="0">
            <a:noFill/>
          </a:ln>
        </p:spPr>
        <p:style>
          <a:lnRef idx="0"/>
          <a:fillRef idx="0"/>
          <a:effectRef idx="0"/>
          <a:fontRef idx="minor"/>
        </p:style>
        <p:txBody>
          <a:bodyPr anchor="ctr">
            <a:normAutofit fontScale="70000" lnSpcReduction="19999"/>
          </a:bodyPr>
          <a:p>
            <a:pPr defTabSz="914400">
              <a:lnSpc>
                <a:spcPct val="90000"/>
              </a:lnSpc>
            </a:pPr>
            <a:r>
              <a:rPr b="0" lang="en-IN" sz="4400" strike="noStrike" u="none">
                <a:solidFill>
                  <a:schemeClr val="dk1"/>
                </a:solidFill>
                <a:uFillTx/>
                <a:latin typeface="Calibri Light"/>
              </a:rPr>
              <a:t>Double Quantization</a:t>
            </a:r>
            <a:endParaRPr b="0" lang="en-US" sz="4400" strike="noStrike" u="none">
              <a:solidFill>
                <a:srgbClr val="000000"/>
              </a:solidFill>
              <a:uFillTx/>
              <a:latin typeface="Arial"/>
            </a:endParaRPr>
          </a:p>
        </p:txBody>
      </p:sp>
      <p:sp>
        <p:nvSpPr>
          <p:cNvPr id="679" name="Title 1"/>
          <p:cNvSpPr/>
          <p:nvPr/>
        </p:nvSpPr>
        <p:spPr>
          <a:xfrm>
            <a:off x="9272160" y="173520"/>
            <a:ext cx="2517840" cy="435600"/>
          </a:xfrm>
          <a:prstGeom prst="rect">
            <a:avLst/>
          </a:prstGeom>
          <a:noFill/>
          <a:ln w="0">
            <a:noFill/>
          </a:ln>
        </p:spPr>
        <p:style>
          <a:lnRef idx="0"/>
          <a:fillRef idx="0"/>
          <a:effectRef idx="0"/>
          <a:fontRef idx="minor"/>
        </p:style>
        <p:txBody>
          <a:bodyPr anchor="ctr">
            <a:normAutofit fontScale="62500" lnSpcReduction="19999"/>
          </a:bodyPr>
          <a:p>
            <a:pPr defTabSz="914400">
              <a:lnSpc>
                <a:spcPct val="90000"/>
              </a:lnSpc>
            </a:pPr>
            <a:r>
              <a:rPr b="1" lang="en-IN" sz="4400" strike="noStrike" u="none">
                <a:solidFill>
                  <a:srgbClr val="c00000"/>
                </a:solidFill>
                <a:uFillTx/>
                <a:latin typeface="Calibri"/>
              </a:rPr>
              <a:t>QLoRA Steps</a:t>
            </a:r>
            <a:endParaRPr b="0" lang="en-US" sz="4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681"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682" name="Picture 4" descr=""/>
          <p:cNvPicPr/>
          <p:nvPr/>
        </p:nvPicPr>
        <p:blipFill>
          <a:blip r:embed="rId1"/>
          <a:stretch/>
        </p:blipFill>
        <p:spPr>
          <a:xfrm>
            <a:off x="1023840" y="1354320"/>
            <a:ext cx="10144080" cy="4149000"/>
          </a:xfrm>
          <a:prstGeom prst="rect">
            <a:avLst/>
          </a:prstGeom>
          <a:noFill/>
          <a:ln w="0">
            <a:noFill/>
          </a:ln>
        </p:spPr>
      </p:pic>
      <p:sp>
        <p:nvSpPr>
          <p:cNvPr id="683" name="Title 1"/>
          <p:cNvSpPr/>
          <p:nvPr/>
        </p:nvSpPr>
        <p:spPr>
          <a:xfrm>
            <a:off x="990720" y="517680"/>
            <a:ext cx="10515240" cy="435600"/>
          </a:xfrm>
          <a:prstGeom prst="rect">
            <a:avLst/>
          </a:prstGeom>
          <a:noFill/>
          <a:ln w="0">
            <a:noFill/>
          </a:ln>
        </p:spPr>
        <p:style>
          <a:lnRef idx="0"/>
          <a:fillRef idx="0"/>
          <a:effectRef idx="0"/>
          <a:fontRef idx="minor"/>
        </p:style>
        <p:txBody>
          <a:bodyPr anchor="ctr">
            <a:normAutofit fontScale="70000" lnSpcReduction="19999"/>
          </a:bodyPr>
          <a:p>
            <a:pPr defTabSz="914400">
              <a:lnSpc>
                <a:spcPct val="90000"/>
              </a:lnSpc>
            </a:pPr>
            <a:r>
              <a:rPr b="0" lang="en-IN" sz="4400" strike="noStrike" u="none">
                <a:solidFill>
                  <a:schemeClr val="dk1"/>
                </a:solidFill>
                <a:uFillTx/>
                <a:latin typeface="Calibri Light"/>
              </a:rPr>
              <a:t>Double Quantization</a:t>
            </a:r>
            <a:endParaRPr b="0" lang="en-US" sz="4400" strike="noStrike" u="none">
              <a:solidFill>
                <a:srgbClr val="000000"/>
              </a:solidFill>
              <a:uFillTx/>
              <a:latin typeface="Arial"/>
            </a:endParaRPr>
          </a:p>
        </p:txBody>
      </p:sp>
      <p:sp>
        <p:nvSpPr>
          <p:cNvPr id="684" name="Title 1"/>
          <p:cNvSpPr/>
          <p:nvPr/>
        </p:nvSpPr>
        <p:spPr>
          <a:xfrm>
            <a:off x="9272160" y="173520"/>
            <a:ext cx="2517840" cy="435600"/>
          </a:xfrm>
          <a:prstGeom prst="rect">
            <a:avLst/>
          </a:prstGeom>
          <a:noFill/>
          <a:ln w="0">
            <a:noFill/>
          </a:ln>
        </p:spPr>
        <p:style>
          <a:lnRef idx="0"/>
          <a:fillRef idx="0"/>
          <a:effectRef idx="0"/>
          <a:fontRef idx="minor"/>
        </p:style>
        <p:txBody>
          <a:bodyPr anchor="ctr">
            <a:normAutofit fontScale="62500" lnSpcReduction="19999"/>
          </a:bodyPr>
          <a:p>
            <a:pPr defTabSz="914400">
              <a:lnSpc>
                <a:spcPct val="90000"/>
              </a:lnSpc>
            </a:pPr>
            <a:r>
              <a:rPr b="1" lang="en-IN" sz="4400" strike="noStrike" u="none">
                <a:solidFill>
                  <a:srgbClr val="c00000"/>
                </a:solidFill>
                <a:uFillTx/>
                <a:latin typeface="Calibri"/>
              </a:rPr>
              <a:t>QLoRA Steps</a:t>
            </a:r>
            <a:endParaRPr b="0" lang="en-US" sz="4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686"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687" name="Picture 4" descr=""/>
          <p:cNvPicPr/>
          <p:nvPr/>
        </p:nvPicPr>
        <p:blipFill>
          <a:blip r:embed="rId1"/>
          <a:stretch/>
        </p:blipFill>
        <p:spPr>
          <a:xfrm>
            <a:off x="762480" y="1376640"/>
            <a:ext cx="10666440" cy="4488120"/>
          </a:xfrm>
          <a:prstGeom prst="rect">
            <a:avLst/>
          </a:prstGeom>
          <a:noFill/>
          <a:ln w="0">
            <a:noFill/>
          </a:ln>
        </p:spPr>
      </p:pic>
      <p:sp>
        <p:nvSpPr>
          <p:cNvPr id="688" name="Title 1"/>
          <p:cNvSpPr/>
          <p:nvPr/>
        </p:nvSpPr>
        <p:spPr>
          <a:xfrm>
            <a:off x="990720" y="517680"/>
            <a:ext cx="10515240" cy="435600"/>
          </a:xfrm>
          <a:prstGeom prst="rect">
            <a:avLst/>
          </a:prstGeom>
          <a:noFill/>
          <a:ln w="0">
            <a:noFill/>
          </a:ln>
        </p:spPr>
        <p:style>
          <a:lnRef idx="0"/>
          <a:fillRef idx="0"/>
          <a:effectRef idx="0"/>
          <a:fontRef idx="minor"/>
        </p:style>
        <p:txBody>
          <a:bodyPr anchor="ctr">
            <a:normAutofit fontScale="70000" lnSpcReduction="19999"/>
          </a:bodyPr>
          <a:p>
            <a:pPr defTabSz="914400">
              <a:lnSpc>
                <a:spcPct val="90000"/>
              </a:lnSpc>
            </a:pPr>
            <a:r>
              <a:rPr b="0" lang="en-IN" sz="4400" strike="noStrike" u="none">
                <a:solidFill>
                  <a:schemeClr val="dk1"/>
                </a:solidFill>
                <a:uFillTx/>
                <a:latin typeface="Calibri Light"/>
              </a:rPr>
              <a:t>Double Quantization</a:t>
            </a:r>
            <a:endParaRPr b="0" lang="en-US" sz="4400" strike="noStrike" u="none">
              <a:solidFill>
                <a:srgbClr val="000000"/>
              </a:solidFill>
              <a:uFillTx/>
              <a:latin typeface="Arial"/>
            </a:endParaRPr>
          </a:p>
        </p:txBody>
      </p:sp>
      <p:sp>
        <p:nvSpPr>
          <p:cNvPr id="689" name="Title 1"/>
          <p:cNvSpPr/>
          <p:nvPr/>
        </p:nvSpPr>
        <p:spPr>
          <a:xfrm>
            <a:off x="9272160" y="173520"/>
            <a:ext cx="2517840" cy="435600"/>
          </a:xfrm>
          <a:prstGeom prst="rect">
            <a:avLst/>
          </a:prstGeom>
          <a:noFill/>
          <a:ln w="0">
            <a:noFill/>
          </a:ln>
        </p:spPr>
        <p:style>
          <a:lnRef idx="0"/>
          <a:fillRef idx="0"/>
          <a:effectRef idx="0"/>
          <a:fontRef idx="minor"/>
        </p:style>
        <p:txBody>
          <a:bodyPr anchor="ctr">
            <a:normAutofit fontScale="62500" lnSpcReduction="19999"/>
          </a:bodyPr>
          <a:p>
            <a:pPr defTabSz="914400">
              <a:lnSpc>
                <a:spcPct val="90000"/>
              </a:lnSpc>
            </a:pPr>
            <a:r>
              <a:rPr b="1" lang="en-IN" sz="4400" strike="noStrike" u="none">
                <a:solidFill>
                  <a:srgbClr val="c00000"/>
                </a:solidFill>
                <a:uFillTx/>
                <a:latin typeface="Calibri"/>
              </a:rPr>
              <a:t>QLoRA Steps</a:t>
            </a:r>
            <a:endParaRPr b="0" lang="en-US" sz="4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US" sz="3200" strike="noStrike" u="none">
                <a:solidFill>
                  <a:srgbClr val="a4123f"/>
                </a:solidFill>
                <a:uFillTx/>
                <a:latin typeface="Georgia"/>
              </a:rPr>
              <a:t>Text Classification</a:t>
            </a:r>
            <a:endParaRPr b="0" lang="en-US" sz="3200" strike="noStrike" u="none">
              <a:solidFill>
                <a:schemeClr val="dk1"/>
              </a:solidFill>
              <a:uFillTx/>
              <a:latin typeface="Calibri"/>
            </a:endParaRPr>
          </a:p>
        </p:txBody>
      </p:sp>
      <p:pic>
        <p:nvPicPr>
          <p:cNvPr id="152" name="Picture 1" descr="A white rectangular sign with black text&#10;&#10;AI-generated content may be incorrect."/>
          <p:cNvPicPr/>
          <p:nvPr/>
        </p:nvPicPr>
        <p:blipFill>
          <a:blip r:embed="rId1"/>
          <a:stretch/>
        </p:blipFill>
        <p:spPr>
          <a:xfrm>
            <a:off x="1314360" y="1743120"/>
            <a:ext cx="9562680" cy="3371400"/>
          </a:xfrm>
          <a:prstGeom prst="rect">
            <a:avLst/>
          </a:prstGeom>
          <a:noFill/>
          <a:ln w="0">
            <a:noFill/>
          </a:ln>
        </p:spPr>
      </p:pic>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0" name="Picture 4" descr=""/>
          <p:cNvPicPr/>
          <p:nvPr/>
        </p:nvPicPr>
        <p:blipFill>
          <a:blip r:embed="rId1"/>
          <a:stretch/>
        </p:blipFill>
        <p:spPr>
          <a:xfrm>
            <a:off x="1686240" y="615960"/>
            <a:ext cx="8433000" cy="5625720"/>
          </a:xfrm>
          <a:prstGeom prst="rect">
            <a:avLst/>
          </a:prstGeom>
          <a:noFill/>
          <a:ln w="0">
            <a:noFill/>
          </a:ln>
        </p:spPr>
      </p:pic>
      <p:sp>
        <p:nvSpPr>
          <p:cNvPr id="691" name="Title 1"/>
          <p:cNvSpPr/>
          <p:nvPr/>
        </p:nvSpPr>
        <p:spPr>
          <a:xfrm>
            <a:off x="232200" y="114480"/>
            <a:ext cx="10515240" cy="435600"/>
          </a:xfrm>
          <a:prstGeom prst="rect">
            <a:avLst/>
          </a:prstGeom>
          <a:noFill/>
          <a:ln w="0">
            <a:noFill/>
          </a:ln>
        </p:spPr>
        <p:style>
          <a:lnRef idx="0"/>
          <a:fillRef idx="0"/>
          <a:effectRef idx="0"/>
          <a:fontRef idx="minor"/>
        </p:style>
        <p:txBody>
          <a:bodyPr anchor="ctr">
            <a:normAutofit fontScale="70000" lnSpcReduction="19999"/>
          </a:bodyPr>
          <a:p>
            <a:pPr defTabSz="914400">
              <a:lnSpc>
                <a:spcPct val="90000"/>
              </a:lnSpc>
            </a:pPr>
            <a:r>
              <a:rPr b="0" lang="en-IN" sz="4400" strike="noStrike" u="none">
                <a:solidFill>
                  <a:schemeClr val="dk1"/>
                </a:solidFill>
                <a:uFillTx/>
                <a:latin typeface="Calibri Light"/>
              </a:rPr>
              <a:t>Double Quantization</a:t>
            </a:r>
            <a:endParaRPr b="0" lang="en-US" sz="4400" strike="noStrike" u="none">
              <a:solidFill>
                <a:srgbClr val="000000"/>
              </a:solidFill>
              <a:uFillTx/>
              <a:latin typeface="Arial"/>
            </a:endParaRPr>
          </a:p>
        </p:txBody>
      </p:sp>
      <p:sp>
        <p:nvSpPr>
          <p:cNvPr id="692" name="Title 1"/>
          <p:cNvSpPr/>
          <p:nvPr/>
        </p:nvSpPr>
        <p:spPr>
          <a:xfrm>
            <a:off x="9272160" y="173520"/>
            <a:ext cx="2517840" cy="435600"/>
          </a:xfrm>
          <a:prstGeom prst="rect">
            <a:avLst/>
          </a:prstGeom>
          <a:noFill/>
          <a:ln w="0">
            <a:noFill/>
          </a:ln>
        </p:spPr>
        <p:style>
          <a:lnRef idx="0"/>
          <a:fillRef idx="0"/>
          <a:effectRef idx="0"/>
          <a:fontRef idx="minor"/>
        </p:style>
        <p:txBody>
          <a:bodyPr anchor="ctr">
            <a:normAutofit fontScale="62500" lnSpcReduction="19999"/>
          </a:bodyPr>
          <a:p>
            <a:pPr defTabSz="914400">
              <a:lnSpc>
                <a:spcPct val="90000"/>
              </a:lnSpc>
            </a:pPr>
            <a:r>
              <a:rPr b="1" lang="en-IN" sz="4400" strike="noStrike" u="none">
                <a:solidFill>
                  <a:srgbClr val="c00000"/>
                </a:solidFill>
                <a:uFillTx/>
                <a:latin typeface="Calibri"/>
              </a:rPr>
              <a:t>QLoRA Steps</a:t>
            </a:r>
            <a:endParaRPr b="0" lang="en-US" sz="4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IN" sz="4400" strike="noStrike" u="none">
                <a:solidFill>
                  <a:schemeClr val="dk1"/>
                </a:solidFill>
                <a:uFillTx/>
                <a:latin typeface="Calibri Light"/>
              </a:rPr>
              <a:t>Paged Optimisers/Unified Memory paging</a:t>
            </a:r>
            <a:endParaRPr b="0" lang="en-US" sz="4400" strike="noStrike" u="none">
              <a:solidFill>
                <a:schemeClr val="dk1"/>
              </a:solidFill>
              <a:uFillTx/>
              <a:latin typeface="Calibri"/>
            </a:endParaRPr>
          </a:p>
        </p:txBody>
      </p:sp>
      <p:sp>
        <p:nvSpPr>
          <p:cNvPr id="694"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695" name="TextBox 4"/>
          <p:cNvSpPr/>
          <p:nvPr/>
        </p:nvSpPr>
        <p:spPr>
          <a:xfrm>
            <a:off x="1558800" y="1621080"/>
            <a:ext cx="8468280" cy="3504240"/>
          </a:xfrm>
          <a:prstGeom prst="rect">
            <a:avLst/>
          </a:prstGeom>
          <a:solidFill>
            <a:schemeClr val="accent5">
              <a:lumMod val="20000"/>
              <a:lumOff val="80000"/>
            </a:schemeClr>
          </a:solidFill>
          <a:ln w="0">
            <a:noFill/>
          </a:ln>
        </p:spPr>
        <p:style>
          <a:lnRef idx="0"/>
          <a:fillRef idx="0"/>
          <a:effectRef idx="0"/>
          <a:fontRef idx="minor"/>
        </p:style>
        <p:txBody>
          <a:bodyPr lIns="90000" rIns="90000" tIns="45000" bIns="45000" anchor="t">
            <a:spAutoFit/>
          </a:bodyPr>
          <a:p>
            <a:pPr defTabSz="914400">
              <a:lnSpc>
                <a:spcPct val="100000"/>
              </a:lnSpc>
            </a:pPr>
            <a:r>
              <a:rPr b="0" lang="en-US" sz="3200" strike="noStrike" u="none">
                <a:solidFill>
                  <a:schemeClr val="dk1"/>
                </a:solidFill>
                <a:uFillTx/>
                <a:latin typeface="Calibri"/>
              </a:rPr>
              <a:t>Paged optimizers are designed to efficiently manage memory usage, especially when training large models with long sequence lengths. They leverage memory paging techniques and NVIDIA's unified memory to avoid out-of-memory (OOM) errors and optimize performance</a:t>
            </a:r>
            <a:endParaRPr b="0" lang="en-US" sz="3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IN" sz="4400" strike="noStrike" u="none">
                <a:solidFill>
                  <a:schemeClr val="dk1"/>
                </a:solidFill>
                <a:uFillTx/>
                <a:latin typeface="Calibri Light"/>
              </a:rPr>
              <a:t>Paged Optimisers</a:t>
            </a:r>
            <a:endParaRPr b="0" lang="en-US" sz="4400" strike="noStrike" u="none">
              <a:solidFill>
                <a:schemeClr val="dk1"/>
              </a:solidFill>
              <a:uFillTx/>
              <a:latin typeface="Calibri"/>
            </a:endParaRPr>
          </a:p>
        </p:txBody>
      </p:sp>
      <p:sp>
        <p:nvSpPr>
          <p:cNvPr id="697"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698" name="Title 1"/>
          <p:cNvSpPr/>
          <p:nvPr/>
        </p:nvSpPr>
        <p:spPr>
          <a:xfrm>
            <a:off x="9272160" y="173520"/>
            <a:ext cx="2517840" cy="435600"/>
          </a:xfrm>
          <a:prstGeom prst="rect">
            <a:avLst/>
          </a:prstGeom>
          <a:noFill/>
          <a:ln w="0">
            <a:noFill/>
          </a:ln>
        </p:spPr>
        <p:style>
          <a:lnRef idx="0"/>
          <a:fillRef idx="0"/>
          <a:effectRef idx="0"/>
          <a:fontRef idx="minor"/>
        </p:style>
        <p:txBody>
          <a:bodyPr anchor="ctr">
            <a:normAutofit fontScale="62500" lnSpcReduction="19999"/>
          </a:bodyPr>
          <a:p>
            <a:pPr defTabSz="914400">
              <a:lnSpc>
                <a:spcPct val="90000"/>
              </a:lnSpc>
            </a:pPr>
            <a:r>
              <a:rPr b="1" lang="en-IN" sz="4400" strike="noStrike" u="none">
                <a:solidFill>
                  <a:srgbClr val="c00000"/>
                </a:solidFill>
                <a:uFillTx/>
                <a:latin typeface="Calibri"/>
              </a:rPr>
              <a:t>QLoRA Steps</a:t>
            </a:r>
            <a:endParaRPr b="0" lang="en-US" sz="4400" strike="noStrike" u="none">
              <a:solidFill>
                <a:srgbClr val="000000"/>
              </a:solidFill>
              <a:uFillTx/>
              <a:latin typeface="Arial"/>
            </a:endParaRPr>
          </a:p>
        </p:txBody>
      </p:sp>
      <p:sp>
        <p:nvSpPr>
          <p:cNvPr id="699" name="TextBox 5"/>
          <p:cNvSpPr/>
          <p:nvPr/>
        </p:nvSpPr>
        <p:spPr>
          <a:xfrm>
            <a:off x="1038960" y="1905480"/>
            <a:ext cx="9735840" cy="3747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400" strike="noStrike" u="none">
                <a:solidFill>
                  <a:schemeClr val="dk1"/>
                </a:solidFill>
                <a:uFillTx/>
                <a:latin typeface="Calibri"/>
              </a:rPr>
              <a:t>Memory Challenges in Training LLMs</a:t>
            </a:r>
            <a:endParaRPr b="0" lang="en-US" sz="2400" strike="noStrike" u="none">
              <a:solidFill>
                <a:srgbClr val="000000"/>
              </a:solidFill>
              <a:uFillTx/>
              <a:latin typeface="Arial"/>
            </a:endParaRPr>
          </a:p>
          <a:p>
            <a:pPr defTabSz="914400">
              <a:lnSpc>
                <a:spcPct val="100000"/>
              </a:lnSpc>
            </a:pPr>
            <a:r>
              <a:rPr b="0" lang="en-US" sz="2400" strike="noStrike" u="none">
                <a:solidFill>
                  <a:schemeClr val="dk1"/>
                </a:solidFill>
                <a:uFillTx/>
                <a:latin typeface="Calibri"/>
              </a:rPr>
              <a:t>Training large language models involves handling massive amounts of data and numerous parameters, which can lead to significant memory usage. The main memory challenges include:</a:t>
            </a:r>
            <a:endParaRPr b="0" lang="en-US" sz="2400" strike="noStrike" u="none">
              <a:solidFill>
                <a:srgbClr val="000000"/>
              </a:solidFill>
              <a:uFillTx/>
              <a:latin typeface="Arial"/>
            </a:endParaRPr>
          </a:p>
          <a:p>
            <a:pPr lvl="1" marL="457200" indent="-216000" defTabSz="914400">
              <a:lnSpc>
                <a:spcPct val="100000"/>
              </a:lnSpc>
              <a:buClr>
                <a:srgbClr val="000000"/>
              </a:buClr>
              <a:buFont typeface="Arial"/>
              <a:buChar char="•"/>
            </a:pPr>
            <a:r>
              <a:rPr b="1" lang="en-US" sz="2400" strike="noStrike" u="none">
                <a:solidFill>
                  <a:schemeClr val="dk1"/>
                </a:solidFill>
                <a:uFillTx/>
                <a:latin typeface="Calibri"/>
              </a:rPr>
              <a:t>Memory Spikes</a:t>
            </a:r>
            <a:r>
              <a:rPr b="0" lang="en-US" sz="2400" strike="noStrike" u="none">
                <a:solidFill>
                  <a:schemeClr val="dk1"/>
                </a:solidFill>
                <a:uFillTx/>
                <a:latin typeface="Calibri"/>
              </a:rPr>
              <a:t>: These occur during gradient calculations, especially with long sequences, causing temporary peaks in memory usage.</a:t>
            </a:r>
            <a:endParaRPr b="0" lang="en-US" sz="2400" strike="noStrike" u="none">
              <a:solidFill>
                <a:srgbClr val="000000"/>
              </a:solidFill>
              <a:uFillTx/>
              <a:latin typeface="Arial"/>
            </a:endParaRPr>
          </a:p>
          <a:p>
            <a:pPr lvl="1" marL="457200" indent="-216000" defTabSz="914400">
              <a:lnSpc>
                <a:spcPct val="100000"/>
              </a:lnSpc>
              <a:buClr>
                <a:srgbClr val="000000"/>
              </a:buClr>
              <a:buFont typeface="Arial"/>
              <a:buChar char="•"/>
            </a:pPr>
            <a:r>
              <a:rPr b="1" lang="en-US" sz="2400" strike="noStrike" u="none">
                <a:solidFill>
                  <a:schemeClr val="dk1"/>
                </a:solidFill>
                <a:uFillTx/>
                <a:latin typeface="Calibri"/>
              </a:rPr>
              <a:t>Gradient Checkpointing</a:t>
            </a:r>
            <a:r>
              <a:rPr b="0" lang="en-US" sz="2400" strike="noStrike" u="none">
                <a:solidFill>
                  <a:schemeClr val="dk1"/>
                </a:solidFill>
                <a:uFillTx/>
                <a:latin typeface="Calibri"/>
              </a:rPr>
              <a:t>: This technique saves intermediate activations at specific points to reduce memory usage but can still cause spikes.</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IN" sz="4400" strike="noStrike" u="none">
                <a:solidFill>
                  <a:schemeClr val="dk1"/>
                </a:solidFill>
                <a:uFillTx/>
                <a:latin typeface="Calibri Light"/>
              </a:rPr>
              <a:t>How Paged Optimizers Work</a:t>
            </a:r>
            <a:endParaRPr b="0" lang="en-US" sz="4400" strike="noStrike" u="none">
              <a:solidFill>
                <a:schemeClr val="dk1"/>
              </a:solidFill>
              <a:uFillTx/>
              <a:latin typeface="Calibri"/>
            </a:endParaRPr>
          </a:p>
        </p:txBody>
      </p:sp>
      <p:sp>
        <p:nvSpPr>
          <p:cNvPr id="701"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702" name="Title 1"/>
          <p:cNvSpPr/>
          <p:nvPr/>
        </p:nvSpPr>
        <p:spPr>
          <a:xfrm>
            <a:off x="9272160" y="173520"/>
            <a:ext cx="2517840" cy="435600"/>
          </a:xfrm>
          <a:prstGeom prst="rect">
            <a:avLst/>
          </a:prstGeom>
          <a:noFill/>
          <a:ln w="0">
            <a:noFill/>
          </a:ln>
        </p:spPr>
        <p:style>
          <a:lnRef idx="0"/>
          <a:fillRef idx="0"/>
          <a:effectRef idx="0"/>
          <a:fontRef idx="minor"/>
        </p:style>
        <p:txBody>
          <a:bodyPr anchor="ctr">
            <a:normAutofit fontScale="62500" lnSpcReduction="19999"/>
          </a:bodyPr>
          <a:p>
            <a:pPr defTabSz="914400">
              <a:lnSpc>
                <a:spcPct val="90000"/>
              </a:lnSpc>
            </a:pPr>
            <a:r>
              <a:rPr b="1" lang="en-IN" sz="4400" strike="noStrike" u="none">
                <a:solidFill>
                  <a:srgbClr val="c00000"/>
                </a:solidFill>
                <a:uFillTx/>
                <a:latin typeface="Calibri"/>
              </a:rPr>
              <a:t>QLoRA Steps</a:t>
            </a:r>
            <a:endParaRPr b="0" lang="en-US" sz="4400" strike="noStrike" u="none">
              <a:solidFill>
                <a:srgbClr val="000000"/>
              </a:solidFill>
              <a:uFillTx/>
              <a:latin typeface="Arial"/>
            </a:endParaRPr>
          </a:p>
        </p:txBody>
      </p:sp>
      <p:sp>
        <p:nvSpPr>
          <p:cNvPr id="703" name="TextBox 6"/>
          <p:cNvSpPr/>
          <p:nvPr/>
        </p:nvSpPr>
        <p:spPr>
          <a:xfrm>
            <a:off x="924840" y="992880"/>
            <a:ext cx="9829440" cy="5640120"/>
          </a:xfrm>
          <a:prstGeom prst="rect">
            <a:avLst/>
          </a:prstGeom>
          <a:noFill/>
          <a:ln w="0">
            <a:noFill/>
          </a:ln>
        </p:spPr>
        <p:style>
          <a:lnRef idx="0"/>
          <a:fillRef idx="0"/>
          <a:effectRef idx="0"/>
          <a:fontRef idx="minor"/>
        </p:style>
        <p:txBody>
          <a:bodyPr lIns="90000" rIns="90000" tIns="45000" bIns="45000" anchor="t">
            <a:spAutoFit/>
          </a:bodyPr>
          <a:p>
            <a:pPr marL="343080" indent="-343080" defTabSz="914400">
              <a:lnSpc>
                <a:spcPct val="100000"/>
              </a:lnSpc>
              <a:buClr>
                <a:srgbClr val="000000"/>
              </a:buClr>
              <a:buFont typeface="OpenSymbol"/>
              <a:buAutoNum type="arabicPeriod"/>
            </a:pPr>
            <a:r>
              <a:rPr b="1" lang="en-US" sz="2800" strike="noStrike" u="none">
                <a:solidFill>
                  <a:schemeClr val="dk1"/>
                </a:solidFill>
                <a:uFillTx/>
                <a:latin typeface="Calibri"/>
              </a:rPr>
              <a:t>Unified Memory</a:t>
            </a:r>
            <a:r>
              <a:rPr b="0" lang="en-US" sz="2800" strike="noStrike" u="none">
                <a:solidFill>
                  <a:schemeClr val="dk1"/>
                </a:solidFill>
                <a:uFillTx/>
                <a:latin typeface="Calibri"/>
              </a:rPr>
              <a:t>: Paged optimizers utilize NVIDIA's unified memory, which </a:t>
            </a:r>
            <a:r>
              <a:rPr b="1" lang="en-US" sz="2800" strike="noStrike" u="none">
                <a:solidFill>
                  <a:srgbClr val="c00000"/>
                </a:solidFill>
                <a:uFillTx/>
                <a:latin typeface="Calibri"/>
              </a:rPr>
              <a:t>allows a GPU to use both its own VRAM and the system RAM</a:t>
            </a:r>
            <a:r>
              <a:rPr b="0" lang="en-US" sz="2800" strike="noStrike" u="none">
                <a:solidFill>
                  <a:schemeClr val="dk1"/>
                </a:solidFill>
                <a:uFillTx/>
                <a:latin typeface="Calibri"/>
              </a:rPr>
              <a:t>. This approach provides a larger memory pool, reducing the risk of OOM errors when the GPU's VRAM is insufficient.</a:t>
            </a:r>
            <a:endParaRPr b="0" lang="en-US" sz="2800" strike="noStrike" u="none">
              <a:solidFill>
                <a:srgbClr val="000000"/>
              </a:solidFill>
              <a:uFillTx/>
              <a:latin typeface="Arial"/>
            </a:endParaRPr>
          </a:p>
          <a:p>
            <a:pPr defTabSz="914400">
              <a:lnSpc>
                <a:spcPct val="100000"/>
              </a:lnSpc>
            </a:pPr>
            <a:endParaRPr b="0" lang="en-US" sz="2800" strike="noStrike" u="none">
              <a:solidFill>
                <a:srgbClr val="000000"/>
              </a:solidFill>
              <a:uFillTx/>
              <a:latin typeface="Arial"/>
            </a:endParaRPr>
          </a:p>
          <a:p>
            <a:pPr marL="343080" indent="-343080" defTabSz="914400">
              <a:lnSpc>
                <a:spcPct val="100000"/>
              </a:lnSpc>
              <a:buClr>
                <a:srgbClr val="000000"/>
              </a:buClr>
              <a:buFont typeface="OpenSymbol"/>
              <a:buAutoNum type="arabicPeriod"/>
            </a:pPr>
            <a:r>
              <a:rPr b="1" lang="en-US" sz="2800" strike="noStrike" u="none">
                <a:solidFill>
                  <a:schemeClr val="dk1"/>
                </a:solidFill>
                <a:uFillTx/>
                <a:latin typeface="Calibri"/>
              </a:rPr>
              <a:t>Paging System</a:t>
            </a:r>
            <a:r>
              <a:rPr b="0" lang="en-US" sz="2800" strike="noStrike" u="none">
                <a:solidFill>
                  <a:schemeClr val="dk1"/>
                </a:solidFill>
                <a:uFillTx/>
                <a:latin typeface="Calibri"/>
              </a:rPr>
              <a:t>: Similar to how operating systems manage memory, paged optimizers use a </a:t>
            </a:r>
            <a:r>
              <a:rPr b="1" lang="en-US" sz="2800" strike="noStrike" u="none">
                <a:solidFill>
                  <a:srgbClr val="c00000"/>
                </a:solidFill>
                <a:uFillTx/>
                <a:latin typeface="Calibri"/>
              </a:rPr>
              <a:t>paging system to dynamically allocate and deallocate memory</a:t>
            </a:r>
            <a:r>
              <a:rPr b="0" lang="en-US" sz="2800" strike="noStrike" u="none">
                <a:solidFill>
                  <a:schemeClr val="dk1"/>
                </a:solidFill>
                <a:uFillTx/>
                <a:latin typeface="Calibri"/>
              </a:rPr>
              <a:t>. When processing a mini-batch, only the required portions of the model and data are loaded into the GPU memory, while the rest remain in the system RAM.</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TextBox 5"/>
          <p:cNvSpPr/>
          <p:nvPr/>
        </p:nvSpPr>
        <p:spPr>
          <a:xfrm>
            <a:off x="1143000" y="1033200"/>
            <a:ext cx="10130760" cy="6067080"/>
          </a:xfrm>
          <a:prstGeom prst="rect">
            <a:avLst/>
          </a:prstGeom>
          <a:noFill/>
          <a:ln w="0">
            <a:noFill/>
          </a:ln>
        </p:spPr>
        <p:style>
          <a:lnRef idx="0"/>
          <a:fillRef idx="0"/>
          <a:effectRef idx="0"/>
          <a:fontRef idx="minor"/>
        </p:style>
        <p:txBody>
          <a:bodyPr lIns="90000" rIns="90000" tIns="45000" bIns="45000" anchor="t">
            <a:spAutoFit/>
          </a:bodyPr>
          <a:p>
            <a:pPr marL="457200" defTabSz="914400">
              <a:lnSpc>
                <a:spcPct val="100000"/>
              </a:lnSpc>
            </a:pPr>
            <a:r>
              <a:rPr b="1" lang="en-US" sz="2800" strike="noStrike" u="none">
                <a:solidFill>
                  <a:schemeClr val="dk1"/>
                </a:solidFill>
                <a:uFillTx/>
                <a:latin typeface="Calibri"/>
              </a:rPr>
              <a:t>1. Avoiding Memory Spikes</a:t>
            </a:r>
            <a:r>
              <a:rPr b="0" lang="en-US" sz="2800" strike="noStrike" u="none">
                <a:solidFill>
                  <a:schemeClr val="dk1"/>
                </a:solidFill>
                <a:uFillTx/>
                <a:latin typeface="Calibri"/>
              </a:rPr>
              <a:t>: By </a:t>
            </a:r>
            <a:r>
              <a:rPr b="1" lang="en-US" sz="2800" strike="noStrike" u="none">
                <a:solidFill>
                  <a:srgbClr val="c00000"/>
                </a:solidFill>
                <a:uFillTx/>
                <a:latin typeface="Calibri"/>
              </a:rPr>
              <a:t>spreading the memory usage more evenly between the GPU memory and system RAM</a:t>
            </a:r>
            <a:r>
              <a:rPr b="0" lang="en-US" sz="2800" strike="noStrike" u="none">
                <a:solidFill>
                  <a:schemeClr val="dk1"/>
                </a:solidFill>
                <a:uFillTx/>
                <a:latin typeface="Calibri"/>
              </a:rPr>
              <a:t>, paged optimizers help in mitigating memory spikes. This approach ensures that large models and long sequences can be processed without causing sudden peaks in memory usage that could lead to OOM errors.</a:t>
            </a:r>
            <a:endParaRPr b="0" lang="en-US" sz="2800" strike="noStrike" u="none">
              <a:solidFill>
                <a:srgbClr val="000000"/>
              </a:solidFill>
              <a:uFillTx/>
              <a:latin typeface="Arial"/>
            </a:endParaRPr>
          </a:p>
          <a:p>
            <a:pPr marL="457200" defTabSz="914400">
              <a:lnSpc>
                <a:spcPct val="100000"/>
              </a:lnSpc>
            </a:pPr>
            <a:r>
              <a:rPr b="1" lang="en-US" sz="2800" strike="noStrike" u="none">
                <a:solidFill>
                  <a:schemeClr val="dk1"/>
                </a:solidFill>
                <a:uFillTx/>
                <a:latin typeface="Calibri"/>
              </a:rPr>
              <a:t>2. Efficiency in Training</a:t>
            </a:r>
            <a:r>
              <a:rPr b="0" lang="en-US" sz="2800" strike="noStrike" u="none">
                <a:solidFill>
                  <a:schemeClr val="dk1"/>
                </a:solidFill>
                <a:uFillTx/>
                <a:latin typeface="Calibri"/>
              </a:rPr>
              <a:t>: The optimizer </a:t>
            </a:r>
            <a:r>
              <a:rPr b="1" lang="en-US" sz="2800" strike="noStrike" u="none">
                <a:solidFill>
                  <a:srgbClr val="c00000"/>
                </a:solidFill>
                <a:uFillTx/>
                <a:latin typeface="Calibri"/>
              </a:rPr>
              <a:t>dynamically pages data in and out of GPU memory, ensuring that the GPU is not overwhelmed </a:t>
            </a:r>
            <a:r>
              <a:rPr b="0" lang="en-US" sz="2800" strike="noStrike" u="none">
                <a:solidFill>
                  <a:schemeClr val="dk1"/>
                </a:solidFill>
                <a:uFillTx/>
                <a:latin typeface="Calibri"/>
              </a:rPr>
              <a:t>by large memory demands at any given time. This dynamic management makes it possible to handle larger models or longer sequences than what would typically fit into the GPU's VRAM alone.</a:t>
            </a:r>
            <a:endParaRPr b="0" lang="en-US" sz="2800" strike="noStrike" u="none">
              <a:solidFill>
                <a:srgbClr val="000000"/>
              </a:solidFill>
              <a:uFillTx/>
              <a:latin typeface="Arial"/>
            </a:endParaRPr>
          </a:p>
        </p:txBody>
      </p:sp>
      <p:sp>
        <p:nvSpPr>
          <p:cNvPr id="705" name="Title 1"/>
          <p:cNvSpPr/>
          <p:nvPr/>
        </p:nvSpPr>
        <p:spPr>
          <a:xfrm>
            <a:off x="252720" y="358920"/>
            <a:ext cx="10515240" cy="435600"/>
          </a:xfrm>
          <a:prstGeom prst="rect">
            <a:avLst/>
          </a:prstGeom>
          <a:noFill/>
          <a:ln w="0">
            <a:noFill/>
          </a:ln>
        </p:spPr>
        <p:style>
          <a:lnRef idx="0"/>
          <a:fillRef idx="0"/>
          <a:effectRef idx="0"/>
          <a:fontRef idx="minor"/>
        </p:style>
        <p:txBody>
          <a:bodyPr anchor="ctr">
            <a:normAutofit fontScale="70000" lnSpcReduction="19999"/>
          </a:bodyPr>
          <a:p>
            <a:pPr defTabSz="914400">
              <a:lnSpc>
                <a:spcPct val="90000"/>
              </a:lnSpc>
            </a:pPr>
            <a:r>
              <a:rPr b="0" lang="en-IN" sz="4400" strike="noStrike" u="none">
                <a:solidFill>
                  <a:schemeClr val="dk1"/>
                </a:solidFill>
                <a:uFillTx/>
                <a:latin typeface="Calibri Light"/>
              </a:rPr>
              <a:t>How Paged Optimizers Help</a:t>
            </a:r>
            <a:endParaRPr b="0" lang="en-US" sz="4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US" sz="4400" strike="noStrike" u="none">
                <a:solidFill>
                  <a:schemeClr val="dk1"/>
                </a:solidFill>
                <a:uFillTx/>
                <a:latin typeface="Calibri Light"/>
              </a:rPr>
              <a:t>Benefits of Paged Optimizers</a:t>
            </a:r>
            <a:endParaRPr b="0" lang="en-US" sz="4400" strike="noStrike" u="none">
              <a:solidFill>
                <a:schemeClr val="dk1"/>
              </a:solidFill>
              <a:uFillTx/>
              <a:latin typeface="Calibri"/>
            </a:endParaRPr>
          </a:p>
        </p:txBody>
      </p:sp>
      <p:sp>
        <p:nvSpPr>
          <p:cNvPr id="707"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708" name="TextBox 4"/>
          <p:cNvSpPr/>
          <p:nvPr/>
        </p:nvSpPr>
        <p:spPr>
          <a:xfrm>
            <a:off x="1278000" y="1659240"/>
            <a:ext cx="8166960" cy="4786200"/>
          </a:xfrm>
          <a:prstGeom prst="rect">
            <a:avLst/>
          </a:prstGeom>
          <a:noFill/>
          <a:ln w="0">
            <a:noFill/>
          </a:ln>
        </p:spPr>
        <p:style>
          <a:lnRef idx="0"/>
          <a:fillRef idx="0"/>
          <a:effectRef idx="0"/>
          <a:fontRef idx="minor"/>
        </p:style>
        <p:txBody>
          <a:bodyPr lIns="90000" rIns="90000" tIns="45000" bIns="45000" anchor="t">
            <a:spAutoFit/>
          </a:bodyPr>
          <a:p>
            <a:pPr marL="457200" indent="-457200" defTabSz="914400">
              <a:lnSpc>
                <a:spcPct val="100000"/>
              </a:lnSpc>
              <a:buClr>
                <a:srgbClr val="c00000"/>
              </a:buClr>
              <a:buFont typeface="Arial"/>
              <a:buChar char="•"/>
            </a:pPr>
            <a:r>
              <a:rPr b="1" lang="en-US" sz="2800" strike="noStrike" u="none">
                <a:solidFill>
                  <a:srgbClr val="c00000"/>
                </a:solidFill>
                <a:uFillTx/>
                <a:latin typeface="Calibri"/>
              </a:rPr>
              <a:t>Increased Model Size</a:t>
            </a:r>
            <a:r>
              <a:rPr b="0" lang="en-US" sz="2800" strike="noStrike" u="none">
                <a:solidFill>
                  <a:schemeClr val="dk1"/>
                </a:solidFill>
                <a:uFillTx/>
                <a:latin typeface="Calibri"/>
              </a:rPr>
              <a:t>: Allows for training larger models than what the GPU VRAM alone would permit.</a:t>
            </a:r>
            <a:endParaRPr b="0" lang="en-US" sz="2800" strike="noStrike" u="none">
              <a:solidFill>
                <a:srgbClr val="000000"/>
              </a:solidFill>
              <a:uFillTx/>
              <a:latin typeface="Arial"/>
            </a:endParaRPr>
          </a:p>
          <a:p>
            <a:pPr defTabSz="914400">
              <a:lnSpc>
                <a:spcPct val="100000"/>
              </a:lnSpc>
            </a:pPr>
            <a:endParaRPr b="0" lang="en-US" sz="2800" strike="noStrike" u="none">
              <a:solidFill>
                <a:srgbClr val="000000"/>
              </a:solidFill>
              <a:uFillTx/>
              <a:latin typeface="Arial"/>
            </a:endParaRPr>
          </a:p>
          <a:p>
            <a:pPr marL="457200" indent="-457200" defTabSz="914400">
              <a:lnSpc>
                <a:spcPct val="100000"/>
              </a:lnSpc>
              <a:buClr>
                <a:srgbClr val="c00000"/>
              </a:buClr>
              <a:buFont typeface="Arial"/>
              <a:buChar char="•"/>
            </a:pPr>
            <a:r>
              <a:rPr b="1" lang="en-US" sz="2800" strike="noStrike" u="none">
                <a:solidFill>
                  <a:srgbClr val="c00000"/>
                </a:solidFill>
                <a:uFillTx/>
                <a:latin typeface="Calibri"/>
              </a:rPr>
              <a:t>Handling Long Sequences</a:t>
            </a:r>
            <a:r>
              <a:rPr b="0" lang="en-US" sz="2800" strike="noStrike" u="none">
                <a:solidFill>
                  <a:schemeClr val="dk1"/>
                </a:solidFill>
                <a:uFillTx/>
                <a:latin typeface="Calibri"/>
              </a:rPr>
              <a:t>: Enables processing of longer sequences without running into OOM errors.</a:t>
            </a:r>
            <a:endParaRPr b="0" lang="en-US" sz="2800" strike="noStrike" u="none">
              <a:solidFill>
                <a:srgbClr val="000000"/>
              </a:solidFill>
              <a:uFillTx/>
              <a:latin typeface="Arial"/>
            </a:endParaRPr>
          </a:p>
          <a:p>
            <a:pPr defTabSz="914400">
              <a:lnSpc>
                <a:spcPct val="100000"/>
              </a:lnSpc>
            </a:pPr>
            <a:endParaRPr b="0" lang="en-US" sz="2800" strike="noStrike" u="none">
              <a:solidFill>
                <a:srgbClr val="000000"/>
              </a:solidFill>
              <a:uFillTx/>
              <a:latin typeface="Arial"/>
            </a:endParaRPr>
          </a:p>
          <a:p>
            <a:pPr marL="457200" indent="-457200" defTabSz="914400">
              <a:lnSpc>
                <a:spcPct val="100000"/>
              </a:lnSpc>
              <a:buClr>
                <a:srgbClr val="c00000"/>
              </a:buClr>
              <a:buFont typeface="Arial"/>
              <a:buChar char="•"/>
            </a:pPr>
            <a:r>
              <a:rPr b="1" lang="en-US" sz="2800" strike="noStrike" u="none">
                <a:solidFill>
                  <a:srgbClr val="c00000"/>
                </a:solidFill>
                <a:uFillTx/>
                <a:latin typeface="Calibri"/>
              </a:rPr>
              <a:t>Efficient Memory Use</a:t>
            </a:r>
            <a:r>
              <a:rPr b="0" lang="en-US" sz="2800" strike="noStrike" u="none">
                <a:solidFill>
                  <a:schemeClr val="dk1"/>
                </a:solidFill>
                <a:uFillTx/>
                <a:latin typeface="Calibri"/>
              </a:rPr>
              <a:t>: Optimizes memory allocation dynamically, improving training efficiency.</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710" name="Rectangle 5"/>
          <p:cNvSpPr/>
          <p:nvPr/>
        </p:nvSpPr>
        <p:spPr>
          <a:xfrm>
            <a:off x="1497960" y="1513800"/>
            <a:ext cx="8859960" cy="3829680"/>
          </a:xfrm>
          <a:prstGeom prst="rect">
            <a:avLst/>
          </a:prstGeom>
          <a:solidFill>
            <a:srgbClr val="fddaf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1" lang="en-US" sz="4000" strike="noStrike" u="none">
                <a:solidFill>
                  <a:srgbClr val="242424"/>
                </a:solidFill>
                <a:highlight>
                  <a:srgbClr val="ffffff"/>
                </a:highlight>
                <a:uFillTx/>
                <a:latin typeface="sohne"/>
              </a:rPr>
              <a:t>Retrieval-Augmented Generation (RAG) with Large Language Models</a:t>
            </a:r>
            <a:endParaRPr b="0" lang="en-US" sz="4000" strike="noStrike" u="none">
              <a:solidFill>
                <a:srgbClr val="000000"/>
              </a:solidFill>
              <a:uFillTx/>
              <a:latin typeface="Arial"/>
            </a:endParaRPr>
          </a:p>
        </p:txBody>
      </p:sp>
      <p:sp>
        <p:nvSpPr>
          <p:cNvPr id="711" name="TextBox 1"/>
          <p:cNvSpPr/>
          <p:nvPr/>
        </p:nvSpPr>
        <p:spPr>
          <a:xfrm>
            <a:off x="-185040" y="6026760"/>
            <a:ext cx="31780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IN" sz="1800" strike="noStrike" u="none">
                <a:solidFill>
                  <a:schemeClr val="dk1"/>
                </a:solidFill>
                <a:uFillTx/>
                <a:latin typeface="Calibri"/>
              </a:rPr>
              <a:t>Courtesy:, deeplearning.ai , </a:t>
            </a:r>
            <a:endParaRPr b="0" lang="en-US" sz="1800" strike="noStrike" u="none">
              <a:solidFill>
                <a:srgbClr val="000000"/>
              </a:solidFill>
              <a:uFillTx/>
              <a:latin typeface="Arial"/>
            </a:endParaRPr>
          </a:p>
        </p:txBody>
      </p:sp>
      <p:sp>
        <p:nvSpPr>
          <p:cNvPr id="712" name="TextBox 3"/>
          <p:cNvSpPr/>
          <p:nvPr/>
        </p:nvSpPr>
        <p:spPr>
          <a:xfrm>
            <a:off x="2808360" y="6017400"/>
            <a:ext cx="6130440" cy="6750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IN" sz="1800" strike="noStrike" u="sng">
                <a:solidFill>
                  <a:schemeClr val="dk1"/>
                </a:solidFill>
                <a:uFillTx/>
                <a:latin typeface="Calibri"/>
                <a:hlinkClick r:id="rId1"/>
              </a:rPr>
              <a:t>https://arxiv.org/abs/2005.11401</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3"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714"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715" name="Picture 4" descr=""/>
          <p:cNvPicPr/>
          <p:nvPr/>
        </p:nvPicPr>
        <p:blipFill>
          <a:blip r:embed="rId1"/>
          <a:stretch/>
        </p:blipFill>
        <p:spPr>
          <a:xfrm>
            <a:off x="5576760" y="812520"/>
            <a:ext cx="5776200" cy="5052240"/>
          </a:xfrm>
          <a:prstGeom prst="rect">
            <a:avLst/>
          </a:prstGeom>
          <a:noFill/>
          <a:ln w="0">
            <a:noFill/>
          </a:ln>
        </p:spPr>
      </p:pic>
      <p:sp>
        <p:nvSpPr>
          <p:cNvPr id="716" name="TextBox 6"/>
          <p:cNvSpPr/>
          <p:nvPr/>
        </p:nvSpPr>
        <p:spPr>
          <a:xfrm>
            <a:off x="66240" y="2778480"/>
            <a:ext cx="5668920" cy="1461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i="1" lang="en-US" sz="1800" strike="noStrike" u="none">
                <a:solidFill>
                  <a:schemeClr val="dk1"/>
                </a:solidFill>
                <a:uFillTx/>
                <a:latin typeface="Calibri"/>
              </a:rPr>
              <a:t>RAG, short for Retrieval-Augmented Generation, helps large language models by giving them access to relevant information during text generation. This allows them to be more accurate and informative, especially for tasks that require real-world knowledge.</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IN" sz="4400" strike="noStrike" u="none">
                <a:solidFill>
                  <a:schemeClr val="dk1"/>
                </a:solidFill>
                <a:uFillTx/>
                <a:latin typeface="Calibri Light"/>
              </a:rPr>
              <a:t>What is RAG?</a:t>
            </a:r>
            <a:endParaRPr b="0" lang="en-US" sz="4400" strike="noStrike" u="none">
              <a:solidFill>
                <a:schemeClr val="dk1"/>
              </a:solidFill>
              <a:uFillTx/>
              <a:latin typeface="Calibri"/>
            </a:endParaRPr>
          </a:p>
        </p:txBody>
      </p:sp>
      <p:sp>
        <p:nvSpPr>
          <p:cNvPr id="718"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719" name="TextBox 4"/>
          <p:cNvSpPr/>
          <p:nvPr/>
        </p:nvSpPr>
        <p:spPr>
          <a:xfrm>
            <a:off x="1839240" y="992880"/>
            <a:ext cx="7938360" cy="4113000"/>
          </a:xfrm>
          <a:prstGeom prst="rect">
            <a:avLst/>
          </a:prstGeom>
          <a:solidFill>
            <a:schemeClr val="accent5">
              <a:lumMod val="20000"/>
              <a:lumOff val="80000"/>
            </a:schemeClr>
          </a:solidFill>
          <a:ln w="0">
            <a:noFill/>
          </a:ln>
        </p:spPr>
        <p:style>
          <a:lnRef idx="0"/>
          <a:fillRef idx="0"/>
          <a:effectRef idx="0"/>
          <a:fontRef idx="minor"/>
        </p:style>
        <p:txBody>
          <a:bodyPr lIns="90000" rIns="90000" tIns="45000" bIns="45000" anchor="t">
            <a:spAutoFit/>
          </a:bodyPr>
          <a:p>
            <a:pPr defTabSz="914400">
              <a:lnSpc>
                <a:spcPct val="100000"/>
              </a:lnSpc>
            </a:pPr>
            <a:r>
              <a:rPr b="1" lang="en-US" sz="2400" strike="noStrike" u="none">
                <a:solidFill>
                  <a:srgbClr val="c00000"/>
                </a:solidFill>
                <a:uFillTx/>
                <a:latin typeface="Calibri"/>
              </a:rPr>
              <a:t>Large language models (LLMs) </a:t>
            </a:r>
            <a:r>
              <a:rPr b="0" lang="en-US" sz="2400" strike="noStrike" u="none">
                <a:solidFill>
                  <a:schemeClr val="dk1"/>
                </a:solidFill>
                <a:uFillTx/>
                <a:latin typeface="Calibri"/>
              </a:rPr>
              <a:t>have undoubtedly changed the way we interact with information. However, they come with their fair share of limitations as to what we can ask of them. Base LLMs (ex. Llama-2-70b, gpt-4, etc.) </a:t>
            </a:r>
            <a:r>
              <a:rPr b="1" lang="en-US" sz="2400" strike="noStrike" u="none">
                <a:solidFill>
                  <a:srgbClr val="c00000"/>
                </a:solidFill>
                <a:uFillTx/>
                <a:latin typeface="Calibri"/>
              </a:rPr>
              <a:t>are only aware of the information that they've been trained on </a:t>
            </a:r>
            <a:r>
              <a:rPr b="0" lang="en-US" sz="2400" strike="noStrike" u="none">
                <a:solidFill>
                  <a:schemeClr val="dk1"/>
                </a:solidFill>
                <a:uFillTx/>
                <a:latin typeface="Calibri"/>
              </a:rPr>
              <a:t>and will fall short when we require them to know information beyond that. </a:t>
            </a:r>
            <a:r>
              <a:rPr b="1" lang="en-US" sz="2400" strike="noStrike" u="none">
                <a:solidFill>
                  <a:srgbClr val="c00000"/>
                </a:solidFill>
                <a:uFillTx/>
                <a:latin typeface="Calibri"/>
              </a:rPr>
              <a:t>Retrieval augmented generation (RAG) </a:t>
            </a:r>
            <a:r>
              <a:rPr b="0" lang="en-US" sz="2400" strike="noStrike" u="none">
                <a:solidFill>
                  <a:schemeClr val="dk1"/>
                </a:solidFill>
                <a:uFillTx/>
                <a:latin typeface="Calibri"/>
              </a:rPr>
              <a:t>based LLM applications address this exact issue and </a:t>
            </a:r>
            <a:r>
              <a:rPr b="1" lang="en-US" sz="2400" strike="noStrike" u="none">
                <a:solidFill>
                  <a:srgbClr val="c00000"/>
                </a:solidFill>
                <a:uFillTx/>
                <a:latin typeface="Calibri"/>
              </a:rPr>
              <a:t>extend the utility of LLMs to our specific data sources. </a:t>
            </a:r>
            <a:endParaRPr b="0" lang="en-US" sz="2400" strike="noStrike" u="none">
              <a:solidFill>
                <a:srgbClr val="000000"/>
              </a:solidFill>
              <a:uFillTx/>
              <a:latin typeface="Arial"/>
            </a:endParaRPr>
          </a:p>
        </p:txBody>
      </p:sp>
      <p:pic>
        <p:nvPicPr>
          <p:cNvPr id="720" name="Picture 2" descr="image1"/>
          <p:cNvPicPr/>
          <p:nvPr/>
        </p:nvPicPr>
        <p:blipFill>
          <a:blip r:embed="rId1"/>
          <a:stretch/>
        </p:blipFill>
        <p:spPr>
          <a:xfrm>
            <a:off x="838080" y="4811760"/>
            <a:ext cx="10217520" cy="1499040"/>
          </a:xfrm>
          <a:prstGeom prst="rect">
            <a:avLst/>
          </a:prstGeom>
          <a:noFill/>
          <a:ln w="0">
            <a:noFill/>
          </a:ln>
        </p:spPr>
      </p:pic>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IN" sz="4400" strike="noStrike" u="none">
                <a:solidFill>
                  <a:schemeClr val="dk1"/>
                </a:solidFill>
                <a:uFillTx/>
                <a:latin typeface="Calibri Light"/>
              </a:rPr>
              <a:t>RAG- steps</a:t>
            </a:r>
            <a:endParaRPr b="0" lang="en-US" sz="4400" strike="noStrike" u="none">
              <a:solidFill>
                <a:schemeClr val="dk1"/>
              </a:solidFill>
              <a:uFillTx/>
              <a:latin typeface="Calibri"/>
            </a:endParaRPr>
          </a:p>
        </p:txBody>
      </p:sp>
      <p:sp>
        <p:nvSpPr>
          <p:cNvPr id="722"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723" name="Picture 4" descr="image2"/>
          <p:cNvPicPr/>
          <p:nvPr/>
        </p:nvPicPr>
        <p:blipFill>
          <a:blip r:embed="rId1"/>
          <a:stretch/>
        </p:blipFill>
        <p:spPr>
          <a:xfrm>
            <a:off x="3677400" y="583200"/>
            <a:ext cx="8078760" cy="5413320"/>
          </a:xfrm>
          <a:prstGeom prst="rect">
            <a:avLst/>
          </a:prstGeom>
          <a:noFill/>
          <a:ln w="0">
            <a:noFill/>
          </a:ln>
        </p:spPr>
      </p:pic>
      <p:sp>
        <p:nvSpPr>
          <p:cNvPr id="724" name="TextBox 5"/>
          <p:cNvSpPr/>
          <p:nvPr/>
        </p:nvSpPr>
        <p:spPr>
          <a:xfrm>
            <a:off x="145440" y="992880"/>
            <a:ext cx="3719520" cy="6124680"/>
          </a:xfrm>
          <a:prstGeom prst="rect">
            <a:avLst/>
          </a:prstGeom>
          <a:noFill/>
          <a:ln w="0">
            <a:noFill/>
          </a:ln>
        </p:spPr>
        <p:style>
          <a:lnRef idx="0"/>
          <a:fillRef idx="0"/>
          <a:effectRef idx="0"/>
          <a:fontRef idx="minor"/>
        </p:style>
        <p:txBody>
          <a:bodyPr lIns="90000" rIns="90000" tIns="45000" bIns="45000" anchor="t">
            <a:spAutoFit/>
          </a:bodyPr>
          <a:p>
            <a:pPr marL="343080" indent="-343080" defTabSz="914400">
              <a:lnSpc>
                <a:spcPct val="100000"/>
              </a:lnSpc>
              <a:buClr>
                <a:srgbClr val="000000"/>
              </a:buClr>
              <a:buFont typeface="Calibri Light"/>
              <a:buAutoNum type="arabicPeriod"/>
            </a:pPr>
            <a:r>
              <a:rPr b="0" lang="en-US" sz="1800" strike="noStrike" u="none">
                <a:solidFill>
                  <a:schemeClr val="dk1"/>
                </a:solidFill>
                <a:uFillTx/>
                <a:latin typeface="Calibri"/>
              </a:rPr>
              <a:t>Pass the query to the embedding model to semantically represent it as an embedded query vector.</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343080" indent="-343080" defTabSz="914400">
              <a:lnSpc>
                <a:spcPct val="100000"/>
              </a:lnSpc>
              <a:buClr>
                <a:srgbClr val="000000"/>
              </a:buClr>
              <a:buFont typeface="Calibri Light"/>
              <a:buAutoNum type="arabicPeriod"/>
            </a:pPr>
            <a:r>
              <a:rPr b="0" lang="en-US" sz="1800" strike="noStrike" u="none">
                <a:solidFill>
                  <a:schemeClr val="dk1"/>
                </a:solidFill>
                <a:uFillTx/>
                <a:latin typeface="Calibri"/>
              </a:rPr>
              <a:t>Pass the embedded query vector to our vector DB.</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343080" indent="-343080" defTabSz="914400">
              <a:lnSpc>
                <a:spcPct val="100000"/>
              </a:lnSpc>
              <a:buClr>
                <a:srgbClr val="000000"/>
              </a:buClr>
              <a:buFont typeface="Calibri Light"/>
              <a:buAutoNum type="arabicPeriod"/>
            </a:pPr>
            <a:r>
              <a:rPr b="0" lang="en-US" sz="1800" strike="noStrike" u="none">
                <a:solidFill>
                  <a:schemeClr val="dk1"/>
                </a:solidFill>
                <a:uFillTx/>
                <a:latin typeface="Calibri"/>
              </a:rPr>
              <a:t>Retrieve the top-k relevant contexts – measured by distance between the query embedding and all the embedded chunks in our knowledge base.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343080" indent="-343080" defTabSz="914400">
              <a:lnSpc>
                <a:spcPct val="100000"/>
              </a:lnSpc>
              <a:buClr>
                <a:srgbClr val="000000"/>
              </a:buClr>
              <a:buFont typeface="Calibri Light"/>
              <a:buAutoNum type="arabicPeriod"/>
            </a:pPr>
            <a:r>
              <a:rPr b="0" lang="en-US" sz="1800" strike="noStrike" u="none">
                <a:solidFill>
                  <a:schemeClr val="dk1"/>
                </a:solidFill>
                <a:uFillTx/>
                <a:latin typeface="Calibri"/>
              </a:rPr>
              <a:t>Pass the query text and retrieved context text to our LLM.</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343080" indent="-343080" defTabSz="914400">
              <a:lnSpc>
                <a:spcPct val="100000"/>
              </a:lnSpc>
              <a:buClr>
                <a:srgbClr val="000000"/>
              </a:buClr>
              <a:buFont typeface="Calibri Light"/>
              <a:buAutoNum type="arabicPeriod"/>
            </a:pPr>
            <a:r>
              <a:rPr b="0" lang="en-US" sz="1800" strike="noStrike" u="none">
                <a:solidFill>
                  <a:schemeClr val="dk1"/>
                </a:solidFill>
                <a:uFillTx/>
                <a:latin typeface="Calibri"/>
              </a:rPr>
              <a:t>The LLM will generate a response using the provided content.</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US" sz="3200" strike="noStrike" u="none">
                <a:solidFill>
                  <a:srgbClr val="a4123f"/>
                </a:solidFill>
                <a:uFillTx/>
                <a:latin typeface="Georgia"/>
              </a:rPr>
              <a:t>Code Generation</a:t>
            </a:r>
            <a:endParaRPr b="0" lang="en-US" sz="3200" strike="noStrike" u="none">
              <a:solidFill>
                <a:schemeClr val="dk1"/>
              </a:solidFill>
              <a:uFillTx/>
              <a:latin typeface="Calibri"/>
            </a:endParaRPr>
          </a:p>
        </p:txBody>
      </p:sp>
      <p:pic>
        <p:nvPicPr>
          <p:cNvPr id="154" name="Picture 1" descr="A screenshot of a computer code&#10;&#10;AI-generated content may be incorrect."/>
          <p:cNvPicPr/>
          <p:nvPr/>
        </p:nvPicPr>
        <p:blipFill>
          <a:blip r:embed="rId1"/>
          <a:stretch/>
        </p:blipFill>
        <p:spPr>
          <a:xfrm>
            <a:off x="1371600" y="1305000"/>
            <a:ext cx="9448560" cy="4247640"/>
          </a:xfrm>
          <a:prstGeom prst="rect">
            <a:avLst/>
          </a:prstGeom>
          <a:noFill/>
          <a:ln w="0">
            <a:noFill/>
          </a:ln>
        </p:spPr>
      </p:pic>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US" sz="4400" strike="noStrike" u="none">
                <a:solidFill>
                  <a:srgbClr val="4e545b"/>
                </a:solidFill>
                <a:highlight>
                  <a:srgbClr val="ffffff"/>
                </a:highlight>
                <a:uFillTx/>
                <a:latin typeface="Space Grotesk"/>
              </a:rPr>
              <a:t>The integration of RAG into LLMs</a:t>
            </a:r>
            <a:endParaRPr b="0" lang="en-US" sz="4400" strike="noStrike" u="none">
              <a:solidFill>
                <a:schemeClr val="dk1"/>
              </a:solidFill>
              <a:uFillTx/>
              <a:latin typeface="Calibri"/>
            </a:endParaRPr>
          </a:p>
        </p:txBody>
      </p:sp>
      <p:sp>
        <p:nvSpPr>
          <p:cNvPr id="726"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
        <p:nvSpPr>
          <p:cNvPr id="727" name="TextBox 4"/>
          <p:cNvSpPr/>
          <p:nvPr/>
        </p:nvSpPr>
        <p:spPr>
          <a:xfrm>
            <a:off x="1253880" y="2108160"/>
            <a:ext cx="9684000" cy="1004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400" strike="noStrike" u="none">
                <a:solidFill>
                  <a:srgbClr val="4e545b"/>
                </a:solidFill>
                <a:highlight>
                  <a:srgbClr val="ffffff"/>
                </a:highlight>
                <a:uFillTx/>
                <a:latin typeface="Space Grotesk"/>
              </a:rPr>
              <a:t>Retriever: </a:t>
            </a:r>
            <a:r>
              <a:rPr b="0" lang="en-US" sz="1800" strike="noStrike" u="none">
                <a:solidFill>
                  <a:srgbClr val="4e545b"/>
                </a:solidFill>
                <a:highlight>
                  <a:srgbClr val="ffffff"/>
                </a:highlight>
                <a:uFillTx/>
                <a:latin typeface="Space Grotesk"/>
              </a:rPr>
              <a:t>The retriever takes the input query, converts it into a vector using the query encoder, and then finds the most similar document vectors in the corpus. The documents associated with these vectors are then passed to the generator.  </a:t>
            </a:r>
            <a:endParaRPr b="0" lang="en-US" sz="1800" strike="noStrike" u="none">
              <a:solidFill>
                <a:srgbClr val="000000"/>
              </a:solidFill>
              <a:uFillTx/>
              <a:latin typeface="Arial"/>
            </a:endParaRPr>
          </a:p>
        </p:txBody>
      </p:sp>
      <p:sp>
        <p:nvSpPr>
          <p:cNvPr id="728" name="TextBox 6"/>
          <p:cNvSpPr/>
          <p:nvPr/>
        </p:nvSpPr>
        <p:spPr>
          <a:xfrm>
            <a:off x="1440720" y="3323520"/>
            <a:ext cx="8177400" cy="1278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400" strike="noStrike" u="none">
                <a:solidFill>
                  <a:srgbClr val="4e545b"/>
                </a:solidFill>
                <a:highlight>
                  <a:srgbClr val="ffffff"/>
                </a:highlight>
                <a:uFillTx/>
                <a:latin typeface="Space Grotesk"/>
              </a:rPr>
              <a:t>Generator : </a:t>
            </a:r>
            <a:r>
              <a:rPr b="0" lang="en-US" sz="1800" strike="noStrike" u="none">
                <a:solidFill>
                  <a:schemeClr val="dk1"/>
                </a:solidFill>
                <a:uFillTx/>
                <a:latin typeface="Calibri"/>
              </a:rPr>
              <a:t>The generator in a RAG-LLM setup is a large transformer model, such as GPT3.5, GPT4, Llama2, Falcon, PaLM, and BERT. The generator takes the input query and the retrieved documents, and generates a response.</a:t>
            </a:r>
            <a:endParaRPr b="0" lang="en-US" sz="1800" strike="noStrike" u="none">
              <a:solidFill>
                <a:srgbClr val="000000"/>
              </a:solidFill>
              <a:uFillTx/>
              <a:latin typeface="Arial"/>
            </a:endParaRPr>
          </a:p>
        </p:txBody>
      </p:sp>
      <p:sp>
        <p:nvSpPr>
          <p:cNvPr id="729" name="TextBox 8"/>
          <p:cNvSpPr/>
          <p:nvPr/>
        </p:nvSpPr>
        <p:spPr>
          <a:xfrm>
            <a:off x="1440720" y="4738680"/>
            <a:ext cx="9912600" cy="18270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400" strike="noStrike" u="none">
                <a:solidFill>
                  <a:srgbClr val="4e545b"/>
                </a:solidFill>
                <a:highlight>
                  <a:srgbClr val="ffffff"/>
                </a:highlight>
                <a:uFillTx/>
                <a:latin typeface="Space Grotesk"/>
              </a:rPr>
              <a:t>Training RAG-LLM Models</a:t>
            </a:r>
            <a:endParaRPr b="0" lang="en-US" sz="2400" strike="noStrike" u="none">
              <a:solidFill>
                <a:srgbClr val="000000"/>
              </a:solidFill>
              <a:uFillTx/>
              <a:latin typeface="Arial"/>
            </a:endParaRPr>
          </a:p>
          <a:p>
            <a:pPr defTabSz="914400">
              <a:lnSpc>
                <a:spcPct val="100000"/>
              </a:lnSpc>
            </a:pPr>
            <a:r>
              <a:rPr b="0" lang="en-US" sz="1800" strike="noStrike" u="none">
                <a:solidFill>
                  <a:schemeClr val="dk1"/>
                </a:solidFill>
                <a:highlight>
                  <a:srgbClr val="ffffff"/>
                </a:highlight>
                <a:uFillTx/>
                <a:latin typeface="Space Grotesk"/>
              </a:rPr>
              <a:t>Training a RAG-LLM model involves fine-tuning both the retriever and the generator on a question-answering dataset. The retriever is trained to retrieve documents that are relevant to the input query, while the generator is trained to generate accurate responses based on the input query and the retrieved documents.</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highlight>
                  <a:srgbClr val="ffffff"/>
                </a:highlight>
                <a:uFillTx/>
                <a:latin typeface="Space Grotesk"/>
              </a:rPr>
              <a:t> </a:t>
            </a:r>
            <a:endParaRPr b="0" lang="en-US" sz="1800" strike="noStrike" u="none">
              <a:solidFill>
                <a:srgbClr val="000000"/>
              </a:solidFill>
              <a:uFillTx/>
              <a:latin typeface="Arial"/>
            </a:endParaRPr>
          </a:p>
        </p:txBody>
      </p:sp>
      <p:sp>
        <p:nvSpPr>
          <p:cNvPr id="730" name="TextBox 10"/>
          <p:cNvSpPr/>
          <p:nvPr/>
        </p:nvSpPr>
        <p:spPr>
          <a:xfrm>
            <a:off x="1059840" y="1200600"/>
            <a:ext cx="987804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4e545b"/>
                </a:solidFill>
                <a:highlight>
                  <a:srgbClr val="ffffff"/>
                </a:highlight>
                <a:uFillTx/>
                <a:latin typeface="Space Grotesk"/>
              </a:rPr>
              <a:t>The integration of RAG into LLMs involves two main components: the retriever and the generator.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732"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PlaceHolder 1"/>
          <p:cNvSpPr>
            <a:spLocks noGrp="1"/>
          </p:cNvSpPr>
          <p:nvPr>
            <p:ph/>
          </p:nvPr>
        </p:nvSpPr>
        <p:spPr>
          <a:xfrm>
            <a:off x="1371600" y="612720"/>
            <a:ext cx="10240920" cy="5458320"/>
          </a:xfrm>
          <a:prstGeom prst="rect">
            <a:avLst/>
          </a:prstGeom>
          <a:blipFill rotWithShape="0">
            <a:blip r:embed="rId1"/>
            <a:stretch>
              <a:fillRect l="-776" t="-1457"/>
            </a:stretch>
          </a:blip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rgbClr val="ffffff">
                    <a:alpha val="1000"/>
                  </a:srgbClr>
                </a:solidFill>
                <a:uFillTx/>
                <a:latin typeface="Calibri"/>
              </a:rPr>
              <a:t> </a:t>
            </a:r>
            <a:endParaRPr b="0" lang="en-US" sz="2800" strike="noStrike" u="none">
              <a:solidFill>
                <a:schemeClr val="dk1"/>
              </a:solidFill>
              <a:uFillTx/>
              <a:latin typeface="Calibri"/>
            </a:endParaRPr>
          </a:p>
        </p:txBody>
      </p:sp>
      <p:pic>
        <p:nvPicPr>
          <p:cNvPr id="734" name="Picture 7" descr=""/>
          <p:cNvPicPr/>
          <p:nvPr/>
        </p:nvPicPr>
        <p:blipFill>
          <a:blip r:embed="rId2"/>
          <a:stretch/>
        </p:blipFill>
        <p:spPr>
          <a:xfrm>
            <a:off x="3035520" y="1427040"/>
            <a:ext cx="4600440" cy="632520"/>
          </a:xfrm>
          <a:prstGeom prst="rect">
            <a:avLst/>
          </a:prstGeom>
          <a:noFill/>
          <a:ln w="0">
            <a:noFill/>
          </a:ln>
        </p:spPr>
      </p:pic>
      <p:pic>
        <p:nvPicPr>
          <p:cNvPr id="735" name="Picture 8" descr=""/>
          <p:cNvPicPr/>
          <p:nvPr/>
        </p:nvPicPr>
        <p:blipFill>
          <a:blip r:embed="rId3"/>
          <a:stretch/>
        </p:blipFill>
        <p:spPr>
          <a:xfrm>
            <a:off x="2643480" y="2352600"/>
            <a:ext cx="5384520" cy="668520"/>
          </a:xfrm>
          <a:prstGeom prst="rect">
            <a:avLst/>
          </a:prstGeom>
          <a:noFill/>
          <a:ln w="0">
            <a:noFill/>
          </a:ln>
        </p:spPr>
      </p:pic>
      <p:sp>
        <p:nvSpPr>
          <p:cNvPr id="736" name="TextBox 10"/>
          <p:cNvSpPr/>
          <p:nvPr/>
        </p:nvSpPr>
        <p:spPr>
          <a:xfrm>
            <a:off x="1371600" y="3598920"/>
            <a:ext cx="10580760" cy="118692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50000"/>
              </a:lnSpc>
              <a:buClr>
                <a:srgbClr val="000000"/>
              </a:buClr>
              <a:buFont typeface="Arial"/>
              <a:buChar char="•"/>
            </a:pPr>
            <a:r>
              <a:rPr b="0" lang="en-US" sz="2400" strike="noStrike" u="none">
                <a:solidFill>
                  <a:schemeClr val="dk1"/>
                </a:solidFill>
                <a:uFillTx/>
                <a:latin typeface="Times New Roman"/>
                <a:ea typeface="Open Sans"/>
              </a:rPr>
              <a:t>LoRA can be applied to any weights in a deep neural network</a:t>
            </a:r>
            <a:endParaRPr b="0" lang="en-US" sz="2400" strike="noStrike" u="none">
              <a:solidFill>
                <a:srgbClr val="000000"/>
              </a:solidFill>
              <a:uFillTx/>
              <a:latin typeface="Arial"/>
            </a:endParaRPr>
          </a:p>
          <a:p>
            <a:pPr marL="285840" indent="-285840" defTabSz="914400">
              <a:lnSpc>
                <a:spcPct val="150000"/>
              </a:lnSpc>
              <a:buClr>
                <a:srgbClr val="000000"/>
              </a:buClr>
              <a:buFont typeface="Arial"/>
              <a:buChar char="•"/>
            </a:pPr>
            <a:r>
              <a:rPr b="0" lang="en-US" sz="2400" strike="noStrike" u="none">
                <a:solidFill>
                  <a:schemeClr val="dk1"/>
                </a:solidFill>
                <a:uFillTx/>
                <a:latin typeface="Times New Roman"/>
                <a:ea typeface="Open Sans"/>
              </a:rPr>
              <a:t>In the LoRA paper, the authors considered three weights related to self-attention</a:t>
            </a:r>
            <a:endParaRPr b="0" lang="en-US" sz="2400" strike="noStrike" u="none">
              <a:solidFill>
                <a:srgbClr val="000000"/>
              </a:solidFill>
              <a:uFillTx/>
              <a:latin typeface="Arial"/>
            </a:endParaRPr>
          </a:p>
        </p:txBody>
      </p:sp>
      <p:pic>
        <p:nvPicPr>
          <p:cNvPr id="737" name="Picture 11" descr=""/>
          <p:cNvPicPr/>
          <p:nvPr/>
        </p:nvPicPr>
        <p:blipFill>
          <a:blip r:embed="rId4"/>
          <a:stretch/>
        </p:blipFill>
        <p:spPr>
          <a:xfrm>
            <a:off x="3796920" y="5236920"/>
            <a:ext cx="3678840" cy="668520"/>
          </a:xfrm>
          <a:prstGeom prst="rect">
            <a:avLst/>
          </a:prstGeom>
          <a:noFill/>
          <a:ln w="0">
            <a:noFill/>
          </a:ln>
        </p:spPr>
      </p:pic>
      <p:sp>
        <p:nvSpPr>
          <p:cNvPr id="3" name="PlaceHolder 2"/>
          <p:cNvSpPr>
            <a:spLocks noGrp="1"/>
          </p:cNvSpPr>
          <p:nvPr>
            <p:ph type="ftr" idx="11"/>
          </p:nvPr>
        </p:nvSpPr>
        <p:spPr/>
        <p:txBody>
          <a:bodyPr/>
          <a:p>
            <a:r>
              <a:t>LLM | Premjith B</a:t>
            </a:r>
          </a:p>
        </p:txBody>
      </p:sp>
      <p:sp>
        <p:nvSpPr>
          <p:cNvPr id="4" name="PlaceHolder 3"/>
          <p:cNvSpPr>
            <a:spLocks noGrp="1"/>
          </p:cNvSpPr>
          <p:nvPr>
            <p:ph type="sldNum" idx="12"/>
          </p:nvPr>
        </p:nvSpPr>
        <p:spPr/>
        <p:txBody>
          <a:bodyPr/>
          <a:p>
            <a:fld id="{486B3201-00CF-42AC-BFA7-3773A6E430FB}" type="slidenum">
              <a:t>192</a:t>
            </a:fld>
          </a:p>
        </p:txBody>
      </p:sp>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25000" lnSpcReduction="19999"/>
          </a:bodyPr>
          <a:p>
            <a:pPr indent="0" defTabSz="914400">
              <a:lnSpc>
                <a:spcPct val="90000"/>
              </a:lnSpc>
              <a:buNone/>
            </a:pPr>
            <a:r>
              <a:rPr b="1" lang="en-IN" sz="4400" strike="noStrike" u="none">
                <a:solidFill>
                  <a:schemeClr val="dk1"/>
                </a:solidFill>
                <a:uFillTx/>
                <a:latin typeface="Outfit"/>
              </a:rPr>
              <a:t>Vector DB creation</a:t>
            </a:r>
            <a:br>
              <a:rPr sz="4400"/>
            </a:br>
            <a:endParaRPr b="0" lang="en-US" sz="4400" strike="noStrike" u="none">
              <a:solidFill>
                <a:schemeClr val="dk1"/>
              </a:solidFill>
              <a:uFillTx/>
              <a:latin typeface="Calibri"/>
            </a:endParaRPr>
          </a:p>
        </p:txBody>
      </p:sp>
      <p:sp>
        <p:nvSpPr>
          <p:cNvPr id="739"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pic>
        <p:nvPicPr>
          <p:cNvPr id="740" name="Picture 2" descr="image3"/>
          <p:cNvPicPr/>
          <p:nvPr/>
        </p:nvPicPr>
        <p:blipFill>
          <a:blip r:embed="rId1"/>
          <a:stretch/>
        </p:blipFill>
        <p:spPr>
          <a:xfrm>
            <a:off x="0" y="4109400"/>
            <a:ext cx="12191760" cy="1755360"/>
          </a:xfrm>
          <a:prstGeom prst="rect">
            <a:avLst/>
          </a:prstGeom>
          <a:noFill/>
          <a:ln w="0">
            <a:noFill/>
          </a:ln>
        </p:spPr>
      </p:pic>
      <p:sp>
        <p:nvSpPr>
          <p:cNvPr id="741" name="TextBox 4"/>
          <p:cNvSpPr/>
          <p:nvPr/>
        </p:nvSpPr>
        <p:spPr>
          <a:xfrm>
            <a:off x="685800" y="904680"/>
            <a:ext cx="1077516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333333"/>
                </a:solidFill>
                <a:uFillTx/>
                <a:latin typeface="Rubik"/>
              </a:rPr>
              <a:t>Before we can start building our RAG application, we need to first create our vector DB that will contain our processed data sources.</a:t>
            </a:r>
            <a:endParaRPr b="0" lang="en-US" sz="1800" strike="noStrike" u="none">
              <a:solidFill>
                <a:srgbClr val="000000"/>
              </a:solidFill>
              <a:uFillTx/>
              <a:latin typeface="Arial"/>
            </a:endParaRPr>
          </a:p>
        </p:txBody>
      </p:sp>
      <p:sp>
        <p:nvSpPr>
          <p:cNvPr id="742" name="TextBox 6"/>
          <p:cNvSpPr/>
          <p:nvPr/>
        </p:nvSpPr>
        <p:spPr>
          <a:xfrm>
            <a:off x="1111680" y="1654560"/>
            <a:ext cx="9549000" cy="1461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IN" sz="1800" strike="noStrike" u="none">
                <a:solidFill>
                  <a:schemeClr val="dk1"/>
                </a:solidFill>
                <a:uFillTx/>
                <a:latin typeface="Rubik"/>
              </a:rPr>
              <a:t>Load data: </a:t>
            </a:r>
            <a:r>
              <a:rPr b="0" lang="en-US" sz="1800" strike="noStrike" u="none">
                <a:solidFill>
                  <a:srgbClr val="333333"/>
                </a:solidFill>
                <a:uFillTx/>
                <a:latin typeface="Rubik"/>
              </a:rPr>
              <a:t>We’re going to then load our docs contents into a </a:t>
            </a:r>
            <a:r>
              <a:rPr b="0" lang="en-US" sz="1800" strike="noStrike" u="sng">
                <a:solidFill>
                  <a:srgbClr val="333333"/>
                </a:solidFill>
                <a:uFillTx/>
                <a:latin typeface="Rubik"/>
              </a:rPr>
              <a:t>Dataset</a:t>
            </a:r>
            <a:r>
              <a:rPr b="0" lang="en-US" sz="1800" strike="noStrike" u="none">
                <a:solidFill>
                  <a:srgbClr val="333333"/>
                </a:solidFill>
                <a:uFillTx/>
                <a:latin typeface="Rubik"/>
              </a:rPr>
              <a:t> so that we can perform operations at scale on them (ex. embed, index, etc.). </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br>
              <a:rPr sz="1800"/>
            </a:b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744"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Tree>
  </p:cSld>
  <mc:AlternateContent>
    <mc:Choice Requires="p14">
      <p:transition spd="slow" p14:dur="2000"/>
    </mc:Choice>
    <mc:Fallback>
      <p:transition spd="slow"/>
    </mc:Fallback>
  </mc:AlternateContent>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a:buNone/>
            </a:pPr>
            <a:endParaRPr b="0" lang="en-US" sz="4400" strike="noStrike" u="none">
              <a:solidFill>
                <a:schemeClr val="dk1"/>
              </a:solidFill>
              <a:uFillTx/>
              <a:latin typeface="Calibri Light"/>
            </a:endParaRPr>
          </a:p>
        </p:txBody>
      </p:sp>
      <p:sp>
        <p:nvSpPr>
          <p:cNvPr id="746" name="PlaceHolder 2"/>
          <p:cNvSpPr>
            <a:spLocks noGrp="1"/>
          </p:cNvSpPr>
          <p:nvPr>
            <p:ph/>
          </p:nvPr>
        </p:nvSpPr>
        <p:spPr>
          <a:xfrm>
            <a:off x="838080" y="992880"/>
            <a:ext cx="10515240" cy="518400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Calibri"/>
            </a:endParaRPr>
          </a:p>
        </p:txBody>
      </p:sp>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PlaceHolder 1"/>
          <p:cNvSpPr>
            <a:spLocks noGrp="1"/>
          </p:cNvSpPr>
          <p:nvPr>
            <p:ph/>
          </p:nvPr>
        </p:nvSpPr>
        <p:spPr>
          <a:xfrm>
            <a:off x="1371600" y="476640"/>
            <a:ext cx="10240920" cy="55947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2600" strike="noStrike" u="none">
                <a:solidFill>
                  <a:schemeClr val="dk1"/>
                </a:solidFill>
                <a:uFillTx/>
                <a:latin typeface="Times New Roman"/>
              </a:rPr>
              <a:t>What is the optimal rank?</a:t>
            </a:r>
            <a:endParaRPr b="0" lang="en-US" sz="2600" strike="noStrike" u="none">
              <a:solidFill>
                <a:schemeClr val="dk1"/>
              </a:solidFill>
              <a:uFillTx/>
              <a:latin typeface="Calibri"/>
            </a:endParaRPr>
          </a:p>
        </p:txBody>
      </p:sp>
      <p:pic>
        <p:nvPicPr>
          <p:cNvPr id="748" name="Picture 5" descr=""/>
          <p:cNvPicPr/>
          <p:nvPr/>
        </p:nvPicPr>
        <p:blipFill>
          <a:blip r:embed="rId1"/>
          <a:stretch/>
        </p:blipFill>
        <p:spPr>
          <a:xfrm>
            <a:off x="838080" y="1557720"/>
            <a:ext cx="10515240" cy="3742560"/>
          </a:xfrm>
          <a:prstGeom prst="rect">
            <a:avLst/>
          </a:prstGeom>
          <a:noFill/>
          <a:ln w="0">
            <a:noFill/>
          </a:ln>
        </p:spPr>
      </p:pic>
      <p:sp>
        <p:nvSpPr>
          <p:cNvPr id="749" name="TextBox 7"/>
          <p:cNvSpPr/>
          <p:nvPr/>
        </p:nvSpPr>
        <p:spPr>
          <a:xfrm>
            <a:off x="838080" y="5919840"/>
            <a:ext cx="11029320" cy="45540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pPr>
            <a:r>
              <a:rPr b="0" lang="en-US" sz="1200" strike="noStrike" u="none">
                <a:solidFill>
                  <a:schemeClr val="dk1"/>
                </a:solidFill>
                <a:uFillTx/>
                <a:latin typeface="Times New Roman"/>
              </a:rPr>
              <a:t>Hu, Edward J., Yelong Shen, Phillip Wallis, Zeyuan Allen-Zhu, Yuanzhi Li, Shean Wang, Lu Wang, and Weizhu Chen. "Lora: Low-rank adaptation of large language models." arXiv preprint arXiv:2106.09685 (2021).</a:t>
            </a:r>
            <a:endParaRPr b="0" lang="en-US" sz="1200" strike="noStrike" u="none">
              <a:solidFill>
                <a:srgbClr val="000000"/>
              </a:solidFill>
              <a:uFillTx/>
              <a:latin typeface="Arial"/>
            </a:endParaRPr>
          </a:p>
        </p:txBody>
      </p:sp>
      <p:sp>
        <p:nvSpPr>
          <p:cNvPr id="3" name="PlaceHolder 2"/>
          <p:cNvSpPr>
            <a:spLocks noGrp="1"/>
          </p:cNvSpPr>
          <p:nvPr>
            <p:ph type="ftr" idx="11"/>
          </p:nvPr>
        </p:nvSpPr>
        <p:spPr/>
        <p:txBody>
          <a:bodyPr/>
          <a:p>
            <a:r>
              <a:t>LLM | Premjith B</a:t>
            </a:r>
          </a:p>
        </p:txBody>
      </p:sp>
      <p:sp>
        <p:nvSpPr>
          <p:cNvPr id="4" name="PlaceHolder 3"/>
          <p:cNvSpPr>
            <a:spLocks noGrp="1"/>
          </p:cNvSpPr>
          <p:nvPr>
            <p:ph type="sldNum" idx="12"/>
          </p:nvPr>
        </p:nvSpPr>
        <p:spPr/>
        <p:txBody>
          <a:bodyPr/>
          <a:p>
            <a:fld id="{E2D08C0B-6558-4176-9158-67A8BF0CD09D}" type="slidenum">
              <a:t>196</a:t>
            </a:fld>
          </a:p>
        </p:txBody>
      </p:sp>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0" name="Picture 5" descr=""/>
          <p:cNvPicPr/>
          <p:nvPr/>
        </p:nvPicPr>
        <p:blipFill>
          <a:blip r:embed="rId1"/>
          <a:stretch/>
        </p:blipFill>
        <p:spPr>
          <a:xfrm>
            <a:off x="495720" y="2156040"/>
            <a:ext cx="11200320" cy="2179800"/>
          </a:xfrm>
          <a:prstGeom prst="rect">
            <a:avLst/>
          </a:prstGeom>
          <a:noFill/>
          <a:ln w="0">
            <a:noFill/>
          </a:ln>
        </p:spPr>
      </p:pic>
      <p:sp>
        <p:nvSpPr>
          <p:cNvPr id="751" name="TextBox 6"/>
          <p:cNvSpPr/>
          <p:nvPr/>
        </p:nvSpPr>
        <p:spPr>
          <a:xfrm>
            <a:off x="838080" y="5919840"/>
            <a:ext cx="11029320" cy="45540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00000"/>
              </a:lnSpc>
            </a:pPr>
            <a:r>
              <a:rPr b="0" lang="en-US" sz="1200" strike="noStrike" u="none">
                <a:solidFill>
                  <a:schemeClr val="dk1"/>
                </a:solidFill>
                <a:uFillTx/>
                <a:latin typeface="Times New Roman"/>
              </a:rPr>
              <a:t>Hu, Edward J., Yelong Shen, Phillip Wallis, Zeyuan Allen-Zhu, Yuanzhi Li, Shean Wang, Lu Wang, and Weizhu Chen. "Lora: Low-rank adaptation of large language models." arXiv preprint arXiv:2106.09685 (2021).</a:t>
            </a:r>
            <a:endParaRPr b="0" lang="en-US" sz="1200" strike="noStrike" u="none">
              <a:solidFill>
                <a:srgbClr val="000000"/>
              </a:solidFill>
              <a:uFillTx/>
              <a:latin typeface="Arial"/>
            </a:endParaRPr>
          </a:p>
        </p:txBody>
      </p:sp>
      <p:sp>
        <p:nvSpPr>
          <p:cNvPr id="2" name="PlaceHolder 1"/>
          <p:cNvSpPr>
            <a:spLocks noGrp="1"/>
          </p:cNvSpPr>
          <p:nvPr>
            <p:ph type="ftr" idx="11"/>
          </p:nvPr>
        </p:nvSpPr>
        <p:spPr/>
        <p:txBody>
          <a:bodyPr/>
          <a:p>
            <a:r>
              <a:t>LLM | Premjith B</a:t>
            </a:r>
          </a:p>
        </p:txBody>
      </p:sp>
      <p:sp>
        <p:nvSpPr>
          <p:cNvPr id="3" name="PlaceHolder 2"/>
          <p:cNvSpPr>
            <a:spLocks noGrp="1"/>
          </p:cNvSpPr>
          <p:nvPr>
            <p:ph type="sldNum" idx="12"/>
          </p:nvPr>
        </p:nvSpPr>
        <p:spPr/>
        <p:txBody>
          <a:bodyPr/>
          <a:p>
            <a:fld id="{C09C0B48-8BCC-47F3-9ECB-526F25419259}" type="slidenum">
              <a:t>197</a:t>
            </a:fld>
          </a:p>
        </p:txBody>
      </p:sp>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52" name="PlaceHolder 1"/>
          <p:cNvSpPr>
            <a:spLocks noGrp="1"/>
          </p:cNvSpPr>
          <p:nvPr>
            <p:ph/>
          </p:nvPr>
        </p:nvSpPr>
        <p:spPr>
          <a:xfrm>
            <a:off x="1371600" y="496080"/>
            <a:ext cx="10240920" cy="5575320"/>
          </a:xfrm>
          <a:prstGeom prst="rect">
            <a:avLst/>
          </a:prstGeom>
          <a:blipFill rotWithShape="0">
            <a:blip r:embed="rId1"/>
            <a:stretch>
              <a:fillRect l="-1072" t="-1640"/>
            </a:stretch>
          </a:blip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rgbClr val="ffffff">
                    <a:alpha val="1000"/>
                  </a:srgbClr>
                </a:solidFill>
                <a:uFillTx/>
                <a:latin typeface="Calibri"/>
              </a:rPr>
              <a:t> </a:t>
            </a:r>
            <a:endParaRPr b="0" lang="en-US" sz="2800" strike="noStrike" u="none">
              <a:solidFill>
                <a:schemeClr val="dk1"/>
              </a:solidFill>
              <a:uFillTx/>
              <a:latin typeface="Calibri"/>
            </a:endParaRPr>
          </a:p>
        </p:txBody>
      </p:sp>
      <p:pic>
        <p:nvPicPr>
          <p:cNvPr id="753" name="Picture 9" descr=""/>
          <p:cNvPicPr/>
          <p:nvPr/>
        </p:nvPicPr>
        <p:blipFill>
          <a:blip r:embed="rId2"/>
          <a:stretch/>
        </p:blipFill>
        <p:spPr>
          <a:xfrm>
            <a:off x="1196640" y="3429000"/>
            <a:ext cx="4600440" cy="1135080"/>
          </a:xfrm>
          <a:prstGeom prst="rect">
            <a:avLst/>
          </a:prstGeom>
          <a:noFill/>
          <a:ln w="0">
            <a:noFill/>
          </a:ln>
        </p:spPr>
      </p:pic>
      <p:sp>
        <p:nvSpPr>
          <p:cNvPr id="754" name="TextBox 10"/>
          <p:cNvSpPr/>
          <p:nvPr/>
        </p:nvSpPr>
        <p:spPr>
          <a:xfrm>
            <a:off x="6634080" y="2822040"/>
            <a:ext cx="245088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2400" strike="noStrike" u="none">
                <a:solidFill>
                  <a:srgbClr val="ff0000"/>
                </a:solidFill>
                <a:uFillTx/>
                <a:latin typeface="Times New Roman"/>
                <a:ea typeface="Open Sans"/>
              </a:rPr>
              <a:t>Drawback</a:t>
            </a:r>
            <a:endParaRPr b="0" lang="en-US" sz="2400" strike="noStrike" u="none">
              <a:solidFill>
                <a:srgbClr val="000000"/>
              </a:solidFill>
              <a:uFillTx/>
              <a:latin typeface="Arial"/>
            </a:endParaRPr>
          </a:p>
        </p:txBody>
      </p:sp>
      <p:sp>
        <p:nvSpPr>
          <p:cNvPr id="755" name="TextBox 12"/>
          <p:cNvSpPr/>
          <p:nvPr/>
        </p:nvSpPr>
        <p:spPr>
          <a:xfrm>
            <a:off x="6634080" y="3242520"/>
            <a:ext cx="4723920" cy="2795760"/>
          </a:xfrm>
          <a:prstGeom prst="rect">
            <a:avLst/>
          </a:prstGeom>
          <a:blipFill rotWithShape="0">
            <a:blip r:embed="rId3"/>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uFillTx/>
                <a:latin typeface="Calibri"/>
              </a:rPr>
              <a:t> </a:t>
            </a:r>
            <a:endParaRPr b="0" lang="en-US" sz="1800" strike="noStrike" u="none">
              <a:solidFill>
                <a:srgbClr val="000000"/>
              </a:solidFill>
              <a:uFillTx/>
              <a:latin typeface="Arial"/>
            </a:endParaRPr>
          </a:p>
        </p:txBody>
      </p:sp>
      <p:sp>
        <p:nvSpPr>
          <p:cNvPr id="3" name="PlaceHolder 2"/>
          <p:cNvSpPr>
            <a:spLocks noGrp="1"/>
          </p:cNvSpPr>
          <p:nvPr>
            <p:ph type="ftr" idx="11"/>
          </p:nvPr>
        </p:nvSpPr>
        <p:spPr/>
        <p:txBody>
          <a:bodyPr/>
          <a:p>
            <a:r>
              <a:t>LLM | Premjith B</a:t>
            </a:r>
          </a:p>
        </p:txBody>
      </p:sp>
      <p:sp>
        <p:nvSpPr>
          <p:cNvPr id="4" name="PlaceHolder 3"/>
          <p:cNvSpPr>
            <a:spLocks noGrp="1"/>
          </p:cNvSpPr>
          <p:nvPr>
            <p:ph type="sldNum" idx="12"/>
          </p:nvPr>
        </p:nvSpPr>
        <p:spPr/>
        <p:txBody>
          <a:bodyPr/>
          <a:p>
            <a:fld id="{01C34D97-A13C-4FF5-BF2B-6F736DEF7AEC}" type="slidenum">
              <a:t>198</a:t>
            </a:fld>
          </a:p>
        </p:txBody>
      </p:sp>
    </p:spTree>
  </p:cSld>
  <mc:AlternateContent>
    <mc:Choice Requires="p14">
      <p:transition spd="slow" p14:dur="2000"/>
    </mc:Choice>
    <mc:Fallback>
      <p:transition spd="slow"/>
    </mc:Fallback>
  </mc:AlternateContent>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756" name="PlaceHolder 1"/>
          <p:cNvSpPr>
            <a:spLocks noGrp="1"/>
          </p:cNvSpPr>
          <p:nvPr>
            <p:ph/>
          </p:nvPr>
        </p:nvSpPr>
        <p:spPr>
          <a:xfrm>
            <a:off x="1371600" y="496080"/>
            <a:ext cx="10240920" cy="5575320"/>
          </a:xfrm>
          <a:prstGeom prst="rect">
            <a:avLst/>
          </a:prstGeom>
          <a:blipFill rotWithShape="0">
            <a:blip r:embed="rId1"/>
            <a:stretch>
              <a:fillRect l="-1072" t="-1640"/>
            </a:stretch>
          </a:blip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rgbClr val="ffffff">
                    <a:alpha val="1000"/>
                  </a:srgbClr>
                </a:solidFill>
                <a:uFillTx/>
                <a:latin typeface="Calibri"/>
              </a:rPr>
              <a:t> </a:t>
            </a:r>
            <a:endParaRPr b="0" lang="en-US" sz="2800" strike="noStrike" u="none">
              <a:solidFill>
                <a:schemeClr val="dk1"/>
              </a:solidFill>
              <a:uFillTx/>
              <a:latin typeface="Calibri"/>
            </a:endParaRPr>
          </a:p>
        </p:txBody>
      </p:sp>
      <p:pic>
        <p:nvPicPr>
          <p:cNvPr id="757" name="Picture 8" descr=""/>
          <p:cNvPicPr/>
          <p:nvPr/>
        </p:nvPicPr>
        <p:blipFill>
          <a:blip r:embed="rId2"/>
          <a:stretch/>
        </p:blipFill>
        <p:spPr>
          <a:xfrm>
            <a:off x="3200760" y="3793680"/>
            <a:ext cx="5790240" cy="1212120"/>
          </a:xfrm>
          <a:prstGeom prst="rect">
            <a:avLst/>
          </a:prstGeom>
          <a:noFill/>
          <a:ln w="0">
            <a:noFill/>
          </a:ln>
        </p:spPr>
      </p:pic>
      <p:sp>
        <p:nvSpPr>
          <p:cNvPr id="3" name="PlaceHolder 2"/>
          <p:cNvSpPr>
            <a:spLocks noGrp="1"/>
          </p:cNvSpPr>
          <p:nvPr>
            <p:ph type="ftr" idx="11"/>
          </p:nvPr>
        </p:nvSpPr>
        <p:spPr/>
        <p:txBody>
          <a:bodyPr/>
          <a:p>
            <a:r>
              <a:t>LLM | Premjith B</a:t>
            </a:r>
          </a:p>
        </p:txBody>
      </p:sp>
      <p:sp>
        <p:nvSpPr>
          <p:cNvPr id="4" name="PlaceHolder 3"/>
          <p:cNvSpPr>
            <a:spLocks noGrp="1"/>
          </p:cNvSpPr>
          <p:nvPr>
            <p:ph type="sldNum" idx="12"/>
          </p:nvPr>
        </p:nvSpPr>
        <p:spPr/>
        <p:txBody>
          <a:bodyPr/>
          <a:p>
            <a:fld id="{E0B95C95-8964-466A-9297-8493F208654E}" type="slidenum">
              <a:t>199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Rectangle 5"/>
          <p:cNvSpPr/>
          <p:nvPr/>
        </p:nvSpPr>
        <p:spPr>
          <a:xfrm>
            <a:off x="2443320" y="1513800"/>
            <a:ext cx="8859960" cy="3829680"/>
          </a:xfrm>
          <a:prstGeom prst="rect">
            <a:avLst/>
          </a:prstGeom>
          <a:solidFill>
            <a:srgbClr val="fddaf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r>
              <a:rPr b="1" lang="en-IN" sz="4800" strike="noStrike" u="none">
                <a:solidFill>
                  <a:srgbClr val="242424"/>
                </a:solidFill>
                <a:highlight>
                  <a:srgbClr val="ffffff"/>
                </a:highlight>
                <a:uFillTx/>
                <a:latin typeface="sohne"/>
              </a:rPr>
              <a:t>Prompt Engineering</a:t>
            </a:r>
            <a:endParaRPr b="0" lang="en-US" sz="4800" strike="noStrike" u="none">
              <a:solidFill>
                <a:srgbClr val="000000"/>
              </a:solidFill>
              <a:uFillTx/>
              <a:latin typeface="Arial"/>
            </a:endParaRPr>
          </a:p>
        </p:txBody>
      </p:sp>
      <p:sp>
        <p:nvSpPr>
          <p:cNvPr id="111" name="TextBox 1"/>
          <p:cNvSpPr/>
          <p:nvPr/>
        </p:nvSpPr>
        <p:spPr>
          <a:xfrm>
            <a:off x="-185040" y="6026760"/>
            <a:ext cx="31780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IN" sz="1800" strike="noStrike" u="none">
                <a:solidFill>
                  <a:schemeClr val="dk1"/>
                </a:solidFill>
                <a:uFillTx/>
                <a:latin typeface="Calibri"/>
              </a:rPr>
              <a:t>Courtesy:, deeplearning.ai ,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US" sz="3200" strike="noStrike" u="none">
                <a:solidFill>
                  <a:srgbClr val="a4123f"/>
                </a:solidFill>
                <a:uFillTx/>
                <a:latin typeface="Georgia"/>
              </a:rPr>
              <a:t>Reasoning</a:t>
            </a:r>
            <a:endParaRPr b="0" lang="en-US" sz="3200" strike="noStrike" u="none">
              <a:solidFill>
                <a:schemeClr val="dk1"/>
              </a:solidFill>
              <a:uFillTx/>
              <a:latin typeface="Calibri"/>
            </a:endParaRPr>
          </a:p>
        </p:txBody>
      </p:sp>
      <p:pic>
        <p:nvPicPr>
          <p:cNvPr id="156" name="Picture 3" descr="A white box with black text&#10;&#10;AI-generated content may be incorrect."/>
          <p:cNvPicPr/>
          <p:nvPr/>
        </p:nvPicPr>
        <p:blipFill>
          <a:blip r:embed="rId1"/>
          <a:stretch/>
        </p:blipFill>
        <p:spPr>
          <a:xfrm>
            <a:off x="1262160" y="1300320"/>
            <a:ext cx="9667440" cy="4257360"/>
          </a:xfrm>
          <a:prstGeom prst="rect">
            <a:avLst/>
          </a:prstGeom>
          <a:noFill/>
          <a:ln w="0">
            <a:noFill/>
          </a:ln>
        </p:spPr>
      </p:pic>
    </p:spTree>
  </p:cSld>
  <mc:AlternateContent>
    <mc:Choice Requires="p14">
      <p:transition spd="slow" p14:dur="2000"/>
    </mc:Choice>
    <mc:Fallback>
      <p:transition spd="slow"/>
    </mc:Fallback>
  </mc:AlternateContent>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PlaceHolder 1"/>
          <p:cNvSpPr>
            <a:spLocks noGrp="1"/>
          </p:cNvSpPr>
          <p:nvPr>
            <p:ph/>
          </p:nvPr>
        </p:nvSpPr>
        <p:spPr>
          <a:xfrm>
            <a:off x="1371600" y="603000"/>
            <a:ext cx="10240920" cy="5468040"/>
          </a:xfrm>
          <a:prstGeom prst="rect">
            <a:avLst/>
          </a:prstGeom>
          <a:blipFill rotWithShape="0">
            <a:blip r:embed="rId1"/>
            <a:stretch/>
          </a:blip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rgbClr val="ffffff">
                    <a:alpha val="1000"/>
                  </a:srgbClr>
                </a:solidFill>
                <a:uFillTx/>
                <a:latin typeface="Calibri"/>
              </a:rPr>
              <a:t> </a:t>
            </a:r>
            <a:endParaRPr b="0" lang="en-US" sz="2800" strike="noStrike" u="none">
              <a:solidFill>
                <a:schemeClr val="dk1"/>
              </a:solidFill>
              <a:uFillTx/>
              <a:latin typeface="Calibri"/>
            </a:endParaRPr>
          </a:p>
        </p:txBody>
      </p:sp>
      <p:sp>
        <p:nvSpPr>
          <p:cNvPr id="3" name="PlaceHolder 2"/>
          <p:cNvSpPr>
            <a:spLocks noGrp="1"/>
          </p:cNvSpPr>
          <p:nvPr>
            <p:ph type="ftr" idx="11"/>
          </p:nvPr>
        </p:nvSpPr>
        <p:spPr/>
        <p:txBody>
          <a:bodyPr/>
          <a:p>
            <a:r>
              <a:t>LLM | Premjith B</a:t>
            </a:r>
          </a:p>
        </p:txBody>
      </p:sp>
      <p:sp>
        <p:nvSpPr>
          <p:cNvPr id="4" name="PlaceHolder 3"/>
          <p:cNvSpPr>
            <a:spLocks noGrp="1"/>
          </p:cNvSpPr>
          <p:nvPr>
            <p:ph type="sldNum" idx="12"/>
          </p:nvPr>
        </p:nvSpPr>
        <p:spPr/>
        <p:txBody>
          <a:bodyPr/>
          <a:p>
            <a:fld id="{45C7DE01-8423-4B2A-8E00-2C131F7D2058}" type="slidenum">
              <a:t>200</a:t>
            </a:fld>
          </a:p>
        </p:txBody>
      </p:sp>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PlaceHolder 1"/>
          <p:cNvSpPr>
            <a:spLocks noGrp="1"/>
          </p:cNvSpPr>
          <p:nvPr>
            <p:ph/>
          </p:nvPr>
        </p:nvSpPr>
        <p:spPr>
          <a:xfrm>
            <a:off x="1371600" y="515520"/>
            <a:ext cx="10240920" cy="5555520"/>
          </a:xfrm>
          <a:prstGeom prst="rect">
            <a:avLst/>
          </a:prstGeom>
          <a:noFill/>
          <a:ln w="0">
            <a:noFill/>
          </a:ln>
        </p:spPr>
        <p:txBody>
          <a:bodyPr lIns="91440" rIns="91440" tIns="45720" bIns="45720" anchor="t">
            <a:normAutofit/>
          </a:bodyPr>
          <a:p>
            <a:pPr marL="228600" indent="-228600" algn="just" defTabSz="914400">
              <a:lnSpc>
                <a:spcPct val="90000"/>
              </a:lnSpc>
              <a:spcBef>
                <a:spcPts val="1001"/>
              </a:spcBef>
              <a:buClr>
                <a:srgbClr val="657d9d"/>
              </a:buClr>
              <a:buFont typeface="Arial"/>
              <a:buChar char="•"/>
            </a:pPr>
            <a:r>
              <a:rPr b="0" lang="en-US" sz="2600" strike="noStrike" u="none">
                <a:solidFill>
                  <a:schemeClr val="dk2">
                    <a:lumMod val="75000"/>
                    <a:lumOff val="25000"/>
                  </a:schemeClr>
                </a:solidFill>
                <a:uFillTx/>
                <a:latin typeface="Times New Roman"/>
              </a:rPr>
              <a:t>Intrinsic SAID</a:t>
            </a:r>
            <a:endParaRPr b="0" lang="en-US" sz="2600" strike="noStrike" u="none">
              <a:solidFill>
                <a:schemeClr val="dk1"/>
              </a:solidFill>
              <a:uFillTx/>
              <a:latin typeface="Calibri"/>
            </a:endParaRPr>
          </a:p>
          <a:p>
            <a:pPr lvl="1" marL="685800" indent="-228600" algn="just" defTabSz="914400">
              <a:lnSpc>
                <a:spcPct val="90000"/>
              </a:lnSpc>
              <a:spcBef>
                <a:spcPts val="499"/>
              </a:spcBef>
              <a:buClr>
                <a:srgbClr val="000000"/>
              </a:buClr>
              <a:buFont typeface="Arial"/>
              <a:buChar char="•"/>
            </a:pPr>
            <a:r>
              <a:rPr b="0" lang="en-US" sz="2600" strike="noStrike" u="none">
                <a:solidFill>
                  <a:schemeClr val="dk1"/>
                </a:solidFill>
                <a:uFillTx/>
                <a:latin typeface="Times New Roman"/>
              </a:rPr>
              <a:t> </a:t>
            </a:r>
            <a:r>
              <a:rPr b="0" lang="en-US" sz="2600" strike="noStrike" u="none">
                <a:solidFill>
                  <a:schemeClr val="dk1"/>
                </a:solidFill>
                <a:uFillTx/>
                <a:latin typeface="Times New Roman"/>
              </a:rPr>
              <a:t>Structure-Aware Intrinsic Dimension (SAID)</a:t>
            </a:r>
            <a:endParaRPr b="0" lang="en-US" sz="2600" strike="noStrike" u="none">
              <a:solidFill>
                <a:schemeClr val="dk1"/>
              </a:solidFill>
              <a:uFillTx/>
              <a:latin typeface="Calibri"/>
            </a:endParaRPr>
          </a:p>
          <a:p>
            <a:pPr lvl="1" marL="685800" indent="-228600" algn="just" defTabSz="914400">
              <a:lnSpc>
                <a:spcPct val="90000"/>
              </a:lnSpc>
              <a:spcBef>
                <a:spcPts val="499"/>
              </a:spcBef>
              <a:buClr>
                <a:srgbClr val="000000"/>
              </a:buClr>
              <a:buFont typeface="Arial"/>
              <a:buChar char="•"/>
            </a:pPr>
            <a:r>
              <a:rPr b="0" lang="en-US" sz="2600" strike="noStrike" u="none">
                <a:solidFill>
                  <a:schemeClr val="dk1"/>
                </a:solidFill>
                <a:uFillTx/>
                <a:latin typeface="Times New Roman"/>
              </a:rPr>
              <a:t>An objective function’s intrinsic dimensionality describes the </a:t>
            </a:r>
            <a:r>
              <a:rPr b="1" lang="en-US" sz="2600" strike="noStrike" u="none">
                <a:solidFill>
                  <a:schemeClr val="accent5">
                    <a:lumMod val="75000"/>
                  </a:schemeClr>
                </a:solidFill>
                <a:uFillTx/>
                <a:latin typeface="Times New Roman"/>
              </a:rPr>
              <a:t>minimum dimension needed to solve the optimization problem </a:t>
            </a:r>
            <a:r>
              <a:rPr b="0" lang="en-US" sz="2600" strike="noStrike" u="none">
                <a:solidFill>
                  <a:schemeClr val="dk1"/>
                </a:solidFill>
                <a:uFillTx/>
                <a:latin typeface="Times New Roman"/>
              </a:rPr>
              <a:t>it defines to some precision level</a:t>
            </a:r>
            <a:endParaRPr b="0" lang="en-US" sz="2600" strike="noStrike" u="none">
              <a:solidFill>
                <a:schemeClr val="dk1"/>
              </a:solidFill>
              <a:uFillTx/>
              <a:latin typeface="Calibri"/>
            </a:endParaRPr>
          </a:p>
          <a:p>
            <a:pPr lvl="1" marL="685800" indent="-228600" algn="just" defTabSz="914400">
              <a:lnSpc>
                <a:spcPct val="90000"/>
              </a:lnSpc>
              <a:spcBef>
                <a:spcPts val="499"/>
              </a:spcBef>
              <a:buClr>
                <a:srgbClr val="000000"/>
              </a:buClr>
              <a:buFont typeface="Arial"/>
              <a:buChar char="•"/>
            </a:pPr>
            <a:r>
              <a:rPr b="0" lang="en-US" sz="2600" strike="noStrike" u="none">
                <a:solidFill>
                  <a:schemeClr val="dk1"/>
                </a:solidFill>
                <a:uFillTx/>
                <a:latin typeface="Times New Roman"/>
              </a:rPr>
              <a:t>Intrinsic dimensionality of a pre-trained LLM (or LM): </a:t>
            </a:r>
            <a:r>
              <a:rPr b="1" lang="en-US" sz="2600" strike="noStrike" u="none">
                <a:solidFill>
                  <a:schemeClr val="accent3">
                    <a:lumMod val="50000"/>
                  </a:schemeClr>
                </a:solidFill>
                <a:uFillTx/>
                <a:latin typeface="Times New Roman"/>
              </a:rPr>
              <a:t>The number of free parameters required to closely approximate the optimization problem to be solved during fine-tuning of a model for a downstream task</a:t>
            </a:r>
            <a:r>
              <a:rPr b="0" lang="en-US" sz="2600" strike="noStrike" u="none">
                <a:solidFill>
                  <a:schemeClr val="dk1"/>
                </a:solidFill>
                <a:uFillTx/>
                <a:latin typeface="Times New Roman"/>
              </a:rPr>
              <a:t>.</a:t>
            </a:r>
            <a:endParaRPr b="0" lang="en-US" sz="2600" strike="noStrike" u="none">
              <a:solidFill>
                <a:schemeClr val="dk1"/>
              </a:solidFill>
              <a:uFillTx/>
              <a:latin typeface="Calibri"/>
            </a:endParaRPr>
          </a:p>
          <a:p>
            <a:pPr lvl="2" marL="1143000" indent="-228600" algn="just" defTabSz="914400">
              <a:lnSpc>
                <a:spcPct val="90000"/>
              </a:lnSpc>
              <a:spcBef>
                <a:spcPts val="499"/>
              </a:spcBef>
              <a:buClr>
                <a:srgbClr val="000000"/>
              </a:buClr>
              <a:buFont typeface="Arial"/>
              <a:buChar char="•"/>
            </a:pPr>
            <a:r>
              <a:rPr b="0" lang="en-US" sz="2400" strike="noStrike" u="none">
                <a:solidFill>
                  <a:schemeClr val="dk1"/>
                </a:solidFill>
                <a:uFillTx/>
                <a:latin typeface="Times New Roman"/>
              </a:rPr>
              <a:t>Intrinsic dimension is the lowest dimensional subspace in which one can optimize the original function to within a certain level of approximation error</a:t>
            </a:r>
            <a:endParaRPr b="0" lang="en-US" sz="2400" strike="noStrike" u="none">
              <a:solidFill>
                <a:schemeClr val="dk1"/>
              </a:solidFill>
              <a:uFillTx/>
              <a:latin typeface="Calibri"/>
            </a:endParaRPr>
          </a:p>
          <a:p>
            <a:pPr indent="0" algn="just" defTabSz="914400">
              <a:lnSpc>
                <a:spcPct val="90000"/>
              </a:lnSpc>
              <a:spcBef>
                <a:spcPts val="499"/>
              </a:spcBef>
              <a:buNone/>
            </a:pPr>
            <a:endParaRPr b="0" lang="en-US" sz="2600" strike="noStrike" u="none">
              <a:solidFill>
                <a:schemeClr val="dk1"/>
              </a:solidFill>
              <a:uFillTx/>
              <a:latin typeface="Calibri"/>
            </a:endParaRPr>
          </a:p>
          <a:p>
            <a:pPr indent="0" algn="just" defTabSz="914400">
              <a:lnSpc>
                <a:spcPct val="90000"/>
              </a:lnSpc>
              <a:spcBef>
                <a:spcPts val="499"/>
              </a:spcBef>
              <a:buNone/>
            </a:pPr>
            <a:endParaRPr b="0" lang="en-US" sz="2600" strike="noStrike" u="none">
              <a:solidFill>
                <a:schemeClr val="dk1"/>
              </a:solidFill>
              <a:uFillTx/>
              <a:latin typeface="Calibri"/>
            </a:endParaRPr>
          </a:p>
        </p:txBody>
      </p:sp>
      <p:sp>
        <p:nvSpPr>
          <p:cNvPr id="3" name="PlaceHolder 2"/>
          <p:cNvSpPr>
            <a:spLocks noGrp="1"/>
          </p:cNvSpPr>
          <p:nvPr>
            <p:ph type="sldNum" idx="12"/>
          </p:nvPr>
        </p:nvSpPr>
        <p:spPr/>
        <p:txBody>
          <a:bodyPr/>
          <a:p>
            <a:fld id="{9E49664C-0403-4A6B-B220-148E13A7EE62}" type="slidenum">
              <a:t>201</a:t>
            </a:fld>
          </a:p>
        </p:txBody>
      </p:sp>
    </p:spTree>
  </p:cSld>
  <mc:AlternateContent>
    <mc:Choice Requires="p14">
      <p:transition spd="slow" p14:dur="2000"/>
    </mc:Choice>
    <mc:Fallback>
      <p:transition spd="slow"/>
    </mc:Fallback>
  </mc:AlternateContent>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0" name="Picture 8" descr=""/>
          <p:cNvPicPr/>
          <p:nvPr/>
        </p:nvPicPr>
        <p:blipFill>
          <a:blip r:embed="rId1"/>
          <a:stretch/>
        </p:blipFill>
        <p:spPr>
          <a:xfrm>
            <a:off x="1299600" y="1497240"/>
            <a:ext cx="2777760" cy="603720"/>
          </a:xfrm>
          <a:prstGeom prst="rect">
            <a:avLst/>
          </a:prstGeom>
          <a:noFill/>
          <a:ln w="0">
            <a:noFill/>
          </a:ln>
        </p:spPr>
      </p:pic>
      <p:sp>
        <p:nvSpPr>
          <p:cNvPr id="761" name="TextBox 9"/>
          <p:cNvSpPr/>
          <p:nvPr/>
        </p:nvSpPr>
        <p:spPr>
          <a:xfrm>
            <a:off x="4387320" y="1568520"/>
            <a:ext cx="7719120" cy="461160"/>
          </a:xfrm>
          <a:prstGeom prst="rect">
            <a:avLst/>
          </a:prstGeom>
          <a:blipFill rotWithShape="0">
            <a:blip r:embed="rId2"/>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uFillTx/>
                <a:latin typeface="Calibri"/>
              </a:rPr>
              <a:t> </a:t>
            </a:r>
            <a:endParaRPr b="0" lang="en-US" sz="1800" strike="noStrike" u="none">
              <a:solidFill>
                <a:srgbClr val="000000"/>
              </a:solidFill>
              <a:uFillTx/>
              <a:latin typeface="Arial"/>
            </a:endParaRPr>
          </a:p>
        </p:txBody>
      </p:sp>
      <p:sp>
        <p:nvSpPr>
          <p:cNvPr id="762" name="TextBox 15"/>
          <p:cNvSpPr/>
          <p:nvPr/>
        </p:nvSpPr>
        <p:spPr>
          <a:xfrm>
            <a:off x="1299600" y="2889360"/>
            <a:ext cx="9672840" cy="461160"/>
          </a:xfrm>
          <a:prstGeom prst="rect">
            <a:avLst/>
          </a:prstGeom>
          <a:blipFill rotWithShape="0">
            <a:blip r:embed="rId3"/>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uFillTx/>
                <a:latin typeface="Calibri"/>
              </a:rPr>
              <a:t> </a:t>
            </a:r>
            <a:endParaRPr b="0" lang="en-US" sz="1800" strike="noStrike" u="none">
              <a:solidFill>
                <a:srgbClr val="000000"/>
              </a:solidFill>
              <a:uFillTx/>
              <a:latin typeface="Arial"/>
            </a:endParaRPr>
          </a:p>
        </p:txBody>
      </p:sp>
      <p:pic>
        <p:nvPicPr>
          <p:cNvPr id="763" name="Picture 19" descr=""/>
          <p:cNvPicPr/>
          <p:nvPr/>
        </p:nvPicPr>
        <p:blipFill>
          <a:blip r:embed="rId4"/>
          <a:stretch/>
        </p:blipFill>
        <p:spPr>
          <a:xfrm>
            <a:off x="4077360" y="3422160"/>
            <a:ext cx="2452680" cy="642240"/>
          </a:xfrm>
          <a:prstGeom prst="rect">
            <a:avLst/>
          </a:prstGeom>
          <a:noFill/>
          <a:ln w="0">
            <a:noFill/>
          </a:ln>
        </p:spPr>
      </p:pic>
      <p:pic>
        <p:nvPicPr>
          <p:cNvPr id="764" name="Picture 21" descr=""/>
          <p:cNvPicPr/>
          <p:nvPr/>
        </p:nvPicPr>
        <p:blipFill>
          <a:blip r:embed="rId5"/>
          <a:stretch/>
        </p:blipFill>
        <p:spPr>
          <a:xfrm>
            <a:off x="4077360" y="4135680"/>
            <a:ext cx="1885320" cy="482040"/>
          </a:xfrm>
          <a:prstGeom prst="rect">
            <a:avLst/>
          </a:prstGeom>
          <a:noFill/>
          <a:ln w="0">
            <a:noFill/>
          </a:ln>
        </p:spPr>
      </p:pic>
      <p:sp>
        <p:nvSpPr>
          <p:cNvPr id="765" name="TextBox 23"/>
          <p:cNvSpPr/>
          <p:nvPr/>
        </p:nvSpPr>
        <p:spPr>
          <a:xfrm>
            <a:off x="4077360" y="4758480"/>
            <a:ext cx="6094080" cy="468720"/>
          </a:xfrm>
          <a:prstGeom prst="rect">
            <a:avLst/>
          </a:prstGeom>
          <a:blipFill rotWithShape="0">
            <a:blip r:embed="rId6"/>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uFillTx/>
                <a:latin typeface="Calibri"/>
              </a:rPr>
              <a:t> </a:t>
            </a:r>
            <a:endParaRPr b="0" lang="en-US" sz="1800" strike="noStrike" u="none">
              <a:solidFill>
                <a:srgbClr val="000000"/>
              </a:solidFill>
              <a:uFillTx/>
              <a:latin typeface="Arial"/>
            </a:endParaRPr>
          </a:p>
        </p:txBody>
      </p:sp>
      <p:sp>
        <p:nvSpPr>
          <p:cNvPr id="766" name="TextBox 24"/>
          <p:cNvSpPr/>
          <p:nvPr/>
        </p:nvSpPr>
        <p:spPr>
          <a:xfrm>
            <a:off x="6530400" y="4204800"/>
            <a:ext cx="296316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2400" strike="noStrike" u="none">
                <a:solidFill>
                  <a:schemeClr val="dk1"/>
                </a:solidFill>
                <a:uFillTx/>
                <a:latin typeface="Times New Roman"/>
              </a:rPr>
              <a:t>Linear projection</a:t>
            </a:r>
            <a:endParaRPr b="0" lang="en-US" sz="2400" strike="noStrike" u="none">
              <a:solidFill>
                <a:srgbClr val="000000"/>
              </a:solidFill>
              <a:uFillTx/>
              <a:latin typeface="Arial"/>
            </a:endParaRPr>
          </a:p>
        </p:txBody>
      </p:sp>
      <p:sp>
        <p:nvSpPr>
          <p:cNvPr id="2" name="PlaceHolder 1"/>
          <p:cNvSpPr>
            <a:spLocks noGrp="1"/>
          </p:cNvSpPr>
          <p:nvPr>
            <p:ph type="ftr" idx="11"/>
          </p:nvPr>
        </p:nvSpPr>
        <p:spPr/>
        <p:txBody>
          <a:bodyPr/>
          <a:p>
            <a:r>
              <a:t>LLM | Premjith B</a:t>
            </a:r>
          </a:p>
        </p:txBody>
      </p:sp>
      <p:sp>
        <p:nvSpPr>
          <p:cNvPr id="3" name="PlaceHolder 2"/>
          <p:cNvSpPr>
            <a:spLocks noGrp="1"/>
          </p:cNvSpPr>
          <p:nvPr>
            <p:ph type="sldNum" idx="12"/>
          </p:nvPr>
        </p:nvSpPr>
        <p:spPr/>
        <p:txBody>
          <a:bodyPr/>
          <a:p>
            <a:fld id="{90165A01-AE48-4786-AC0F-B1B8EC739178}" type="slidenum">
              <a:t>202</a:t>
            </a:fld>
          </a:p>
        </p:txBody>
      </p:sp>
    </p:spTree>
  </p:cSld>
  <mc:AlternateContent>
    <mc:Choice Requires="p14">
      <p:transition spd="slow" p14:dur="2000"/>
    </mc:Choice>
    <mc:Fallback>
      <p:transition spd="slow"/>
    </mc:Fallback>
  </mc:AlternateContent>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PlaceHolder 1"/>
          <p:cNvSpPr>
            <a:spLocks noGrp="1"/>
          </p:cNvSpPr>
          <p:nvPr>
            <p:ph/>
          </p:nvPr>
        </p:nvSpPr>
        <p:spPr>
          <a:xfrm>
            <a:off x="1371600" y="992160"/>
            <a:ext cx="10240920" cy="507888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400" strike="noStrike" u="none">
                <a:solidFill>
                  <a:schemeClr val="accent1">
                    <a:lumMod val="75000"/>
                  </a:schemeClr>
                </a:solidFill>
                <a:uFillTx/>
                <a:latin typeface="Times New Roman"/>
              </a:rPr>
              <a:t>SAID</a:t>
            </a:r>
            <a:endParaRPr b="0" lang="en-US" sz="2400" strike="noStrike" u="none">
              <a:solidFill>
                <a:schemeClr val="dk1"/>
              </a:solidFill>
              <a:uFillTx/>
              <a:latin typeface="Calibri"/>
            </a:endParaRPr>
          </a:p>
        </p:txBody>
      </p:sp>
      <p:pic>
        <p:nvPicPr>
          <p:cNvPr id="768" name="Picture 6" descr=""/>
          <p:cNvPicPr/>
          <p:nvPr/>
        </p:nvPicPr>
        <p:blipFill>
          <a:blip r:embed="rId1"/>
          <a:stretch/>
        </p:blipFill>
        <p:spPr>
          <a:xfrm>
            <a:off x="4481640" y="1439280"/>
            <a:ext cx="3228480" cy="700200"/>
          </a:xfrm>
          <a:prstGeom prst="rect">
            <a:avLst/>
          </a:prstGeom>
          <a:noFill/>
          <a:ln w="0">
            <a:noFill/>
          </a:ln>
        </p:spPr>
      </p:pic>
      <p:sp>
        <p:nvSpPr>
          <p:cNvPr id="769" name="TextBox 7"/>
          <p:cNvSpPr/>
          <p:nvPr/>
        </p:nvSpPr>
        <p:spPr>
          <a:xfrm>
            <a:off x="4217040" y="2392920"/>
            <a:ext cx="3754440" cy="461160"/>
          </a:xfrm>
          <a:prstGeom prst="rect">
            <a:avLst/>
          </a:prstGeom>
          <a:blipFill rotWithShape="0">
            <a:blip r:embed="rId2"/>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uFillTx/>
                <a:latin typeface="Calibri"/>
              </a:rPr>
              <a:t> </a:t>
            </a:r>
            <a:endParaRPr b="0" lang="en-US" sz="1800" strike="noStrike" u="none">
              <a:solidFill>
                <a:srgbClr val="000000"/>
              </a:solidFill>
              <a:uFillTx/>
              <a:latin typeface="Arial"/>
            </a:endParaRPr>
          </a:p>
        </p:txBody>
      </p:sp>
      <p:sp>
        <p:nvSpPr>
          <p:cNvPr id="770" name="TextBox 10"/>
          <p:cNvSpPr/>
          <p:nvPr/>
        </p:nvSpPr>
        <p:spPr>
          <a:xfrm>
            <a:off x="4217040" y="2967480"/>
            <a:ext cx="3754440" cy="461160"/>
          </a:xfrm>
          <a:prstGeom prst="rect">
            <a:avLst/>
          </a:prstGeom>
          <a:blipFill rotWithShape="0">
            <a:blip r:embed="rId3"/>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uFillTx/>
                <a:latin typeface="Calibri"/>
              </a:rPr>
              <a:t> </a:t>
            </a:r>
            <a:endParaRPr b="0" lang="en-US" sz="1800" strike="noStrike" u="none">
              <a:solidFill>
                <a:srgbClr val="000000"/>
              </a:solidFill>
              <a:uFillTx/>
              <a:latin typeface="Arial"/>
            </a:endParaRPr>
          </a:p>
        </p:txBody>
      </p:sp>
      <p:sp>
        <p:nvSpPr>
          <p:cNvPr id="771" name="TextBox 11"/>
          <p:cNvSpPr/>
          <p:nvPr/>
        </p:nvSpPr>
        <p:spPr>
          <a:xfrm>
            <a:off x="4217040" y="3541680"/>
            <a:ext cx="3754440" cy="461160"/>
          </a:xfrm>
          <a:prstGeom prst="rect">
            <a:avLst/>
          </a:prstGeom>
          <a:blipFill rotWithShape="0">
            <a:blip r:embed="rId4"/>
            <a:srcRect/>
            <a:stretch/>
          </a:blipFill>
          <a:ln w="0">
            <a:noFill/>
          </a:ln>
        </p:spPr>
        <p:style>
          <a:lnRef idx="0"/>
          <a:fillRef idx="0"/>
          <a:effectRef idx="0"/>
          <a:fontRef idx="minor"/>
        </p:style>
        <p:txBody>
          <a:bodyPr lIns="90000" rIns="90000" tIns="45000" bIns="45000" anchor="t">
            <a:noAutofit/>
          </a:bodyPr>
          <a:p>
            <a:pPr defTabSz="914400">
              <a:lnSpc>
                <a:spcPct val="100000"/>
              </a:lnSpc>
            </a:pPr>
            <a:r>
              <a:rPr b="0" lang="en-US" sz="1800" strike="noStrike" u="none">
                <a:solidFill>
                  <a:srgbClr val="ffffff">
                    <a:alpha val="1000"/>
                  </a:srgbClr>
                </a:solidFill>
                <a:uFillTx/>
                <a:latin typeface="Calibri"/>
              </a:rPr>
              <a:t> </a:t>
            </a:r>
            <a:endParaRPr b="0" lang="en-US" sz="1800" strike="noStrike" u="none">
              <a:solidFill>
                <a:srgbClr val="000000"/>
              </a:solidFill>
              <a:uFillTx/>
              <a:latin typeface="Arial"/>
            </a:endParaRPr>
          </a:p>
        </p:txBody>
      </p:sp>
      <p:sp>
        <p:nvSpPr>
          <p:cNvPr id="3" name="PlaceHolder 2"/>
          <p:cNvSpPr>
            <a:spLocks noGrp="1"/>
          </p:cNvSpPr>
          <p:nvPr>
            <p:ph type="ftr" idx="11"/>
          </p:nvPr>
        </p:nvSpPr>
        <p:spPr/>
        <p:txBody>
          <a:bodyPr/>
          <a:p>
            <a:r>
              <a:t>LLM | Premjith B</a:t>
            </a:r>
          </a:p>
        </p:txBody>
      </p:sp>
      <p:sp>
        <p:nvSpPr>
          <p:cNvPr id="4" name="PlaceHolder 3"/>
          <p:cNvSpPr>
            <a:spLocks noGrp="1"/>
          </p:cNvSpPr>
          <p:nvPr>
            <p:ph type="sldNum" idx="12"/>
          </p:nvPr>
        </p:nvSpPr>
        <p:spPr/>
        <p:txBody>
          <a:bodyPr/>
          <a:p>
            <a:fld id="{AB257A4F-4988-4EE1-B615-35CAA28C50CD}" type="slidenum">
              <a:t>203</a:t>
            </a:fld>
          </a:p>
        </p:txBody>
      </p:sp>
    </p:spTree>
  </p:cSld>
  <mc:AlternateContent>
    <mc:Choice Requires="p14">
      <p:transition spd="slow" p14:dur="2000"/>
    </mc:Choice>
    <mc:Fallback>
      <p:transition spd="slow"/>
    </mc:Fallback>
  </mc:AlternateContent>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773"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spTree>
  </p:cSld>
  <mc:AlternateContent>
    <mc:Choice Requires="p14">
      <p:transition spd="slow" p14:dur="2000"/>
    </mc:Choice>
    <mc:Fallback>
      <p:transition spd="slow"/>
    </mc:Fallback>
  </mc:AlternateContent>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IN" sz="2800" strike="noStrike" u="none">
                <a:solidFill>
                  <a:schemeClr val="dk1"/>
                </a:solidFill>
                <a:uFillTx/>
                <a:latin typeface="Georgia"/>
              </a:rPr>
              <a:t>Sample code </a:t>
            </a:r>
            <a:endParaRPr b="0" lang="en-US" sz="2800" strike="noStrike" u="none">
              <a:solidFill>
                <a:schemeClr val="dk1"/>
              </a:solidFill>
              <a:uFillTx/>
              <a:latin typeface="Calibri"/>
            </a:endParaRPr>
          </a:p>
        </p:txBody>
      </p:sp>
      <p:sp>
        <p:nvSpPr>
          <p:cNvPr id="775"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spTree>
  </p:cSld>
  <mc:AlternateContent>
    <mc:Choice Requires="p14">
      <p:transition spd="slow" p14:dur="2000"/>
    </mc:Choice>
    <mc:Fallback>
      <p:transition spd="slow"/>
    </mc:Fallback>
  </mc:AlternateContent>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1"/>
              </a:rPr>
              <a:t>https://medium.com/@siddharth.vij10/prompt-engineering-llama-2-chat-cot-react-few-shot-self-critiq-fbf3bbf6688f</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2"/>
              </a:rPr>
              <a:t>https://arxiv.org/pdf/2401.06866v1</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3"/>
              </a:rPr>
              <a:t>https://arxiv.org/pdf/2402.07927</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4"/>
              </a:rPr>
              <a:t>https://medium.com/decodingml/why-you-need-to-pay-attention-to-llm-prompt-templates-51808189a2e4</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5"/>
              </a:rPr>
              <a:t>https://github.com/ksm26/Prompt-Engineering-with-Llama-2</a:t>
            </a:r>
            <a:endParaRPr b="0" lang="en-US" sz="2800" strike="noStrike" u="none">
              <a:solidFill>
                <a:schemeClr val="dk1"/>
              </a:solidFill>
              <a:uFillTx/>
              <a:latin typeface="Calibri"/>
            </a:endParaRPr>
          </a:p>
          <a:p>
            <a:pPr indent="0" defTabSz="914400">
              <a:lnSpc>
                <a:spcPct val="90000"/>
              </a:lnSpc>
              <a:spcBef>
                <a:spcPts val="1001"/>
              </a:spcBef>
              <a:buNone/>
            </a:pPr>
            <a:endParaRPr b="0" lang="en-US" sz="2800" strike="noStrike" u="none">
              <a:solidFill>
                <a:schemeClr val="dk1"/>
              </a:solidFill>
              <a:uFillTx/>
              <a:latin typeface="Calibri"/>
            </a:endParaRPr>
          </a:p>
          <a:p>
            <a:pPr indent="0" defTabSz="914400">
              <a:lnSpc>
                <a:spcPct val="90000"/>
              </a:lnSpc>
              <a:spcBef>
                <a:spcPts val="1001"/>
              </a:spcBef>
              <a:buNone/>
            </a:pPr>
            <a:endParaRPr b="0" lang="en-US" sz="2800" strike="noStrike" u="none">
              <a:solidFill>
                <a:schemeClr val="dk1"/>
              </a:solidFill>
              <a:uFillTx/>
              <a:latin typeface="Calibri"/>
            </a:endParaRPr>
          </a:p>
          <a:p>
            <a:pPr indent="0" defTabSz="914400">
              <a:lnSpc>
                <a:spcPct val="90000"/>
              </a:lnSpc>
              <a:spcBef>
                <a:spcPts val="1001"/>
              </a:spcBef>
              <a:buNone/>
            </a:pPr>
            <a:endParaRPr b="0" lang="en-US" sz="2800" strike="noStrike" u="none">
              <a:solidFill>
                <a:schemeClr val="dk1"/>
              </a:solidFill>
              <a:uFillTx/>
              <a:latin typeface="Calibri"/>
            </a:endParaRPr>
          </a:p>
          <a:p>
            <a:pPr indent="0" defTabSz="914400">
              <a:lnSpc>
                <a:spcPct val="90000"/>
              </a:lnSpc>
              <a:spcBef>
                <a:spcPts val="1001"/>
              </a:spcBef>
              <a:buNone/>
            </a:pPr>
            <a:endParaRPr b="0" lang="en-US" sz="2800" strike="noStrike" u="none">
              <a:solidFill>
                <a:schemeClr val="dk1"/>
              </a:solidFill>
              <a:uFillTx/>
              <a:latin typeface="Calibri"/>
            </a:endParaRPr>
          </a:p>
        </p:txBody>
      </p:sp>
      <p:sp>
        <p:nvSpPr>
          <p:cNvPr id="777"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spTree>
  </p:cSld>
  <mc:AlternateContent>
    <mc:Choice Requires="p14">
      <p:transition spd="slow" p14:dur="2000"/>
    </mc:Choice>
    <mc:Fallback>
      <p:transition spd="slow"/>
    </mc:Fallback>
  </mc:AlternateContent>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1"/>
              </a:rPr>
              <a:t>https://medium.com/@dillipprasad60/qlora-explained-a-deep-dive-into-parametric-efficient-fine-tuning-in-large-language-models-llms-c1a4794b1766</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2"/>
              </a:rPr>
              <a:t>https://medium.com/@marketing_novita.ai/step-by-step-tutorial-on-integrating-retrieval-augmented-generation-rag-with-large-language-7c509cddf4ac</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3"/>
              </a:rPr>
              <a:t>https://www.youtube.com/watch?v=pov3pLFMOPY</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4"/>
              </a:rPr>
              <a:t>https://medium.com/@hayagriva99999/lora-and-qlora-an-efficient-approach-to-fine-tuning-large-models-under-the-hood-948468424cd6#:~:text=QLoRA%20extends%20LoRA%20to%20enhance,memory%20demands%20and%20faster%20calculations</a:t>
            </a:r>
            <a:r>
              <a:rPr b="0" lang="en-IN" sz="2800" strike="noStrike" u="none">
                <a:solidFill>
                  <a:schemeClr val="dk1"/>
                </a:solidFill>
                <a:uFillTx/>
                <a:latin typeface="Georgia"/>
              </a:rPr>
              <a:t>.</a:t>
            </a:r>
            <a:endParaRPr b="0" lang="en-US" sz="2800" strike="noStrike" u="none">
              <a:solidFill>
                <a:schemeClr val="dk1"/>
              </a:solidFill>
              <a:uFillTx/>
              <a:latin typeface="Calibri"/>
            </a:endParaRPr>
          </a:p>
          <a:p>
            <a:pPr indent="0" defTabSz="914400">
              <a:lnSpc>
                <a:spcPct val="90000"/>
              </a:lnSpc>
              <a:spcBef>
                <a:spcPts val="1001"/>
              </a:spcBef>
              <a:buNone/>
            </a:pPr>
            <a:endParaRPr b="0" lang="en-US" sz="2800" strike="noStrike" u="none">
              <a:solidFill>
                <a:schemeClr val="dk1"/>
              </a:solidFill>
              <a:uFillTx/>
              <a:latin typeface="Calibri"/>
            </a:endParaRPr>
          </a:p>
          <a:p>
            <a:pPr indent="0" defTabSz="914400">
              <a:lnSpc>
                <a:spcPct val="90000"/>
              </a:lnSpc>
              <a:spcBef>
                <a:spcPts val="1001"/>
              </a:spcBef>
              <a:buNone/>
            </a:pPr>
            <a:endParaRPr b="0" lang="en-US" sz="2800" strike="noStrike" u="none">
              <a:solidFill>
                <a:schemeClr val="dk1"/>
              </a:solidFill>
              <a:uFillTx/>
              <a:latin typeface="Calibri"/>
            </a:endParaRPr>
          </a:p>
        </p:txBody>
      </p:sp>
      <p:sp>
        <p:nvSpPr>
          <p:cNvPr id="779"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spTree>
  </p:cSld>
  <mc:AlternateContent>
    <mc:Choice Requires="p14">
      <p:transition spd="slow" p14:dur="2000"/>
    </mc:Choice>
    <mc:Fallback>
      <p:transition spd="slow"/>
    </mc:Fallback>
  </mc:AlternateContent>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1"/>
              </a:rPr>
              <a:t>https://realpython.com/build-llm-rag-chatbot-with-langchain/</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2"/>
              </a:rPr>
              <a:t>https://www.anyscale.com/blog/a-comprehensive-guide-for-building-rag-based-llm-applications-part-1</a:t>
            </a:r>
            <a:endParaRPr b="0" lang="en-US" sz="2800" strike="noStrike" u="none">
              <a:solidFill>
                <a:schemeClr val="dk1"/>
              </a:solidFill>
              <a:uFillTx/>
              <a:latin typeface="Calibri"/>
            </a:endParaRPr>
          </a:p>
          <a:p>
            <a:pPr indent="0" defTabSz="914400">
              <a:lnSpc>
                <a:spcPct val="90000"/>
              </a:lnSpc>
              <a:spcBef>
                <a:spcPts val="1001"/>
              </a:spcBef>
              <a:buNone/>
            </a:pPr>
            <a:endParaRPr b="0" lang="en-US" sz="2800" strike="noStrike" u="none">
              <a:solidFill>
                <a:schemeClr val="dk1"/>
              </a:solidFill>
              <a:uFillTx/>
              <a:latin typeface="Calibri"/>
            </a:endParaRPr>
          </a:p>
        </p:txBody>
      </p:sp>
      <p:sp>
        <p:nvSpPr>
          <p:cNvPr id="781"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spTree>
  </p:cSld>
  <mc:AlternateContent>
    <mc:Choice Requires="p14">
      <p:transition spd="slow" p14:dur="2000"/>
    </mc:Choice>
    <mc:Fallback>
      <p:transition spd="slow"/>
    </mc:Fallback>
  </mc:AlternateContent>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783"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1523880" y="1122480"/>
            <a:ext cx="9143640" cy="2387160"/>
          </a:xfrm>
          <a:prstGeom prst="rect">
            <a:avLst/>
          </a:prstGeom>
          <a:noFill/>
          <a:ln w="0">
            <a:noFill/>
          </a:ln>
        </p:spPr>
        <p:txBody>
          <a:bodyPr lIns="91440" rIns="91440" tIns="45720" bIns="45720" anchor="b">
            <a:normAutofit/>
          </a:bodyPr>
          <a:p>
            <a:pPr indent="0" algn="ctr" defTabSz="914400">
              <a:lnSpc>
                <a:spcPct val="90000"/>
              </a:lnSpc>
              <a:buNone/>
            </a:pPr>
            <a:r>
              <a:rPr b="0" lang="en-US" sz="6000" strike="noStrike" u="none">
                <a:solidFill>
                  <a:schemeClr val="dk1"/>
                </a:solidFill>
                <a:uFillTx/>
                <a:latin typeface="Calibri Light"/>
              </a:rPr>
              <a:t>In-Context Learning (ICL)</a:t>
            </a:r>
            <a:endParaRPr b="0" lang="en-US" sz="6000" strike="noStrike" u="none">
              <a:solidFill>
                <a:schemeClr val="dk1"/>
              </a:solidFill>
              <a:uFillTx/>
              <a:latin typeface="Calibri"/>
            </a:endParaRPr>
          </a:p>
        </p:txBody>
      </p:sp>
      <p:sp>
        <p:nvSpPr>
          <p:cNvPr id="158" name="PlaceHolder 2"/>
          <p:cNvSpPr>
            <a:spLocks noGrp="1"/>
          </p:cNvSpPr>
          <p:nvPr>
            <p:ph type="subTitle"/>
          </p:nvPr>
        </p:nvSpPr>
        <p:spPr>
          <a:xfrm>
            <a:off x="1523880" y="3602160"/>
            <a:ext cx="9143640" cy="1655280"/>
          </a:xfrm>
          <a:prstGeom prst="rect">
            <a:avLst/>
          </a:prstGeom>
          <a:noFill/>
          <a:ln w="0">
            <a:noFill/>
          </a:ln>
        </p:spPr>
        <p:txBody>
          <a:bodyPr lIns="91440" rIns="91440" tIns="45720" bIns="45720" anchor="t">
            <a:normAutofit fontScale="92500" lnSpcReduction="9999"/>
          </a:bodyPr>
          <a:p>
            <a:pPr indent="0" algn="ctr" defTabSz="914400">
              <a:lnSpc>
                <a:spcPct val="90000"/>
              </a:lnSpc>
              <a:spcBef>
                <a:spcPts val="1001"/>
              </a:spcBef>
              <a:buNone/>
              <a:tabLst>
                <a:tab algn="l" pos="0"/>
              </a:tabLst>
            </a:pPr>
            <a:r>
              <a:rPr b="0" lang="en-US" sz="1700" strike="noStrike" u="none">
                <a:solidFill>
                  <a:schemeClr val="dk1"/>
                </a:solidFill>
                <a:uFillTx/>
                <a:latin typeface="Calibri"/>
              </a:rPr>
              <a:t>Allows models to learn from examples </a:t>
            </a:r>
            <a:r>
              <a:rPr b="1" lang="en-US" sz="1700" strike="noStrike" u="none">
                <a:solidFill>
                  <a:schemeClr val="dk1"/>
                </a:solidFill>
                <a:uFillTx/>
                <a:latin typeface="Calibri"/>
              </a:rPr>
              <a:t>within the prompt</a:t>
            </a:r>
            <a:r>
              <a:rPr b="0" lang="en-US" sz="1700" strike="noStrike" u="none">
                <a:solidFill>
                  <a:schemeClr val="dk1"/>
                </a:solidFill>
                <a:uFillTx/>
                <a:latin typeface="Calibri"/>
              </a:rPr>
              <a:t>—no extra training or fine-tuning needed.</a:t>
            </a:r>
            <a:endParaRPr b="0" lang="en-US" sz="1700" strike="noStrike" u="none">
              <a:solidFill>
                <a:srgbClr val="000000"/>
              </a:solidFill>
              <a:uFillTx/>
              <a:latin typeface="Arial"/>
            </a:endParaRPr>
          </a:p>
          <a:p>
            <a:pPr indent="0" algn="ctr" defTabSz="914400">
              <a:lnSpc>
                <a:spcPct val="90000"/>
              </a:lnSpc>
              <a:spcBef>
                <a:spcPts val="1001"/>
              </a:spcBef>
              <a:buNone/>
              <a:tabLst>
                <a:tab algn="l" pos="0"/>
              </a:tabLst>
            </a:pPr>
            <a:r>
              <a:rPr b="0" lang="en-US" sz="1700" strike="noStrike" u="none">
                <a:solidFill>
                  <a:schemeClr val="dk1"/>
                </a:solidFill>
                <a:uFillTx/>
                <a:latin typeface="Calibri"/>
              </a:rPr>
              <a:t>Examples guide the AI to </a:t>
            </a:r>
            <a:r>
              <a:rPr b="1" lang="en-US" sz="1700" strike="noStrike" u="none">
                <a:solidFill>
                  <a:schemeClr val="dk1"/>
                </a:solidFill>
                <a:uFillTx/>
                <a:latin typeface="Calibri"/>
              </a:rPr>
              <a:t>understand the task and output style</a:t>
            </a:r>
            <a:r>
              <a:rPr b="0" lang="en-US" sz="1700" strike="noStrike" u="none">
                <a:solidFill>
                  <a:schemeClr val="dk1"/>
                </a:solidFill>
                <a:uFillTx/>
                <a:latin typeface="Calibri"/>
              </a:rPr>
              <a:t> by leveraging pattern recognition.</a:t>
            </a:r>
            <a:endParaRPr b="0" lang="en-US" sz="1700" strike="noStrike" u="none">
              <a:solidFill>
                <a:srgbClr val="000000"/>
              </a:solidFill>
              <a:uFillTx/>
              <a:latin typeface="Arial"/>
            </a:endParaRPr>
          </a:p>
          <a:p>
            <a:pPr indent="0" algn="ctr" defTabSz="914400">
              <a:lnSpc>
                <a:spcPct val="90000"/>
              </a:lnSpc>
              <a:spcBef>
                <a:spcPts val="1001"/>
              </a:spcBef>
              <a:buNone/>
              <a:tabLst>
                <a:tab algn="l" pos="0"/>
              </a:tabLst>
            </a:pPr>
            <a:r>
              <a:rPr b="0" lang="en-US" sz="1700" strike="noStrike" u="none">
                <a:solidFill>
                  <a:schemeClr val="dk1"/>
                </a:solidFill>
                <a:uFillTx/>
                <a:latin typeface="Calibri"/>
              </a:rPr>
              <a:t>Useful when </a:t>
            </a:r>
            <a:r>
              <a:rPr b="1" lang="en-US" sz="1700" strike="noStrike" u="none">
                <a:solidFill>
                  <a:schemeClr val="dk1"/>
                </a:solidFill>
                <a:uFillTx/>
                <a:latin typeface="Calibri"/>
              </a:rPr>
              <a:t>instructions alone aren’t enough</a:t>
            </a:r>
            <a:r>
              <a:rPr b="0" lang="en-US" sz="1700" strike="noStrike" u="none">
                <a:solidFill>
                  <a:schemeClr val="dk1"/>
                </a:solidFill>
                <a:uFillTx/>
                <a:latin typeface="Calibri"/>
              </a:rPr>
              <a:t>, or when a specific format/style is required.</a:t>
            </a:r>
            <a:endParaRPr b="0" lang="en-US" sz="1700" strike="noStrike" u="none">
              <a:solidFill>
                <a:srgbClr val="000000"/>
              </a:solidFill>
              <a:uFillTx/>
              <a:latin typeface="Arial"/>
            </a:endParaRPr>
          </a:p>
          <a:p>
            <a:pPr indent="0" algn="ctr" defTabSz="914400">
              <a:lnSpc>
                <a:spcPct val="90000"/>
              </a:lnSpc>
              <a:spcBef>
                <a:spcPts val="1001"/>
              </a:spcBef>
              <a:buNone/>
              <a:tabLst>
                <a:tab algn="l" pos="0"/>
              </a:tabLst>
            </a:pPr>
            <a:r>
              <a:rPr b="1" lang="en-US" sz="1700" strike="noStrike" u="none">
                <a:solidFill>
                  <a:schemeClr val="dk1"/>
                </a:solidFill>
                <a:uFillTx/>
                <a:latin typeface="Calibri"/>
              </a:rPr>
              <a:t>Example-driven prompts</a:t>
            </a:r>
            <a:r>
              <a:rPr b="0" lang="en-US" sz="1700" strike="noStrike" u="none">
                <a:solidFill>
                  <a:schemeClr val="dk1"/>
                </a:solidFill>
                <a:uFillTx/>
                <a:latin typeface="Calibri"/>
              </a:rPr>
              <a:t> help the model generalize to new, similar inputs.</a:t>
            </a:r>
            <a:endParaRPr b="0" lang="en-US" sz="1700" strike="noStrike" u="none">
              <a:solidFill>
                <a:srgbClr val="000000"/>
              </a:solidFill>
              <a:uFillTx/>
              <a:latin typeface="Arial"/>
            </a:endParaRPr>
          </a:p>
          <a:p>
            <a:pPr indent="0" algn="ctr" defTabSz="914400">
              <a:lnSpc>
                <a:spcPct val="90000"/>
              </a:lnSpc>
              <a:spcBef>
                <a:spcPts val="1001"/>
              </a:spcBef>
              <a:buNone/>
              <a:tabLst>
                <a:tab algn="l" pos="0"/>
              </a:tabLst>
            </a:pPr>
            <a:endParaRPr b="0" lang="en-US" sz="1700" strike="noStrike" u="none">
              <a:solidFill>
                <a:srgbClr val="000000"/>
              </a:solidFill>
              <a:uFillTx/>
              <a:latin typeface="Arial"/>
            </a:endParaRPr>
          </a:p>
          <a:p>
            <a:pPr indent="0" algn="ctr" defTabSz="914400">
              <a:lnSpc>
                <a:spcPct val="90000"/>
              </a:lnSpc>
              <a:spcBef>
                <a:spcPts val="1001"/>
              </a:spcBef>
              <a:buNone/>
              <a:tabLst>
                <a:tab algn="l" pos="0"/>
              </a:tabLst>
            </a:pPr>
            <a:endParaRPr b="0" lang="en-US" sz="1700" strike="noStrike" u="none">
              <a:solidFill>
                <a:srgbClr val="000000"/>
              </a:solidFill>
              <a:uFillTx/>
              <a:latin typeface="Arial"/>
            </a:endParaRPr>
          </a:p>
          <a:p>
            <a:pPr indent="0" algn="ctr" defTabSz="914400">
              <a:lnSpc>
                <a:spcPct val="90000"/>
              </a:lnSpc>
              <a:spcBef>
                <a:spcPts val="1001"/>
              </a:spcBef>
              <a:buNone/>
              <a:tabLst>
                <a:tab algn="l" pos="0"/>
              </a:tabLst>
            </a:pPr>
            <a:endParaRPr b="0" lang="en-US" sz="17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785"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787"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spTree>
  </p:cSld>
  <mc:AlternateContent>
    <mc:Choice Requires="p14">
      <p:transition spd="slow" p14:dur="2000"/>
    </mc:Choice>
    <mc:Fallback>
      <p:transition spd="slow"/>
    </mc:Fallback>
  </mc:AlternateContent>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789"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spTree>
  </p:cSld>
  <mc:AlternateContent>
    <mc:Choice Requires="p14">
      <p:transition spd="slow" p14:dur="2000"/>
    </mc:Choice>
    <mc:Fallback>
      <p:transition spd="slow"/>
    </mc:Fallback>
  </mc:AlternateContent>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791"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spTree>
  </p:cSld>
  <mc:AlternateContent>
    <mc:Choice Requires="p14">
      <p:transition spd="slow" p14:dur="2000"/>
    </mc:Choice>
    <mc:Fallback>
      <p:transition spd="slow"/>
    </mc:Fallback>
  </mc:AlternateContent>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793"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794" name="Picture 2" descr="drawing"/>
          <p:cNvPicPr/>
          <p:nvPr/>
        </p:nvPicPr>
        <p:blipFill>
          <a:blip r:embed="rId1"/>
          <a:stretch/>
        </p:blipFill>
        <p:spPr>
          <a:xfrm>
            <a:off x="1293120" y="1194840"/>
            <a:ext cx="9605880" cy="4850280"/>
          </a:xfrm>
          <a:prstGeom prst="rect">
            <a:avLst/>
          </a:prstGeom>
          <a:noFill/>
          <a:ln w="0">
            <a:noFill/>
          </a:ln>
        </p:spPr>
      </p:pic>
    </p:spTree>
  </p:cSld>
  <mc:AlternateContent>
    <mc:Choice Requires="p14">
      <p:transition spd="slow" p14:dur="2000"/>
    </mc:Choice>
    <mc:Fallback>
      <p:transition spd="slow"/>
    </mc:Fallback>
  </mc:AlternateContent>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p:nvPr>
        </p:nvSpPr>
        <p:spPr>
          <a:xfrm>
            <a:off x="571320" y="1137240"/>
            <a:ext cx="11208960" cy="4907880"/>
          </a:xfrm>
          <a:prstGeom prst="rect">
            <a:avLst/>
          </a:prstGeom>
          <a:noFill/>
          <a:ln w="0">
            <a:noFill/>
          </a:ln>
        </p:spPr>
        <p:txBody>
          <a:bodyPr lIns="91440" rIns="91440" tIns="45720" bIns="45720" anchor="t">
            <a:normAutofit/>
          </a:bodyPr>
          <a:p>
            <a:pPr marL="228600" indent="-228600" algn="just" defTabSz="914400">
              <a:lnSpc>
                <a:spcPct val="90000"/>
              </a:lnSpc>
              <a:spcBef>
                <a:spcPts val="1001"/>
              </a:spcBef>
              <a:buClr>
                <a:srgbClr val="000000"/>
              </a:buClr>
              <a:buFont typeface="Calibri Light"/>
              <a:buAutoNum type="arabicPeriod"/>
            </a:pPr>
            <a:r>
              <a:rPr b="0" lang="en-US" sz="2800" strike="noStrike" u="none">
                <a:solidFill>
                  <a:srgbClr val="000000"/>
                </a:solidFill>
                <a:uFillTx/>
                <a:latin typeface="Work Sans"/>
              </a:rPr>
              <a:t>Split an image into patches</a:t>
            </a:r>
            <a:endParaRPr b="0" lang="en-US" sz="2800" strike="noStrike" u="none">
              <a:solidFill>
                <a:schemeClr val="dk1"/>
              </a:solidFill>
              <a:uFillTx/>
              <a:latin typeface="Calibri"/>
            </a:endParaRPr>
          </a:p>
          <a:p>
            <a:pPr marL="228600" indent="-228600" algn="just" defTabSz="914400">
              <a:lnSpc>
                <a:spcPct val="90000"/>
              </a:lnSpc>
              <a:spcBef>
                <a:spcPts val="1001"/>
              </a:spcBef>
              <a:buClr>
                <a:srgbClr val="000000"/>
              </a:buClr>
              <a:buFont typeface="Calibri Light"/>
              <a:buAutoNum type="arabicPeriod"/>
            </a:pPr>
            <a:r>
              <a:rPr b="0" lang="en-US" sz="2800" strike="noStrike" u="none">
                <a:solidFill>
                  <a:srgbClr val="000000"/>
                </a:solidFill>
                <a:uFillTx/>
                <a:latin typeface="Work Sans"/>
              </a:rPr>
              <a:t>Flatten the patches</a:t>
            </a:r>
            <a:endParaRPr b="0" lang="en-US" sz="2800" strike="noStrike" u="none">
              <a:solidFill>
                <a:schemeClr val="dk1"/>
              </a:solidFill>
              <a:uFillTx/>
              <a:latin typeface="Calibri"/>
            </a:endParaRPr>
          </a:p>
          <a:p>
            <a:pPr marL="228600" indent="-228600" algn="just" defTabSz="914400">
              <a:lnSpc>
                <a:spcPct val="90000"/>
              </a:lnSpc>
              <a:spcBef>
                <a:spcPts val="1001"/>
              </a:spcBef>
              <a:buClr>
                <a:srgbClr val="000000"/>
              </a:buClr>
              <a:buFont typeface="Calibri Light"/>
              <a:buAutoNum type="arabicPeriod"/>
            </a:pPr>
            <a:r>
              <a:rPr b="0" lang="en-US" sz="2800" strike="noStrike" u="none">
                <a:solidFill>
                  <a:srgbClr val="000000"/>
                </a:solidFill>
                <a:uFillTx/>
                <a:latin typeface="Work Sans"/>
              </a:rPr>
              <a:t>Produce lower-dimensional linear embeddings from the flattened patches</a:t>
            </a:r>
            <a:endParaRPr b="0" lang="en-US" sz="2800" strike="noStrike" u="none">
              <a:solidFill>
                <a:schemeClr val="dk1"/>
              </a:solidFill>
              <a:uFillTx/>
              <a:latin typeface="Calibri"/>
            </a:endParaRPr>
          </a:p>
          <a:p>
            <a:pPr marL="228600" indent="-228600" algn="just" defTabSz="914400">
              <a:lnSpc>
                <a:spcPct val="90000"/>
              </a:lnSpc>
              <a:spcBef>
                <a:spcPts val="1001"/>
              </a:spcBef>
              <a:buClr>
                <a:srgbClr val="000000"/>
              </a:buClr>
              <a:buFont typeface="Calibri Light"/>
              <a:buAutoNum type="arabicPeriod"/>
            </a:pPr>
            <a:r>
              <a:rPr b="0" lang="en-US" sz="2800" strike="noStrike" u="none">
                <a:solidFill>
                  <a:srgbClr val="000000"/>
                </a:solidFill>
                <a:uFillTx/>
                <a:latin typeface="Work Sans"/>
              </a:rPr>
              <a:t>Add positional embeddings</a:t>
            </a:r>
            <a:endParaRPr b="0" lang="en-US" sz="2800" strike="noStrike" u="none">
              <a:solidFill>
                <a:schemeClr val="dk1"/>
              </a:solidFill>
              <a:uFillTx/>
              <a:latin typeface="Calibri"/>
            </a:endParaRPr>
          </a:p>
          <a:p>
            <a:pPr marL="228600" indent="-228600" algn="just" defTabSz="914400">
              <a:lnSpc>
                <a:spcPct val="90000"/>
              </a:lnSpc>
              <a:spcBef>
                <a:spcPts val="1001"/>
              </a:spcBef>
              <a:buClr>
                <a:srgbClr val="000000"/>
              </a:buClr>
              <a:buFont typeface="Calibri Light"/>
              <a:buAutoNum type="arabicPeriod"/>
            </a:pPr>
            <a:r>
              <a:rPr b="0" lang="en-US" sz="2800" strike="noStrike" u="none">
                <a:solidFill>
                  <a:srgbClr val="000000"/>
                </a:solidFill>
                <a:uFillTx/>
                <a:latin typeface="Work Sans"/>
              </a:rPr>
              <a:t>Feed the sequence as an input to a standard transformer encoder</a:t>
            </a:r>
            <a:endParaRPr b="0" lang="en-US" sz="2800" strike="noStrike" u="none">
              <a:solidFill>
                <a:schemeClr val="dk1"/>
              </a:solidFill>
              <a:uFillTx/>
              <a:latin typeface="Calibri"/>
            </a:endParaRPr>
          </a:p>
          <a:p>
            <a:pPr marL="228600" indent="-228600" algn="just" defTabSz="914400">
              <a:lnSpc>
                <a:spcPct val="90000"/>
              </a:lnSpc>
              <a:spcBef>
                <a:spcPts val="1001"/>
              </a:spcBef>
              <a:buClr>
                <a:srgbClr val="000000"/>
              </a:buClr>
              <a:buFont typeface="Calibri Light"/>
              <a:buAutoNum type="arabicPeriod"/>
            </a:pPr>
            <a:r>
              <a:rPr b="0" lang="en-US" sz="2800" strike="noStrike" u="none">
                <a:solidFill>
                  <a:srgbClr val="000000"/>
                </a:solidFill>
                <a:uFillTx/>
                <a:latin typeface="Work Sans"/>
              </a:rPr>
              <a:t>Pretrain the model with image labels (fully supervised on a huge dataset)</a:t>
            </a:r>
            <a:endParaRPr b="0" lang="en-US" sz="2800" strike="noStrike" u="none">
              <a:solidFill>
                <a:schemeClr val="dk1"/>
              </a:solidFill>
              <a:uFillTx/>
              <a:latin typeface="Calibri"/>
            </a:endParaRPr>
          </a:p>
          <a:p>
            <a:pPr marL="228600" indent="-228600" algn="just" defTabSz="914400">
              <a:lnSpc>
                <a:spcPct val="90000"/>
              </a:lnSpc>
              <a:spcBef>
                <a:spcPts val="1001"/>
              </a:spcBef>
              <a:buClr>
                <a:srgbClr val="000000"/>
              </a:buClr>
              <a:buFont typeface="Calibri Light"/>
              <a:buAutoNum type="arabicPeriod"/>
            </a:pPr>
            <a:r>
              <a:rPr b="0" lang="en-US" sz="2800" strike="noStrike" u="none">
                <a:solidFill>
                  <a:srgbClr val="000000"/>
                </a:solidFill>
                <a:uFillTx/>
                <a:latin typeface="Work Sans"/>
              </a:rPr>
              <a:t>Finetune on the downstream dataset for image classification</a:t>
            </a:r>
            <a:endParaRPr b="0" lang="en-US" sz="2800" strike="noStrike" u="none">
              <a:solidFill>
                <a:schemeClr val="dk1"/>
              </a:solidFill>
              <a:uFillTx/>
              <a:latin typeface="Calibri"/>
            </a:endParaRPr>
          </a:p>
          <a:p>
            <a:pPr indent="0" defTabSz="914400">
              <a:lnSpc>
                <a:spcPct val="90000"/>
              </a:lnSpc>
              <a:spcBef>
                <a:spcPts val="1001"/>
              </a:spcBef>
              <a:buNone/>
            </a:pPr>
            <a:endParaRPr b="0" lang="en-US" sz="2800" strike="noStrike" u="none">
              <a:solidFill>
                <a:schemeClr val="dk1"/>
              </a:solidFill>
              <a:uFillTx/>
              <a:latin typeface="Calibri"/>
            </a:endParaRPr>
          </a:p>
        </p:txBody>
      </p:sp>
      <p:sp>
        <p:nvSpPr>
          <p:cNvPr id="796" name="PlaceHolder 2"/>
          <p:cNvSpPr>
            <a:spLocks noGrp="1"/>
          </p:cNvSpPr>
          <p:nvPr>
            <p:ph type="title"/>
          </p:nvPr>
        </p:nvSpPr>
        <p:spPr>
          <a:xfrm>
            <a:off x="217440" y="619560"/>
            <a:ext cx="11747880" cy="424800"/>
          </a:xfrm>
          <a:prstGeom prst="rect">
            <a:avLst/>
          </a:prstGeom>
          <a:noFill/>
          <a:ln w="0">
            <a:noFill/>
          </a:ln>
        </p:spPr>
        <p:txBody>
          <a:bodyPr lIns="91440" rIns="91440" tIns="45720" bIns="45720" anchor="ctr">
            <a:noAutofit/>
          </a:bodyPr>
          <a:p>
            <a:pPr indent="0" defTabSz="914400">
              <a:lnSpc>
                <a:spcPct val="90000"/>
              </a:lnSpc>
              <a:buNone/>
            </a:pPr>
            <a:r>
              <a:rPr b="0" lang="en-US" sz="3200" strike="noStrike" u="none">
                <a:solidFill>
                  <a:srgbClr val="c00000"/>
                </a:solidFill>
                <a:uFillTx/>
                <a:latin typeface="Work Sans"/>
              </a:rPr>
              <a:t>The total architecture is called Vision Transformer (ViT in short). Let’s examine it step by step.</a:t>
            </a:r>
            <a:br>
              <a:rPr sz="3200"/>
            </a:br>
            <a:endParaRPr b="0" lang="en-US" sz="3200" strike="noStrike" u="none">
              <a:solidFill>
                <a:schemeClr val="dk1"/>
              </a:solidFill>
              <a:uFillTx/>
              <a:latin typeface="Calibri"/>
            </a:endParaRPr>
          </a:p>
        </p:txBody>
      </p:sp>
    </p:spTree>
  </p:cSld>
  <mc:AlternateContent>
    <mc:Choice Requires="p14">
      <p:transition spd="slow" p14:dur="2000"/>
    </mc:Choice>
    <mc:Fallback>
      <p:transition spd="slow"/>
    </mc:Fallback>
  </mc:AlternateContent>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798"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sp>
        <p:nvSpPr>
          <p:cNvPr id="799" name="Rectangle 3"/>
          <p:cNvSpPr/>
          <p:nvPr/>
        </p:nvSpPr>
        <p:spPr>
          <a:xfrm>
            <a:off x="4212360" y="2967480"/>
            <a:ext cx="3767040" cy="914040"/>
          </a:xfrm>
          <a:prstGeom prst="rect">
            <a:avLst/>
          </a:prstGeom>
          <a:noFill/>
          <a:ln w="0">
            <a:noFill/>
          </a:ln>
        </p:spPr>
        <p:style>
          <a:lnRef idx="0"/>
          <a:fillRef idx="0"/>
          <a:effectRef idx="0"/>
          <a:fontRef idx="minor"/>
        </p:style>
        <p:txBody>
          <a:bodyPr wrap="none" anchor="t">
            <a:spAutoFit/>
          </a:bodyPr>
          <a:p>
            <a:pPr algn="ctr" defTabSz="914400">
              <a:lnSpc>
                <a:spcPct val="100000"/>
              </a:lnSpc>
            </a:pPr>
            <a:r>
              <a:rPr b="1" lang="en-US" sz="5400" strike="noStrike" u="none">
                <a:solidFill>
                  <a:schemeClr val="accent1">
                    <a:lumMod val="20000"/>
                    <a:lumOff val="80000"/>
                  </a:schemeClr>
                </a:solidFill>
                <a:uFillTx/>
                <a:latin typeface="Calibri"/>
              </a:rPr>
              <a:t>Thank You</a:t>
            </a:r>
            <a:endParaRPr b="0" lang="en-US" sz="5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801"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sp>
        <p:nvSpPr>
          <p:cNvPr id="802" name="Rectangle 3"/>
          <p:cNvSpPr/>
          <p:nvPr/>
        </p:nvSpPr>
        <p:spPr>
          <a:xfrm>
            <a:off x="3426120" y="2967480"/>
            <a:ext cx="5339880" cy="914040"/>
          </a:xfrm>
          <a:prstGeom prst="rect">
            <a:avLst/>
          </a:prstGeom>
          <a:noFill/>
          <a:ln w="0">
            <a:noFill/>
          </a:ln>
        </p:spPr>
        <p:style>
          <a:lnRef idx="0"/>
          <a:fillRef idx="0"/>
          <a:effectRef idx="0"/>
          <a:fontRef idx="minor"/>
        </p:style>
        <p:txBody>
          <a:bodyPr wrap="none" anchor="t">
            <a:spAutoFit/>
          </a:bodyPr>
          <a:p>
            <a:pPr algn="ctr" defTabSz="914400">
              <a:lnSpc>
                <a:spcPct val="100000"/>
              </a:lnSpc>
            </a:pPr>
            <a:r>
              <a:rPr b="0" lang="en-IN" sz="5400" strike="noStrike" u="none">
                <a:solidFill>
                  <a:schemeClr val="accent5"/>
                </a:solidFill>
                <a:uFillTx/>
                <a:latin typeface="Calibri"/>
              </a:rPr>
              <a:t>Namah Shivaya </a:t>
            </a:r>
            <a:endParaRPr b="0" lang="en-US" sz="5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PlaceHolder 1"/>
          <p:cNvSpPr>
            <a:spLocks noGrp="1"/>
          </p:cNvSpPr>
          <p:nvPr>
            <p:ph/>
          </p:nvPr>
        </p:nvSpPr>
        <p:spPr>
          <a:xfrm>
            <a:off x="491400" y="974880"/>
            <a:ext cx="11208960" cy="490788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1"/>
              </a:rPr>
              <a:t>https://medium.com/@shravankoninti/decoding-strategies-of-all-decoder-only-models-gpt-631faa4c449a#:~:text=In%20the%20previous%20blog%20we,steps%20and%20it%20generates%20outputs</a:t>
            </a:r>
            <a:r>
              <a:rPr b="0" lang="en-IN" sz="2800" strike="noStrike" u="none">
                <a:solidFill>
                  <a:schemeClr val="dk1"/>
                </a:solidFill>
                <a:uFillTx/>
                <a:latin typeface="Georgia"/>
              </a:rPr>
              <a:t>.</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2"/>
              </a:rPr>
              <a:t>https://medium.com/@shravankoninti/generative-pretrained-transformer-gpt-4b94d017a3f9</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3"/>
              </a:rPr>
              <a:t>https://medium.com/@shravankoninti/generative-pretrained-transformer-gpt-pre-training-fine-tuning-different-use-case-c93bb0553ffc</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4"/>
              </a:rPr>
              <a:t>https://medium.com/@shravankoninti/generative-pretrained-transformer-gpt-4b94d017a3f9</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5"/>
              </a:rPr>
              <a:t>https://medium.com/@YanAIx/step-by-step-into-gpt-70bc4a5d8714</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6"/>
              </a:rPr>
              <a:t>https://jalammar.github.io/illustrated-gpt2/</a:t>
            </a:r>
            <a:endParaRPr b="0" lang="en-US" sz="28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IN" sz="2800" strike="noStrike" u="sng">
                <a:solidFill>
                  <a:schemeClr val="dk1"/>
                </a:solidFill>
                <a:uFillTx/>
                <a:latin typeface="Georgia"/>
                <a:hlinkClick r:id="rId7"/>
              </a:rPr>
              <a:t>https://learn.deeplearning.ai/courses/finetuning-large-language-models/lesson/1/introduction</a:t>
            </a:r>
            <a:endParaRPr b="0" lang="en-US" sz="2800" strike="noStrike" u="none">
              <a:solidFill>
                <a:schemeClr val="dk1"/>
              </a:solidFill>
              <a:uFillTx/>
              <a:latin typeface="Calibri"/>
            </a:endParaRPr>
          </a:p>
          <a:p>
            <a:pPr indent="0" defTabSz="914400">
              <a:lnSpc>
                <a:spcPct val="90000"/>
              </a:lnSpc>
              <a:spcBef>
                <a:spcPts val="1001"/>
              </a:spcBef>
              <a:buNone/>
            </a:pPr>
            <a:endParaRPr b="0" lang="en-US" sz="2800" strike="noStrike" u="none">
              <a:solidFill>
                <a:schemeClr val="dk1"/>
              </a:solidFill>
              <a:uFillTx/>
              <a:latin typeface="Calibri"/>
            </a:endParaRPr>
          </a:p>
          <a:p>
            <a:pPr indent="0" defTabSz="914400">
              <a:lnSpc>
                <a:spcPct val="90000"/>
              </a:lnSpc>
              <a:spcBef>
                <a:spcPts val="1001"/>
              </a:spcBef>
              <a:buNone/>
            </a:pPr>
            <a:endParaRPr b="0" lang="en-US" sz="2800" strike="noStrike" u="none">
              <a:solidFill>
                <a:schemeClr val="dk1"/>
              </a:solidFill>
              <a:uFillTx/>
              <a:latin typeface="Calibri"/>
            </a:endParaRPr>
          </a:p>
        </p:txBody>
      </p:sp>
      <p:sp>
        <p:nvSpPr>
          <p:cNvPr id="804"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9" name="Picture 1" descr=""/>
          <p:cNvPicPr/>
          <p:nvPr/>
        </p:nvPicPr>
        <p:blipFill>
          <a:blip r:embed="rId1"/>
          <a:stretch/>
        </p:blipFill>
        <p:spPr>
          <a:xfrm>
            <a:off x="3454920" y="-3960"/>
            <a:ext cx="6857640" cy="6581520"/>
          </a:xfrm>
          <a:prstGeom prst="rect">
            <a:avLst/>
          </a:prstGeom>
          <a:noFill/>
          <a:ln w="0">
            <a:noFill/>
          </a:ln>
        </p:spPr>
      </p:pic>
      <p:sp>
        <p:nvSpPr>
          <p:cNvPr id="160" name="TextBox 2"/>
          <p:cNvSpPr/>
          <p:nvPr/>
        </p:nvSpPr>
        <p:spPr>
          <a:xfrm>
            <a:off x="307440" y="617400"/>
            <a:ext cx="2742840" cy="639720"/>
          </a:xfrm>
          <a:prstGeom prst="rect">
            <a:avLst/>
          </a:prstGeom>
          <a:solidFill>
            <a:schemeClr val="accent4"/>
          </a:solidFill>
          <a:ln w="0">
            <a:noFill/>
          </a:ln>
        </p:spPr>
        <p:style>
          <a:lnRef idx="0"/>
          <a:fillRef idx="0"/>
          <a:effectRef idx="0"/>
          <a:fontRef idx="minor"/>
        </p:style>
        <p:txBody>
          <a:bodyPr numCol="1" spcCol="0" horzOverflow="overflow" anchor="t">
            <a:spAutoFit/>
          </a:bodyPr>
          <a:p>
            <a:pPr defTabSz="914400">
              <a:lnSpc>
                <a:spcPct val="100000"/>
              </a:lnSpc>
            </a:pPr>
            <a:r>
              <a:rPr b="0" lang="en-US" sz="1800" strike="noStrike" u="none">
                <a:solidFill>
                  <a:schemeClr val="dk1"/>
                </a:solidFill>
                <a:uFillTx/>
                <a:latin typeface="Calibri"/>
              </a:rPr>
              <a:t>Prompt engineering techniques in LLMs</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338760" y="5054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Types of Prompting</a:t>
            </a:r>
            <a:br>
              <a:rPr sz="3200"/>
            </a:br>
            <a:endParaRPr b="0" lang="en-US" sz="3200" strike="noStrike" u="none">
              <a:solidFill>
                <a:schemeClr val="dk1"/>
              </a:solidFill>
              <a:uFillTx/>
              <a:latin typeface="Calibri"/>
            </a:endParaRPr>
          </a:p>
        </p:txBody>
      </p:sp>
      <p:sp>
        <p:nvSpPr>
          <p:cNvPr id="162" name="TextBox 3"/>
          <p:cNvSpPr/>
          <p:nvPr/>
        </p:nvSpPr>
        <p:spPr>
          <a:xfrm>
            <a:off x="1373040" y="732600"/>
            <a:ext cx="9697680" cy="6278760"/>
          </a:xfrm>
          <a:prstGeom prst="rect">
            <a:avLst/>
          </a:prstGeom>
          <a:noFill/>
          <a:ln w="0">
            <a:noFill/>
          </a:ln>
        </p:spPr>
        <p:style>
          <a:lnRef idx="0"/>
          <a:fillRef idx="0"/>
          <a:effectRef idx="0"/>
          <a:fontRef idx="minor"/>
        </p:style>
        <p:txBody>
          <a:bodyPr anchor="t">
            <a:spAutoFit/>
          </a:bodyPr>
          <a:p>
            <a:pPr marL="457200" indent="-457200" defTabSz="914400">
              <a:lnSpc>
                <a:spcPct val="100000"/>
              </a:lnSpc>
              <a:buClr>
                <a:srgbClr val="ff0000"/>
              </a:buClr>
              <a:buFont typeface="OpenSymbol"/>
              <a:buAutoNum type="arabicPeriod"/>
            </a:pPr>
            <a:r>
              <a:rPr b="1" lang="en-IN" sz="2400" strike="noStrike" u="none">
                <a:solidFill>
                  <a:srgbClr val="ff0000"/>
                </a:solidFill>
                <a:uFillTx/>
                <a:latin typeface="Calibri"/>
                <a:ea typeface="Calibri"/>
              </a:rPr>
              <a:t>Shot-Based Prompting-Zero-Shot, One-Shot, Few-Shot </a:t>
            </a:r>
            <a:endParaRPr b="0" lang="en-US" sz="24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IN" sz="2400" strike="noStrike" u="none">
                <a:solidFill>
                  <a:schemeClr val="dk1"/>
                </a:solidFill>
                <a:uFillTx/>
                <a:latin typeface="Calibri"/>
                <a:ea typeface="Calibri"/>
              </a:rPr>
              <a:t>Reasoning-Based Prompting</a:t>
            </a:r>
            <a:endParaRPr b="0" lang="en-US" sz="24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400" strike="noStrike" u="none">
                <a:solidFill>
                  <a:schemeClr val="dk1"/>
                </a:solidFill>
                <a:uFillTx/>
                <a:latin typeface="Calibri"/>
                <a:ea typeface="Calibri"/>
              </a:rPr>
              <a:t>Chain-of-Thought (CoT) Prompting </a:t>
            </a:r>
            <a:endParaRPr b="0" lang="en-US" sz="24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400" strike="noStrike" u="none">
                <a:solidFill>
                  <a:schemeClr val="dk1"/>
                </a:solidFill>
                <a:uFillTx/>
                <a:latin typeface="Calibri"/>
                <a:ea typeface="Calibri"/>
              </a:rPr>
              <a:t>One-Shot CoT</a:t>
            </a:r>
            <a:endParaRPr b="0" lang="en-US" sz="24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400" strike="noStrike" u="none">
                <a:solidFill>
                  <a:schemeClr val="dk1"/>
                </a:solidFill>
                <a:uFillTx/>
                <a:latin typeface="Calibri"/>
                <a:ea typeface="Calibri"/>
              </a:rPr>
              <a:t>Few-Shot CoT</a:t>
            </a:r>
            <a:endParaRPr b="0" lang="en-US" sz="24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400" strike="noStrike" u="none">
                <a:solidFill>
                  <a:schemeClr val="dk1"/>
                </a:solidFill>
                <a:uFillTx/>
                <a:latin typeface="Calibri"/>
                <a:ea typeface="Calibri"/>
              </a:rPr>
              <a:t>Self-Consistency CoT</a:t>
            </a:r>
            <a:endParaRPr b="0" lang="en-US" sz="24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400" strike="noStrike" u="none">
                <a:solidFill>
                  <a:schemeClr val="dk1"/>
                </a:solidFill>
                <a:uFillTx/>
                <a:latin typeface="Calibri"/>
                <a:ea typeface="Calibri"/>
              </a:rPr>
              <a:t>Tree of Thoughts (ToT) </a:t>
            </a:r>
            <a:endParaRPr b="0" lang="en-US" sz="24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IN" sz="2400" strike="noStrike" u="none">
                <a:solidFill>
                  <a:schemeClr val="dk1"/>
                </a:solidFill>
                <a:uFillTx/>
                <a:latin typeface="Calibri"/>
                <a:ea typeface="Calibri"/>
              </a:rPr>
              <a:t>Instruction and Role-Based Prompting</a:t>
            </a:r>
            <a:endParaRPr b="0" lang="en-US" sz="24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400" strike="noStrike" u="none">
                <a:solidFill>
                  <a:schemeClr val="dk1"/>
                </a:solidFill>
                <a:uFillTx/>
                <a:latin typeface="Calibri"/>
                <a:ea typeface="Calibri"/>
              </a:rPr>
              <a:t>Instruction Prompting</a:t>
            </a:r>
            <a:r>
              <a:rPr b="0" lang="en-IN" sz="2400" strike="noStrike" u="none">
                <a:solidFill>
                  <a:schemeClr val="dk1"/>
                </a:solidFill>
                <a:uFillTx/>
                <a:latin typeface="Calibri"/>
                <a:ea typeface="Calibri"/>
              </a:rPr>
              <a:t> </a:t>
            </a:r>
            <a:endParaRPr b="0" lang="en-US" sz="24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400" strike="noStrike" u="none">
                <a:solidFill>
                  <a:schemeClr val="dk1"/>
                </a:solidFill>
                <a:uFillTx/>
                <a:latin typeface="Calibri"/>
                <a:ea typeface="Calibri"/>
              </a:rPr>
              <a:t>Role Prompting</a:t>
            </a:r>
            <a:r>
              <a:rPr b="0" lang="en-IN" sz="2400" strike="noStrike" u="none">
                <a:solidFill>
                  <a:schemeClr val="dk1"/>
                </a:solidFill>
                <a:uFillTx/>
                <a:latin typeface="Calibri"/>
                <a:ea typeface="Calibri"/>
              </a:rPr>
              <a:t> </a:t>
            </a:r>
            <a:endParaRPr b="0" lang="en-US" sz="24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IN" sz="2400" strike="noStrike" u="none">
                <a:solidFill>
                  <a:schemeClr val="dk1"/>
                </a:solidFill>
                <a:uFillTx/>
                <a:latin typeface="Calibri"/>
                <a:ea typeface="Calibri"/>
              </a:rPr>
              <a:t>Interaction and Feedback-Based Prompting</a:t>
            </a:r>
            <a:endParaRPr b="0" lang="en-US" sz="24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400" strike="noStrike" u="none">
                <a:solidFill>
                  <a:schemeClr val="dk1"/>
                </a:solidFill>
                <a:uFillTx/>
                <a:latin typeface="Calibri"/>
                <a:ea typeface="Calibri"/>
              </a:rPr>
              <a:t>ReAct Prompting (Reasoning + Acting)</a:t>
            </a:r>
            <a:endParaRPr b="0" lang="en-US" sz="24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400" strike="noStrike" u="none">
                <a:solidFill>
                  <a:schemeClr val="dk1"/>
                </a:solidFill>
                <a:uFillTx/>
                <a:latin typeface="Calibri"/>
                <a:ea typeface="Calibri"/>
              </a:rPr>
              <a:t>Positive and Negative Prompting</a:t>
            </a:r>
            <a:endParaRPr b="0" lang="en-US" sz="24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400" strike="noStrike" u="none">
                <a:solidFill>
                  <a:schemeClr val="dk1"/>
                </a:solidFill>
                <a:uFillTx/>
                <a:latin typeface="Calibri"/>
                <a:ea typeface="Calibri"/>
              </a:rPr>
              <a:t>Iterative Prompting</a:t>
            </a:r>
            <a:endParaRPr b="0" lang="en-US" sz="24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400" strike="noStrike" u="none">
                <a:solidFill>
                  <a:schemeClr val="dk1"/>
                </a:solidFill>
                <a:uFillTx/>
                <a:latin typeface="Calibri"/>
                <a:ea typeface="Calibri"/>
              </a:rPr>
              <a:t> </a:t>
            </a:r>
            <a:r>
              <a:rPr b="1" lang="en-IN" sz="2400" strike="noStrike" u="none">
                <a:solidFill>
                  <a:schemeClr val="dk1"/>
                </a:solidFill>
                <a:uFillTx/>
                <a:latin typeface="Calibri"/>
                <a:ea typeface="Calibri"/>
              </a:rPr>
              <a:t>Model-Guided Prompting</a:t>
            </a:r>
            <a:endParaRPr b="0" lang="en-US" sz="2400" strike="noStrike" u="none">
              <a:solidFill>
                <a:srgbClr val="000000"/>
              </a:solidFill>
              <a:uFillTx/>
              <a:latin typeface="Arial"/>
            </a:endParaRPr>
          </a:p>
          <a:p>
            <a:pPr defTabSz="914400">
              <a:lnSpc>
                <a:spcPct val="100000"/>
              </a:lnSpc>
            </a:pPr>
            <a:endParaRPr b="0" lang="en-US" sz="2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839880" y="457200"/>
            <a:ext cx="5095440" cy="1589400"/>
          </a:xfrm>
          <a:prstGeom prst="rect">
            <a:avLst/>
          </a:prstGeom>
          <a:noFill/>
          <a:ln w="0">
            <a:noFill/>
          </a:ln>
        </p:spPr>
        <p:txBody>
          <a:bodyPr lIns="91440" rIns="91440" tIns="45720" bIns="45720" anchor="b">
            <a:normAutofit/>
          </a:bodyPr>
          <a:p>
            <a:pPr marL="514440" indent="-514440" defTabSz="914400">
              <a:lnSpc>
                <a:spcPct val="90000"/>
              </a:lnSpc>
              <a:buClr>
                <a:srgbClr val="a4123f"/>
              </a:buClr>
              <a:buFont typeface="OpenSymbol"/>
              <a:buAutoNum type="arabicPeriod"/>
            </a:pPr>
            <a:r>
              <a:rPr b="0" lang="en-US" sz="3200" strike="noStrike" u="none">
                <a:solidFill>
                  <a:srgbClr val="a4123f"/>
                </a:solidFill>
                <a:uFillTx/>
                <a:latin typeface="Georgia"/>
              </a:rPr>
              <a:t>Shot-Based Prompting</a:t>
            </a:r>
            <a:endParaRPr b="0" lang="en-US" sz="3200" strike="noStrike" u="none">
              <a:solidFill>
                <a:schemeClr val="dk1"/>
              </a:solidFill>
              <a:uFillTx/>
              <a:latin typeface="Calibri"/>
            </a:endParaRPr>
          </a:p>
        </p:txBody>
      </p:sp>
      <p:pic>
        <p:nvPicPr>
          <p:cNvPr id="164" name="Picture 3" descr="A diagram of a number of examples&#10;&#10;AI-generated content may be incorrect."/>
          <p:cNvPicPr/>
          <p:nvPr/>
        </p:nvPicPr>
        <p:blipFill>
          <a:blip r:embed="rId1"/>
          <a:stretch/>
        </p:blipFill>
        <p:spPr>
          <a:xfrm>
            <a:off x="5183280" y="1688400"/>
            <a:ext cx="6171840" cy="3471480"/>
          </a:xfrm>
          <a:prstGeom prst="rect">
            <a:avLst/>
          </a:prstGeom>
          <a:noFill/>
          <a:ln w="0">
            <a:noFill/>
          </a:ln>
        </p:spPr>
      </p:pic>
      <p:sp>
        <p:nvSpPr>
          <p:cNvPr id="165" name="PlaceHolder 2"/>
          <p:cNvSpPr>
            <a:spLocks noGrp="1"/>
          </p:cNvSpPr>
          <p:nvPr>
            <p:ph/>
          </p:nvPr>
        </p:nvSpPr>
        <p:spPr>
          <a:xfrm>
            <a:off x="839880" y="2057400"/>
            <a:ext cx="3931920" cy="381132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1600" strike="noStrike" u="none">
                <a:solidFill>
                  <a:schemeClr val="dk1"/>
                </a:solidFill>
                <a:uFillTx/>
                <a:latin typeface="Calibri"/>
              </a:rPr>
              <a:t>"</a:t>
            </a:r>
            <a:r>
              <a:rPr b="1" lang="en-US" sz="1600" strike="noStrike" u="none">
                <a:solidFill>
                  <a:schemeClr val="dk1"/>
                </a:solidFill>
                <a:uFillTx/>
                <a:latin typeface="Calibri"/>
              </a:rPr>
              <a:t>Shots</a:t>
            </a:r>
            <a:r>
              <a:rPr b="0" lang="en-US" sz="1600" strike="noStrike" u="none">
                <a:solidFill>
                  <a:schemeClr val="dk1"/>
                </a:solidFill>
                <a:uFillTx/>
                <a:latin typeface="Calibri"/>
              </a:rPr>
              <a:t>" = number of examples in the prompt.</a:t>
            </a:r>
            <a:endParaRPr b="0" lang="en-US" sz="1600" strike="noStrike" u="none">
              <a:solidFill>
                <a:schemeClr val="dk1"/>
              </a:solidFill>
              <a:uFillTx/>
              <a:latin typeface="Calibri"/>
            </a:endParaRPr>
          </a:p>
          <a:p>
            <a:pPr indent="0" defTabSz="914400">
              <a:lnSpc>
                <a:spcPct val="90000"/>
              </a:lnSpc>
              <a:spcBef>
                <a:spcPts val="1001"/>
              </a:spcBef>
              <a:buNone/>
              <a:tabLst>
                <a:tab algn="l" pos="0"/>
              </a:tabLst>
            </a:pPr>
            <a:endParaRPr b="0" lang="en-US" sz="1600" strike="noStrike" u="none">
              <a:solidFill>
                <a:schemeClr val="dk1"/>
              </a:solidFill>
              <a:uFillTx/>
              <a:latin typeface="Calibri"/>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p:nvPr>
        </p:nvSpPr>
        <p:spPr>
          <a:xfrm>
            <a:off x="571320" y="1137240"/>
            <a:ext cx="11208960" cy="490788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374151"/>
              </a:buClr>
              <a:buFont typeface="Arial"/>
              <a:buChar char="•"/>
            </a:pPr>
            <a:r>
              <a:rPr b="0" lang="en-US" sz="1200" strike="noStrike" u="none">
                <a:solidFill>
                  <a:srgbClr val="374151"/>
                </a:solidFill>
                <a:uFillTx/>
                <a:latin typeface="Georgia"/>
              </a:rPr>
              <a:t>we give the model a direct instruction to perform a task without providing any examples or demonstrations. This means the model has to rely entirely on its pre-trained knowledge to figure out how to complete the task</a:t>
            </a:r>
            <a:endParaRPr b="0" lang="en-US" sz="1200" strike="noStrike" u="none">
              <a:solidFill>
                <a:schemeClr val="dk1"/>
              </a:solidFill>
              <a:uFillTx/>
              <a:latin typeface="Calibri"/>
            </a:endParaRPr>
          </a:p>
        </p:txBody>
      </p:sp>
      <p:sp>
        <p:nvSpPr>
          <p:cNvPr id="167"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1" lang="en-US" sz="3200" strike="noStrike" u="none">
                <a:solidFill>
                  <a:srgbClr val="000000"/>
                </a:solidFill>
                <a:uFillTx/>
                <a:latin typeface="Georgia"/>
              </a:rPr>
              <a:t>Zero-Shot Prompting</a:t>
            </a:r>
            <a:endParaRPr b="0" lang="en-US" sz="3200" strike="noStrike" u="none">
              <a:solidFill>
                <a:schemeClr val="dk1"/>
              </a:solidFill>
              <a:uFillTx/>
              <a:latin typeface="Calibri"/>
            </a:endParaRPr>
          </a:p>
        </p:txBody>
      </p:sp>
      <p:pic>
        <p:nvPicPr>
          <p:cNvPr id="168" name="Picture 3" descr="A screenshot of a computer&#10;&#10;AI-generated content may be incorrect."/>
          <p:cNvPicPr/>
          <p:nvPr/>
        </p:nvPicPr>
        <p:blipFill>
          <a:blip r:embed="rId1"/>
          <a:stretch/>
        </p:blipFill>
        <p:spPr>
          <a:xfrm>
            <a:off x="1321560" y="1798200"/>
            <a:ext cx="8972280" cy="3590640"/>
          </a:xfrm>
          <a:prstGeom prst="rect">
            <a:avLst/>
          </a:prstGeom>
          <a:noFill/>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p:nvPr>
        </p:nvSpPr>
        <p:spPr>
          <a:xfrm>
            <a:off x="571320" y="1137240"/>
            <a:ext cx="4134600" cy="490788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1a202c"/>
              </a:buClr>
              <a:buFont typeface="Arial"/>
              <a:buChar char="•"/>
            </a:pPr>
            <a:r>
              <a:rPr b="1" lang="en-US" sz="1800" strike="noStrike" u="none">
                <a:solidFill>
                  <a:srgbClr val="1a202c"/>
                </a:solidFill>
                <a:uFillTx/>
                <a:latin typeface="Georgia"/>
              </a:rPr>
              <a:t>Multilingual Translation</a:t>
            </a:r>
            <a:endParaRPr b="0" lang="en-US" sz="1800" strike="noStrike" u="none">
              <a:solidFill>
                <a:schemeClr val="dk1"/>
              </a:solidFill>
              <a:uFillTx/>
              <a:latin typeface="Calibri"/>
            </a:endParaRPr>
          </a:p>
          <a:p>
            <a:pPr indent="0" defTabSz="914400">
              <a:lnSpc>
                <a:spcPct val="90000"/>
              </a:lnSpc>
              <a:spcBef>
                <a:spcPts val="1001"/>
              </a:spcBef>
              <a:buNone/>
            </a:pPr>
            <a:endParaRPr b="0" lang="en-US" sz="1800" strike="noStrike" u="none">
              <a:solidFill>
                <a:schemeClr val="dk1"/>
              </a:solidFill>
              <a:uFillTx/>
              <a:latin typeface="Calibri"/>
            </a:endParaRPr>
          </a:p>
          <a:p>
            <a:pPr indent="0" defTabSz="914400">
              <a:lnSpc>
                <a:spcPct val="90000"/>
              </a:lnSpc>
              <a:spcBef>
                <a:spcPts val="1001"/>
              </a:spcBef>
              <a:buNone/>
            </a:pPr>
            <a:endParaRPr b="0" lang="en-US" sz="1800" strike="noStrike" u="none">
              <a:solidFill>
                <a:schemeClr val="dk1"/>
              </a:solidFill>
              <a:uFillTx/>
              <a:latin typeface="Calibri"/>
            </a:endParaRPr>
          </a:p>
          <a:p>
            <a:pPr marL="228600" indent="-228600" defTabSz="914400">
              <a:lnSpc>
                <a:spcPct val="90000"/>
              </a:lnSpc>
              <a:spcBef>
                <a:spcPts val="1001"/>
              </a:spcBef>
              <a:buClr>
                <a:srgbClr val="1a202c"/>
              </a:buClr>
              <a:buFont typeface="Arial"/>
              <a:buChar char="•"/>
            </a:pPr>
            <a:r>
              <a:rPr b="1" lang="en-US" sz="1800" strike="noStrike" u="none">
                <a:solidFill>
                  <a:srgbClr val="1a202c"/>
                </a:solidFill>
                <a:uFillTx/>
                <a:latin typeface="Georgia"/>
              </a:rPr>
              <a:t>Question Answering</a:t>
            </a:r>
            <a:endParaRPr b="0" lang="en-US" sz="1800" strike="noStrike" u="none">
              <a:solidFill>
                <a:schemeClr val="dk1"/>
              </a:solidFill>
              <a:uFillTx/>
              <a:latin typeface="Calibri"/>
            </a:endParaRPr>
          </a:p>
          <a:p>
            <a:pPr indent="0" defTabSz="914400">
              <a:lnSpc>
                <a:spcPct val="90000"/>
              </a:lnSpc>
              <a:spcBef>
                <a:spcPts val="1001"/>
              </a:spcBef>
              <a:buNone/>
            </a:pPr>
            <a:endParaRPr b="0" lang="en-US" sz="1800" strike="noStrike" u="none">
              <a:solidFill>
                <a:schemeClr val="dk1"/>
              </a:solidFill>
              <a:uFillTx/>
              <a:latin typeface="Calibri"/>
            </a:endParaRPr>
          </a:p>
          <a:p>
            <a:pPr indent="0" defTabSz="914400">
              <a:lnSpc>
                <a:spcPct val="90000"/>
              </a:lnSpc>
              <a:spcBef>
                <a:spcPts val="1001"/>
              </a:spcBef>
              <a:buNone/>
            </a:pPr>
            <a:endParaRPr b="0" lang="en-US" sz="1800" strike="noStrike" u="none">
              <a:solidFill>
                <a:schemeClr val="dk1"/>
              </a:solidFill>
              <a:uFillTx/>
              <a:latin typeface="Calibri"/>
            </a:endParaRPr>
          </a:p>
          <a:p>
            <a:pPr marL="228600" indent="-228600" defTabSz="914400">
              <a:lnSpc>
                <a:spcPct val="90000"/>
              </a:lnSpc>
              <a:spcBef>
                <a:spcPts val="1001"/>
              </a:spcBef>
              <a:buClr>
                <a:srgbClr val="1a202c"/>
              </a:buClr>
              <a:buFont typeface="Arial"/>
              <a:buChar char="•"/>
            </a:pPr>
            <a:r>
              <a:rPr b="1" lang="en-US" sz="1800" strike="noStrike" u="none">
                <a:solidFill>
                  <a:srgbClr val="1a202c"/>
                </a:solidFill>
                <a:uFillTx/>
                <a:latin typeface="Georgia"/>
              </a:rPr>
              <a:t>Content Summarization</a:t>
            </a:r>
            <a:endParaRPr b="0" lang="en-US" sz="1800" strike="noStrike" u="none">
              <a:solidFill>
                <a:schemeClr val="dk1"/>
              </a:solidFill>
              <a:uFillTx/>
              <a:latin typeface="Calibri"/>
            </a:endParaRPr>
          </a:p>
          <a:p>
            <a:pPr indent="0" defTabSz="914400">
              <a:lnSpc>
                <a:spcPct val="90000"/>
              </a:lnSpc>
              <a:spcBef>
                <a:spcPts val="1001"/>
              </a:spcBef>
              <a:buNone/>
            </a:pPr>
            <a:endParaRPr b="0" lang="en-US" sz="1800" strike="noStrike" u="none">
              <a:solidFill>
                <a:schemeClr val="dk1"/>
              </a:solidFill>
              <a:uFillTx/>
              <a:latin typeface="Calibri"/>
            </a:endParaRPr>
          </a:p>
          <a:p>
            <a:pPr indent="0" defTabSz="914400">
              <a:lnSpc>
                <a:spcPct val="90000"/>
              </a:lnSpc>
              <a:spcBef>
                <a:spcPts val="1001"/>
              </a:spcBef>
              <a:buNone/>
            </a:pPr>
            <a:endParaRPr b="0" lang="en-US" sz="1800" strike="noStrike" u="none">
              <a:solidFill>
                <a:schemeClr val="dk1"/>
              </a:solidFill>
              <a:uFillTx/>
              <a:latin typeface="Calibri"/>
            </a:endParaRPr>
          </a:p>
          <a:p>
            <a:pPr indent="0" defTabSz="914400">
              <a:lnSpc>
                <a:spcPct val="90000"/>
              </a:lnSpc>
              <a:spcBef>
                <a:spcPts val="1001"/>
              </a:spcBef>
              <a:buNone/>
            </a:pPr>
            <a:endParaRPr b="0" lang="en-US" sz="2800" strike="noStrike" u="none">
              <a:solidFill>
                <a:schemeClr val="dk1"/>
              </a:solidFill>
              <a:uFillTx/>
              <a:latin typeface="Calibri"/>
            </a:endParaRPr>
          </a:p>
        </p:txBody>
      </p:sp>
      <p:sp>
        <p:nvSpPr>
          <p:cNvPr id="170"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1" lang="en-US" sz="2100" strike="noStrike" u="none">
                <a:solidFill>
                  <a:srgbClr val="1a202c"/>
                </a:solidFill>
                <a:uFillTx/>
                <a:latin typeface="Georgia"/>
              </a:rPr>
              <a:t>Examples of zero-shot prompting in practice:</a:t>
            </a:r>
            <a:endParaRPr b="0" lang="en-US" sz="2100" strike="noStrike" u="none">
              <a:solidFill>
                <a:schemeClr val="dk1"/>
              </a:solidFill>
              <a:uFillTx/>
              <a:latin typeface="Calibri"/>
            </a:endParaRPr>
          </a:p>
          <a:p>
            <a:pPr indent="0" defTabSz="914400">
              <a:lnSpc>
                <a:spcPct val="90000"/>
              </a:lnSpc>
              <a:buNone/>
            </a:pPr>
            <a:endParaRPr b="0" lang="en-US" sz="3200" strike="noStrike" u="none">
              <a:solidFill>
                <a:schemeClr val="dk1"/>
              </a:solidFill>
              <a:uFillTx/>
              <a:latin typeface="Calibri"/>
            </a:endParaRPr>
          </a:p>
        </p:txBody>
      </p:sp>
      <p:pic>
        <p:nvPicPr>
          <p:cNvPr id="171" name="Picture 3" descr="A close-up of a text&#10;&#10;AI-generated content may be incorrect."/>
          <p:cNvPicPr/>
          <p:nvPr/>
        </p:nvPicPr>
        <p:blipFill>
          <a:blip r:embed="rId1"/>
          <a:stretch/>
        </p:blipFill>
        <p:spPr>
          <a:xfrm>
            <a:off x="4372200" y="977400"/>
            <a:ext cx="6886080" cy="742680"/>
          </a:xfrm>
          <a:prstGeom prst="rect">
            <a:avLst/>
          </a:prstGeom>
          <a:noFill/>
          <a:ln w="0">
            <a:noFill/>
          </a:ln>
        </p:spPr>
      </p:pic>
      <p:pic>
        <p:nvPicPr>
          <p:cNvPr id="172" name="Picture 4" descr="A close-up of words&#10;&#10;AI-generated content may be incorrect."/>
          <p:cNvPicPr/>
          <p:nvPr/>
        </p:nvPicPr>
        <p:blipFill>
          <a:blip r:embed="rId2"/>
          <a:stretch/>
        </p:blipFill>
        <p:spPr>
          <a:xfrm>
            <a:off x="4372200" y="1988280"/>
            <a:ext cx="7009920" cy="533160"/>
          </a:xfrm>
          <a:prstGeom prst="rect">
            <a:avLst/>
          </a:prstGeom>
          <a:noFill/>
          <a:ln w="0">
            <a:noFill/>
          </a:ln>
        </p:spPr>
      </p:pic>
      <p:pic>
        <p:nvPicPr>
          <p:cNvPr id="173" name="Picture 5" descr=""/>
          <p:cNvPicPr/>
          <p:nvPr/>
        </p:nvPicPr>
        <p:blipFill>
          <a:blip r:embed="rId3"/>
          <a:stretch/>
        </p:blipFill>
        <p:spPr>
          <a:xfrm>
            <a:off x="4375080" y="3262320"/>
            <a:ext cx="6447960" cy="333000"/>
          </a:xfrm>
          <a:prstGeom prst="rect">
            <a:avLst/>
          </a:prstGeom>
          <a:noFill/>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74" name="Table 8"/>
          <p:cNvGraphicFramePr/>
          <p:nvPr/>
        </p:nvGraphicFramePr>
        <p:xfrm>
          <a:off x="370800" y="137880"/>
          <a:ext cx="5973480" cy="7174440"/>
        </p:xfrm>
        <a:graphic>
          <a:graphicData uri="http://schemas.openxmlformats.org/drawingml/2006/table">
            <a:tbl>
              <a:tblPr/>
              <a:tblGrid>
                <a:gridCol w="2986920"/>
                <a:gridCol w="2986920"/>
              </a:tblGrid>
              <a:tr h="363600">
                <a:tc>
                  <a:txBody>
                    <a:bodyPr anchor="ctr">
                      <a:noAutofit/>
                    </a:bodyPr>
                    <a:p>
                      <a:pPr defTabSz="914400">
                        <a:lnSpc>
                          <a:spcPct val="100000"/>
                        </a:lnSpc>
                      </a:pPr>
                      <a:r>
                        <a:rPr b="0" lang="en-US" sz="1800" strike="noStrike" u="none">
                          <a:solidFill>
                            <a:schemeClr val="dk1"/>
                          </a:solidFill>
                          <a:uFillTx/>
                          <a:latin typeface="Calibri"/>
                        </a:rPr>
                        <a:t>Advantages</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40000"/>
                      </a:schemeClr>
                    </a:solidFill>
                  </a:tcPr>
                </a:tc>
                <a:tc>
                  <a:txBody>
                    <a:bodyPr anchor="ctr">
                      <a:noAutofit/>
                    </a:bodyPr>
                    <a:p>
                      <a:endParaRPr b="0" lang="en-US" sz="1800" strike="noStrike" u="none">
                        <a:solidFill>
                          <a:schemeClr val="dk1"/>
                        </a:solidFill>
                        <a:uFillTx/>
                        <a:latin typeface="Calibri"/>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40000"/>
                      </a:schemeClr>
                    </a:solidFill>
                  </a:tcPr>
                </a:tc>
              </a:tr>
              <a:tr h="636480">
                <a:tc>
                  <a:txBody>
                    <a:bodyPr anchor="ctr">
                      <a:noAutofit/>
                    </a:bodyPr>
                    <a:p>
                      <a:pPr defTabSz="914400">
                        <a:lnSpc>
                          <a:spcPct val="100000"/>
                        </a:lnSpc>
                      </a:pPr>
                      <a:r>
                        <a:rPr b="0" lang="en-US" sz="1800" strike="noStrike" u="none">
                          <a:solidFill>
                            <a:schemeClr val="dk1"/>
                          </a:solidFill>
                          <a:uFillTx/>
                          <a:latin typeface="Calibri"/>
                        </a:rPr>
                        <a:t>Versatility</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20000"/>
                      </a:schemeClr>
                    </a:solidFill>
                  </a:tcPr>
                </a:tc>
                <a:tc>
                  <a:txBody>
                    <a:bodyPr anchor="ctr">
                      <a:noAutofit/>
                    </a:bodyPr>
                    <a:p>
                      <a:pPr defTabSz="914400">
                        <a:lnSpc>
                          <a:spcPct val="100000"/>
                        </a:lnSpc>
                      </a:pPr>
                      <a:r>
                        <a:rPr b="0" lang="en-US" sz="1800" strike="noStrike" u="none">
                          <a:solidFill>
                            <a:schemeClr val="dk1"/>
                          </a:solidFill>
                          <a:uFillTx/>
                          <a:latin typeface="Calibri"/>
                        </a:rPr>
                        <a:t>Enables AI to handle a wide range of tasks without task-specific training.</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20000"/>
                      </a:schemeClr>
                    </a:solidFill>
                  </a:tcPr>
                </a:tc>
              </a:tr>
              <a:tr h="636480">
                <a:tc>
                  <a:txBody>
                    <a:bodyPr anchor="ctr">
                      <a:noAutofit/>
                    </a:bodyPr>
                    <a:p>
                      <a:pPr defTabSz="914400">
                        <a:lnSpc>
                          <a:spcPct val="100000"/>
                        </a:lnSpc>
                      </a:pPr>
                      <a:r>
                        <a:rPr b="0" lang="en-US" sz="1800" strike="noStrike" u="none">
                          <a:solidFill>
                            <a:schemeClr val="dk1"/>
                          </a:solidFill>
                          <a:uFillTx/>
                          <a:latin typeface="Calibri"/>
                        </a:rPr>
                        <a:t>Resource Efficiency</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40000"/>
                      </a:schemeClr>
                    </a:solidFill>
                  </a:tcPr>
                </a:tc>
                <a:tc>
                  <a:txBody>
                    <a:bodyPr anchor="ctr">
                      <a:noAutofit/>
                    </a:bodyPr>
                    <a:p>
                      <a:pPr defTabSz="914400">
                        <a:lnSpc>
                          <a:spcPct val="100000"/>
                        </a:lnSpc>
                      </a:pPr>
                      <a:r>
                        <a:rPr b="0" lang="en-US" sz="1800" strike="noStrike" u="none">
                          <a:solidFill>
                            <a:schemeClr val="dk1"/>
                          </a:solidFill>
                          <a:uFillTx/>
                          <a:latin typeface="Calibri"/>
                        </a:rPr>
                        <a:t>Reduces the need for large labeled datasets, saving time and energy.</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40000"/>
                      </a:schemeClr>
                    </a:solidFill>
                  </a:tcPr>
                </a:tc>
              </a:tr>
              <a:tr h="363600">
                <a:tc>
                  <a:txBody>
                    <a:bodyPr anchor="ctr">
                      <a:noAutofit/>
                    </a:bodyPr>
                    <a:p>
                      <a:pPr defTabSz="914400">
                        <a:lnSpc>
                          <a:spcPct val="100000"/>
                        </a:lnSpc>
                      </a:pPr>
                      <a:r>
                        <a:rPr b="0" lang="en-US" sz="1800" strike="noStrike" u="none">
                          <a:solidFill>
                            <a:schemeClr val="dk1"/>
                          </a:solidFill>
                          <a:uFillTx/>
                          <a:latin typeface="Calibri"/>
                        </a:rPr>
                        <a:t>Rapid Deployment</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20000"/>
                      </a:schemeClr>
                    </a:solidFill>
                  </a:tcPr>
                </a:tc>
                <a:tc>
                  <a:txBody>
                    <a:bodyPr anchor="ctr">
                      <a:noAutofit/>
                    </a:bodyPr>
                    <a:p>
                      <a:pPr defTabSz="914400">
                        <a:lnSpc>
                          <a:spcPct val="100000"/>
                        </a:lnSpc>
                      </a:pPr>
                      <a:r>
                        <a:rPr b="0" lang="en-US" sz="1800" strike="noStrike" u="none">
                          <a:solidFill>
                            <a:schemeClr val="dk1"/>
                          </a:solidFill>
                          <a:uFillTx/>
                          <a:latin typeface="Calibri"/>
                        </a:rPr>
                        <a:t>Allows faster development and execution for new tasks.</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20000"/>
                      </a:schemeClr>
                    </a:solidFill>
                  </a:tcPr>
                </a:tc>
              </a:tr>
              <a:tr h="363600">
                <a:tc>
                  <a:txBody>
                    <a:bodyPr anchor="ctr">
                      <a:noAutofit/>
                    </a:bodyPr>
                    <a:p>
                      <a:pPr defTabSz="914400">
                        <a:lnSpc>
                          <a:spcPct val="100000"/>
                        </a:lnSpc>
                      </a:pPr>
                      <a:r>
                        <a:rPr b="0" lang="en-US" sz="1800" strike="noStrike" u="none">
                          <a:solidFill>
                            <a:schemeClr val="dk1"/>
                          </a:solidFill>
                          <a:uFillTx/>
                          <a:latin typeface="Calibri"/>
                        </a:rPr>
                        <a:t>Generalization</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40000"/>
                      </a:schemeClr>
                    </a:solidFill>
                  </a:tcPr>
                </a:tc>
                <a:tc>
                  <a:txBody>
                    <a:bodyPr anchor="ctr">
                      <a:noAutofit/>
                    </a:bodyPr>
                    <a:p>
                      <a:pPr defTabSz="914400">
                        <a:lnSpc>
                          <a:spcPct val="100000"/>
                        </a:lnSpc>
                      </a:pPr>
                      <a:r>
                        <a:rPr b="0" lang="en-US" sz="1800" strike="noStrike" u="none">
                          <a:solidFill>
                            <a:schemeClr val="dk1"/>
                          </a:solidFill>
                          <a:uFillTx/>
                          <a:latin typeface="Calibri"/>
                        </a:rPr>
                        <a:t>Performs well even with limited information or examples.</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40000"/>
                      </a:schemeClr>
                    </a:solidFill>
                  </a:tcPr>
                </a:tc>
              </a:tr>
              <a:tr h="636480">
                <a:tc>
                  <a:txBody>
                    <a:bodyPr anchor="ctr">
                      <a:noAutofit/>
                    </a:bodyPr>
                    <a:p>
                      <a:pPr defTabSz="914400">
                        <a:lnSpc>
                          <a:spcPct val="100000"/>
                        </a:lnSpc>
                      </a:pPr>
                      <a:r>
                        <a:rPr b="0" lang="en-US" sz="1800" strike="noStrike" u="none">
                          <a:solidFill>
                            <a:schemeClr val="dk1"/>
                          </a:solidFill>
                          <a:uFillTx/>
                          <a:latin typeface="Calibri"/>
                        </a:rPr>
                        <a:t>Reduced Cost</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20000"/>
                      </a:schemeClr>
                    </a:solidFill>
                  </a:tcPr>
                </a:tc>
                <a:tc>
                  <a:txBody>
                    <a:bodyPr anchor="ctr">
                      <a:noAutofit/>
                    </a:bodyPr>
                    <a:p>
                      <a:pPr defTabSz="914400">
                        <a:lnSpc>
                          <a:spcPct val="100000"/>
                        </a:lnSpc>
                      </a:pPr>
                      <a:r>
                        <a:rPr b="0" lang="en-US" sz="1800" strike="noStrike" u="none">
                          <a:solidFill>
                            <a:schemeClr val="dk1"/>
                          </a:solidFill>
                          <a:uFillTx/>
                          <a:latin typeface="Calibri"/>
                        </a:rPr>
                        <a:t>Minimizes the cost of model development due to lower data and resource needs.</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20000"/>
                      </a:schemeClr>
                    </a:solidFill>
                  </a:tcPr>
                </a:tc>
              </a:tr>
              <a:tr h="636480">
                <a:tc>
                  <a:txBody>
                    <a:bodyPr anchor="ctr">
                      <a:noAutofit/>
                    </a:bodyPr>
                    <a:p>
                      <a:pPr defTabSz="914400">
                        <a:lnSpc>
                          <a:spcPct val="100000"/>
                        </a:lnSpc>
                      </a:pPr>
                      <a:r>
                        <a:rPr b="0" lang="en-US" sz="1800" strike="noStrike" u="none">
                          <a:solidFill>
                            <a:schemeClr val="dk1"/>
                          </a:solidFill>
                          <a:uFillTx/>
                          <a:latin typeface="Calibri"/>
                        </a:rPr>
                        <a:t>Customization</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40000"/>
                      </a:schemeClr>
                    </a:solidFill>
                  </a:tcPr>
                </a:tc>
                <a:tc>
                  <a:txBody>
                    <a:bodyPr anchor="ctr">
                      <a:noAutofit/>
                    </a:bodyPr>
                    <a:p>
                      <a:pPr defTabSz="914400">
                        <a:lnSpc>
                          <a:spcPct val="100000"/>
                        </a:lnSpc>
                      </a:pPr>
                      <a:r>
                        <a:rPr b="0" lang="en-US" sz="1800" strike="noStrike" u="none">
                          <a:solidFill>
                            <a:schemeClr val="dk1"/>
                          </a:solidFill>
                          <a:uFillTx/>
                          <a:latin typeface="Calibri"/>
                        </a:rPr>
                        <a:t>Prompts can be tailored to specific tasks for better task alignment.</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2">
                        <a:tint val="40000"/>
                      </a:schemeClr>
                    </a:solidFill>
                  </a:tcPr>
                </a:tc>
              </a:tr>
            </a:tbl>
          </a:graphicData>
        </a:graphic>
      </p:graphicFrame>
      <p:graphicFrame>
        <p:nvGraphicFramePr>
          <p:cNvPr id="175" name="Table 10"/>
          <p:cNvGraphicFramePr/>
          <p:nvPr/>
        </p:nvGraphicFramePr>
        <p:xfrm>
          <a:off x="6569640" y="679680"/>
          <a:ext cx="5009040" cy="4762440"/>
        </p:xfrm>
        <a:graphic>
          <a:graphicData uri="http://schemas.openxmlformats.org/drawingml/2006/table">
            <a:tbl>
              <a:tblPr/>
              <a:tblGrid>
                <a:gridCol w="2504520"/>
                <a:gridCol w="2504520"/>
              </a:tblGrid>
              <a:tr h="443520">
                <a:tc>
                  <a:txBody>
                    <a:bodyPr anchor="ctr">
                      <a:noAutofit/>
                    </a:bodyPr>
                    <a:p>
                      <a:pPr defTabSz="914400">
                        <a:lnSpc>
                          <a:spcPct val="100000"/>
                        </a:lnSpc>
                      </a:pPr>
                      <a:r>
                        <a:rPr b="0" lang="en-US" sz="1800" strike="noStrike" u="none">
                          <a:solidFill>
                            <a:schemeClr val="dk1"/>
                          </a:solidFill>
                          <a:uFillTx/>
                          <a:latin typeface="Calibri"/>
                        </a:rPr>
                        <a:t>Limitations</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3">
                        <a:tint val="40000"/>
                      </a:schemeClr>
                    </a:solidFill>
                  </a:tcPr>
                </a:tc>
                <a:tc>
                  <a:txBody>
                    <a:bodyPr anchor="ctr">
                      <a:noAutofit/>
                    </a:bodyPr>
                    <a:p>
                      <a:endParaRPr b="0" lang="en-US" sz="1800" strike="noStrike" u="none">
                        <a:solidFill>
                          <a:schemeClr val="dk1"/>
                        </a:solidFill>
                        <a:uFillTx/>
                        <a:latin typeface="Calibri"/>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3">
                        <a:tint val="40000"/>
                      </a:schemeClr>
                    </a:solidFill>
                  </a:tcPr>
                </a:tc>
              </a:tr>
              <a:tr h="909720">
                <a:tc>
                  <a:txBody>
                    <a:bodyPr anchor="ctr">
                      <a:noAutofit/>
                    </a:bodyPr>
                    <a:p>
                      <a:pPr defTabSz="914400">
                        <a:lnSpc>
                          <a:spcPct val="100000"/>
                        </a:lnSpc>
                      </a:pPr>
                      <a:r>
                        <a:rPr b="0" lang="en-US" sz="1800" strike="noStrike" u="none">
                          <a:solidFill>
                            <a:schemeClr val="dk1"/>
                          </a:solidFill>
                          <a:uFillTx/>
                          <a:latin typeface="Calibri"/>
                        </a:rPr>
                        <a:t>Scalability Issues</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3">
                        <a:tint val="20000"/>
                      </a:schemeClr>
                    </a:solidFill>
                  </a:tcPr>
                </a:tc>
                <a:tc>
                  <a:txBody>
                    <a:bodyPr anchor="ctr">
                      <a:noAutofit/>
                    </a:bodyPr>
                    <a:p>
                      <a:pPr defTabSz="914400">
                        <a:lnSpc>
                          <a:spcPct val="100000"/>
                        </a:lnSpc>
                      </a:pPr>
                      <a:r>
                        <a:rPr b="0" lang="en-US" sz="1800" strike="noStrike" u="none">
                          <a:solidFill>
                            <a:schemeClr val="dk1"/>
                          </a:solidFill>
                          <a:uFillTx/>
                          <a:latin typeface="Calibri"/>
                        </a:rPr>
                        <a:t>Scaling to many tasks may require more resources and significant tuning.</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3">
                        <a:tint val="20000"/>
                      </a:schemeClr>
                    </a:solidFill>
                  </a:tcPr>
                </a:tc>
              </a:tr>
              <a:tr h="909720">
                <a:tc>
                  <a:txBody>
                    <a:bodyPr anchor="ctr">
                      <a:noAutofit/>
                    </a:bodyPr>
                    <a:p>
                      <a:pPr defTabSz="914400">
                        <a:lnSpc>
                          <a:spcPct val="100000"/>
                        </a:lnSpc>
                      </a:pPr>
                      <a:r>
                        <a:rPr b="0" lang="en-US" sz="1800" strike="noStrike" u="none">
                          <a:solidFill>
                            <a:schemeClr val="dk1"/>
                          </a:solidFill>
                          <a:uFillTx/>
                          <a:latin typeface="Calibri"/>
                        </a:rPr>
                        <a:t>Complex Domain Knowledge</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3">
                        <a:tint val="40000"/>
                      </a:schemeClr>
                    </a:solidFill>
                  </a:tcPr>
                </a:tc>
                <a:tc>
                  <a:txBody>
                    <a:bodyPr anchor="ctr">
                      <a:noAutofit/>
                    </a:bodyPr>
                    <a:p>
                      <a:pPr defTabSz="914400">
                        <a:lnSpc>
                          <a:spcPct val="100000"/>
                        </a:lnSpc>
                      </a:pPr>
                      <a:r>
                        <a:rPr b="0" lang="en-US" sz="1800" strike="noStrike" u="none">
                          <a:solidFill>
                            <a:schemeClr val="dk1"/>
                          </a:solidFill>
                          <a:uFillTx/>
                          <a:latin typeface="Calibri"/>
                        </a:rPr>
                        <a:t>May struggle with tasks requiring deep, field-specific expertise.</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3">
                        <a:tint val="40000"/>
                      </a:schemeClr>
                    </a:solidFill>
                  </a:tcPr>
                </a:tc>
              </a:tr>
              <a:tr h="909720">
                <a:tc>
                  <a:txBody>
                    <a:bodyPr anchor="ctr">
                      <a:noAutofit/>
                    </a:bodyPr>
                    <a:p>
                      <a:pPr defTabSz="914400">
                        <a:lnSpc>
                          <a:spcPct val="100000"/>
                        </a:lnSpc>
                      </a:pPr>
                      <a:r>
                        <a:rPr b="0" lang="en-US" sz="1800" strike="noStrike" u="none">
                          <a:solidFill>
                            <a:schemeClr val="dk1"/>
                          </a:solidFill>
                          <a:uFillTx/>
                          <a:latin typeface="Calibri"/>
                        </a:rPr>
                        <a:t>Limited Control</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3">
                        <a:tint val="20000"/>
                      </a:schemeClr>
                    </a:solidFill>
                  </a:tcPr>
                </a:tc>
                <a:tc>
                  <a:txBody>
                    <a:bodyPr anchor="ctr">
                      <a:noAutofit/>
                    </a:bodyPr>
                    <a:p>
                      <a:pPr defTabSz="914400">
                        <a:lnSpc>
                          <a:spcPct val="100000"/>
                        </a:lnSpc>
                      </a:pPr>
                      <a:r>
                        <a:rPr b="0" lang="en-US" sz="1800" strike="noStrike" u="none">
                          <a:solidFill>
                            <a:schemeClr val="dk1"/>
                          </a:solidFill>
                          <a:uFillTx/>
                          <a:latin typeface="Calibri"/>
                        </a:rPr>
                        <a:t>Users have less influence over the model’s internal decision-making process.</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3">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p:nvPr>
        </p:nvSpPr>
        <p:spPr>
          <a:xfrm>
            <a:off x="571320" y="1137240"/>
            <a:ext cx="11208960" cy="490788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374151"/>
              </a:buClr>
              <a:buFont typeface="Arial"/>
              <a:buChar char="•"/>
            </a:pPr>
            <a:r>
              <a:rPr b="0" lang="en-US" sz="1200" strike="noStrike" u="none">
                <a:solidFill>
                  <a:srgbClr val="374151"/>
                </a:solidFill>
                <a:uFillTx/>
                <a:latin typeface="Georgia"/>
              </a:rPr>
              <a:t>enhances zero-shot prompting by providing a single example before the new task, which helps clarify expectations and improves model performance</a:t>
            </a:r>
            <a:endParaRPr b="0" lang="en-US" sz="1200" strike="noStrike" u="none">
              <a:solidFill>
                <a:schemeClr val="dk1"/>
              </a:solidFill>
              <a:uFillTx/>
              <a:latin typeface="Calibri"/>
            </a:endParaRPr>
          </a:p>
        </p:txBody>
      </p:sp>
      <p:sp>
        <p:nvSpPr>
          <p:cNvPr id="177"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1" lang="en-US" sz="3200" strike="noStrike" u="none">
                <a:solidFill>
                  <a:srgbClr val="000000"/>
                </a:solidFill>
                <a:uFillTx/>
                <a:latin typeface="Georgia"/>
              </a:rPr>
              <a:t>One-shot Prompting</a:t>
            </a:r>
            <a:endParaRPr b="0" lang="en-US" sz="3200" strike="noStrike" u="none">
              <a:solidFill>
                <a:schemeClr val="dk1"/>
              </a:solidFill>
              <a:uFillTx/>
              <a:latin typeface="Calibri"/>
            </a:endParaRPr>
          </a:p>
          <a:p>
            <a:pPr indent="0" defTabSz="914400">
              <a:lnSpc>
                <a:spcPct val="90000"/>
              </a:lnSpc>
              <a:buNone/>
            </a:pPr>
            <a:endParaRPr b="0" lang="en-US" sz="3200" strike="noStrike" u="none">
              <a:solidFill>
                <a:schemeClr val="dk1"/>
              </a:solidFill>
              <a:uFillTx/>
              <a:latin typeface="Calibri"/>
            </a:endParaRPr>
          </a:p>
        </p:txBody>
      </p:sp>
      <p:pic>
        <p:nvPicPr>
          <p:cNvPr id="178" name="Picture 3" descr="A screenshot of a computer&#10;&#10;AI-generated content may be incorrect."/>
          <p:cNvPicPr/>
          <p:nvPr/>
        </p:nvPicPr>
        <p:blipFill>
          <a:blip r:embed="rId1"/>
          <a:stretch/>
        </p:blipFill>
        <p:spPr>
          <a:xfrm>
            <a:off x="1614600" y="1858320"/>
            <a:ext cx="8962560" cy="3800160"/>
          </a:xfrm>
          <a:prstGeom prst="rect">
            <a:avLst/>
          </a:prstGeom>
          <a:noFill/>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p:nvPr>
        </p:nvSpPr>
        <p:spPr>
          <a:xfrm>
            <a:off x="1590840" y="1137240"/>
            <a:ext cx="8665560" cy="572400"/>
          </a:xfrm>
          <a:prstGeom prst="rect">
            <a:avLst/>
          </a:prstGeom>
          <a:solidFill>
            <a:schemeClr val="accent4">
              <a:lumMod val="20000"/>
              <a:lumOff val="80000"/>
            </a:schemeClr>
          </a:solidFill>
          <a:ln w="0">
            <a:noFill/>
          </a:ln>
        </p:spPr>
        <p:txBody>
          <a:bodyPr lIns="91440" rIns="91440" tIns="45720" bIns="45720" anchor="t">
            <a:noAutofit/>
          </a:bodyPr>
          <a:p>
            <a:pPr marL="228600" indent="-228600" defTabSz="914400">
              <a:lnSpc>
                <a:spcPct val="90000"/>
              </a:lnSpc>
              <a:spcBef>
                <a:spcPts val="1001"/>
              </a:spcBef>
              <a:buClr>
                <a:srgbClr val="374151"/>
              </a:buClr>
              <a:buFont typeface="Arial"/>
              <a:buChar char="•"/>
            </a:pPr>
            <a:r>
              <a:rPr b="0" lang="en-US" sz="1400" strike="noStrike" u="none">
                <a:solidFill>
                  <a:srgbClr val="374151"/>
                </a:solidFill>
                <a:uFillTx/>
                <a:latin typeface="Georgia"/>
              </a:rPr>
              <a:t>provides two or more examples, which helps the model recognize patterns and handle more complex tasks. With more examples, the model gains a better understanding of the task, leading to improved accuracy and consistency.</a:t>
            </a:r>
            <a:endParaRPr b="0" lang="en-US" sz="1400" strike="noStrike" u="none">
              <a:solidFill>
                <a:schemeClr val="dk1"/>
              </a:solidFill>
              <a:uFillTx/>
              <a:latin typeface="Calibri"/>
            </a:endParaRPr>
          </a:p>
        </p:txBody>
      </p:sp>
      <p:sp>
        <p:nvSpPr>
          <p:cNvPr id="180"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1" lang="en-US" sz="3200" strike="noStrike" u="none">
                <a:solidFill>
                  <a:srgbClr val="000000"/>
                </a:solidFill>
                <a:uFillTx/>
                <a:latin typeface="Georgia"/>
              </a:rPr>
              <a:t>Few-Shot Prompting</a:t>
            </a:r>
            <a:endParaRPr b="0" lang="en-US" sz="3200" strike="noStrike" u="none">
              <a:solidFill>
                <a:schemeClr val="dk1"/>
              </a:solidFill>
              <a:uFillTx/>
              <a:latin typeface="Calibri"/>
            </a:endParaRPr>
          </a:p>
          <a:p>
            <a:pPr indent="0" defTabSz="914400">
              <a:lnSpc>
                <a:spcPct val="90000"/>
              </a:lnSpc>
              <a:buNone/>
            </a:pPr>
            <a:endParaRPr b="0" lang="en-US" sz="3200" strike="noStrike" u="none">
              <a:solidFill>
                <a:schemeClr val="dk1"/>
              </a:solidFill>
              <a:uFillTx/>
              <a:latin typeface="Calibri"/>
            </a:endParaRPr>
          </a:p>
        </p:txBody>
      </p:sp>
      <p:pic>
        <p:nvPicPr>
          <p:cNvPr id="181" name="Picture 3" descr="A screenshot of a computer&#10;&#10;AI-generated content may be incorrect."/>
          <p:cNvPicPr/>
          <p:nvPr/>
        </p:nvPicPr>
        <p:blipFill>
          <a:blip r:embed="rId1"/>
          <a:stretch/>
        </p:blipFill>
        <p:spPr>
          <a:xfrm>
            <a:off x="1585800" y="2200320"/>
            <a:ext cx="9019800" cy="385740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338760" y="5054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Outline</a:t>
            </a:r>
            <a:br>
              <a:rPr sz="3200"/>
            </a:br>
            <a:endParaRPr b="0" lang="en-US" sz="3200" strike="noStrike" u="none">
              <a:solidFill>
                <a:schemeClr val="dk1"/>
              </a:solidFill>
              <a:uFillTx/>
              <a:latin typeface="Calibri"/>
            </a:endParaRPr>
          </a:p>
        </p:txBody>
      </p:sp>
      <p:sp>
        <p:nvSpPr>
          <p:cNvPr id="113" name="TextBox 3"/>
          <p:cNvSpPr/>
          <p:nvPr/>
        </p:nvSpPr>
        <p:spPr>
          <a:xfrm>
            <a:off x="1373040" y="732600"/>
            <a:ext cx="9697680" cy="6219720"/>
          </a:xfrm>
          <a:prstGeom prst="rect">
            <a:avLst/>
          </a:prstGeom>
          <a:noFill/>
          <a:ln w="0">
            <a:noFill/>
          </a:ln>
        </p:spPr>
        <p:style>
          <a:lnRef idx="0"/>
          <a:fillRef idx="0"/>
          <a:effectRef idx="0"/>
          <a:fontRef idx="minor"/>
        </p:style>
        <p:txBody>
          <a:bodyPr anchor="t">
            <a:spAutoFit/>
          </a:bodyPr>
          <a:p>
            <a:pPr marL="457200" indent="-457200" defTabSz="914400">
              <a:lnSpc>
                <a:spcPct val="100000"/>
              </a:lnSpc>
              <a:buClr>
                <a:srgbClr val="000000"/>
              </a:buClr>
              <a:buFont typeface="OpenSymbol"/>
              <a:buAutoNum type="arabicPeriod"/>
            </a:pPr>
            <a:r>
              <a:rPr b="1" lang="en-IN" sz="2000" strike="noStrike" u="none">
                <a:solidFill>
                  <a:schemeClr val="dk1"/>
                </a:solidFill>
                <a:uFillTx/>
                <a:latin typeface="Calibri"/>
                <a:ea typeface="Calibri"/>
              </a:rPr>
              <a:t>Fundamentals of Prompting</a:t>
            </a:r>
            <a:endParaRPr b="0" lang="en-US" sz="20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IN" sz="2000" strike="noStrike" u="none">
                <a:solidFill>
                  <a:schemeClr val="dk1"/>
                </a:solidFill>
                <a:uFillTx/>
                <a:latin typeface="Calibri"/>
                <a:ea typeface="Calibri"/>
              </a:rPr>
              <a:t>Shot-Based Prompting-Zero-Shot, One-Shot, Few-Shot </a:t>
            </a:r>
            <a:endParaRPr b="0" lang="en-US" sz="20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IN" sz="2000" strike="noStrike" u="none">
                <a:solidFill>
                  <a:schemeClr val="dk1"/>
                </a:solidFill>
                <a:uFillTx/>
                <a:latin typeface="Calibri"/>
                <a:ea typeface="Calibri"/>
              </a:rPr>
              <a:t>Reasoning-Based Prompting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Chain-of-Thought (CoT) Prompting </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One-Shot CoT</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Few-Shot CoT</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Self-Consistency CoT</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Tree of Thoughts (ToT) </a:t>
            </a:r>
            <a:endParaRPr b="0" lang="en-US" sz="20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IN" sz="2000" strike="noStrike" u="none">
                <a:solidFill>
                  <a:schemeClr val="dk1"/>
                </a:solidFill>
                <a:uFillTx/>
                <a:latin typeface="Calibri"/>
                <a:ea typeface="Calibri"/>
              </a:rPr>
              <a:t>Interaction and Feedback-Based Prompting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ReAct Prompting (Reasoning + Acting)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Positive and Negative Prompting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Iterative Prompting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 </a:t>
            </a:r>
            <a:r>
              <a:rPr b="1" lang="en-IN" sz="2000" strike="noStrike" u="none">
                <a:solidFill>
                  <a:schemeClr val="dk1"/>
                </a:solidFill>
                <a:uFillTx/>
                <a:latin typeface="Calibri"/>
                <a:ea typeface="Calibri"/>
              </a:rPr>
              <a:t>Model-Guided Prompting</a:t>
            </a:r>
            <a:endParaRPr b="0" lang="en-US" sz="20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IN" sz="2000" strike="noStrike" u="none">
                <a:solidFill>
                  <a:schemeClr val="dk1"/>
                </a:solidFill>
                <a:uFillTx/>
                <a:latin typeface="Calibri"/>
                <a:ea typeface="Calibri"/>
              </a:rPr>
              <a:t>Instruction and Role-Based Prompting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Sans-Serif"/>
              <a:buChar char="•"/>
            </a:pPr>
            <a:r>
              <a:rPr b="1" lang="en-IN" sz="2000" strike="noStrike" u="none">
                <a:solidFill>
                  <a:schemeClr val="dk1"/>
                </a:solidFill>
                <a:uFillTx/>
                <a:latin typeface="Calibri"/>
                <a:ea typeface="Calibri"/>
              </a:rPr>
              <a:t>Instruction Prompting</a:t>
            </a:r>
            <a:r>
              <a:rPr b="0" lang="en-IN" sz="2000" strike="noStrike" u="none">
                <a:solidFill>
                  <a:schemeClr val="dk1"/>
                </a:solidFill>
                <a:uFillTx/>
                <a:latin typeface="Calibri"/>
                <a:ea typeface="Calibri"/>
              </a:rPr>
              <a:t> </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Sans-Serif"/>
              <a:buChar char="•"/>
            </a:pPr>
            <a:r>
              <a:rPr b="1" lang="en-IN" sz="2000" strike="noStrike" u="none">
                <a:solidFill>
                  <a:schemeClr val="dk1"/>
                </a:solidFill>
                <a:uFillTx/>
                <a:latin typeface="Calibri"/>
                <a:ea typeface="Calibri"/>
              </a:rPr>
              <a:t>Role Prompting</a:t>
            </a:r>
            <a:endParaRPr b="0" lang="en-US" sz="2000" strike="noStrike" u="none">
              <a:solidFill>
                <a:srgbClr val="000000"/>
              </a:solidFill>
              <a:uFillTx/>
              <a:latin typeface="Arial"/>
            </a:endParaRPr>
          </a:p>
          <a:p>
            <a:pPr defTabSz="914400">
              <a:lnSpc>
                <a:spcPct val="100000"/>
              </a:lnSpc>
            </a:pPr>
            <a:r>
              <a:rPr b="1" lang="en-IN" sz="2000" strike="noStrike" u="none">
                <a:solidFill>
                  <a:schemeClr val="dk1"/>
                </a:solidFill>
                <a:uFillTx/>
                <a:latin typeface="Calibri"/>
                <a:ea typeface="Calibri"/>
              </a:rPr>
              <a:t>5. Knowledge-Augmented Prompting</a:t>
            </a:r>
            <a:endParaRPr b="0" lang="en-US" sz="2000" strike="noStrike" u="none">
              <a:solidFill>
                <a:srgbClr val="000000"/>
              </a:solidFill>
              <a:uFillTx/>
              <a:latin typeface="Arial"/>
            </a:endParaRPr>
          </a:p>
          <a:p>
            <a:pPr lvl="1" marL="743040" indent="-285840" defTabSz="914400">
              <a:lnSpc>
                <a:spcPct val="100000"/>
              </a:lnSpc>
              <a:buClr>
                <a:srgbClr val="000000"/>
              </a:buClr>
              <a:buFont typeface="Arial"/>
              <a:buChar char="•"/>
            </a:pPr>
            <a:r>
              <a:rPr b="1" lang="en-IN" sz="2000" strike="noStrike" u="none">
                <a:solidFill>
                  <a:schemeClr val="dk1"/>
                </a:solidFill>
                <a:uFillTx/>
                <a:latin typeface="Calibri"/>
                <a:ea typeface="Calibri"/>
              </a:rPr>
              <a:t>Generated Knowledge Prompting (GKP)</a:t>
            </a:r>
            <a:endParaRPr b="0" lang="en-US" sz="2000" strike="noStrike" u="none">
              <a:solidFill>
                <a:srgbClr val="000000"/>
              </a:solidFill>
              <a:uFillTx/>
              <a:latin typeface="Arial"/>
            </a:endParaRPr>
          </a:p>
          <a:p>
            <a:pPr marL="457200" defTabSz="914400">
              <a:lnSpc>
                <a:spcPct val="100000"/>
              </a:lnSpc>
            </a:pPr>
            <a:endParaRPr b="0" lang="en-US" sz="24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a:bodyPr>
          <a:p>
            <a:pPr indent="0" defTabSz="914400">
              <a:lnSpc>
                <a:spcPct val="90000"/>
              </a:lnSpc>
              <a:buNone/>
            </a:pPr>
            <a:r>
              <a:rPr b="0" lang="en-US" sz="2400" strike="noStrike" u="none">
                <a:solidFill>
                  <a:schemeClr val="dk1"/>
                </a:solidFill>
                <a:uFillTx/>
                <a:latin typeface="Calibri Light"/>
              </a:rPr>
              <a:t>Few shot</a:t>
            </a:r>
            <a:endParaRPr b="0" lang="en-US" sz="2400" strike="noStrike" u="none">
              <a:solidFill>
                <a:schemeClr val="dk1"/>
              </a:solidFill>
              <a:uFillTx/>
              <a:latin typeface="Calibri"/>
            </a:endParaRPr>
          </a:p>
        </p:txBody>
      </p:sp>
      <p:pic>
        <p:nvPicPr>
          <p:cNvPr id="183" name="Content Placeholder 3" descr="A screenshot of a computer&#10;&#10;AI-generated content may be incorrect."/>
          <p:cNvPicPr/>
          <p:nvPr/>
        </p:nvPicPr>
        <p:blipFill>
          <a:blip r:embed="rId1"/>
          <a:stretch/>
        </p:blipFill>
        <p:spPr>
          <a:xfrm>
            <a:off x="2153520" y="992880"/>
            <a:ext cx="7884360" cy="5184000"/>
          </a:xfrm>
          <a:prstGeom prst="rect">
            <a:avLst/>
          </a:prstGeom>
          <a:noFill/>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4" name="Picture 4" descr=""/>
          <p:cNvPicPr/>
          <p:nvPr/>
        </p:nvPicPr>
        <p:blipFill>
          <a:blip r:embed="rId1"/>
          <a:stretch/>
        </p:blipFill>
        <p:spPr>
          <a:xfrm>
            <a:off x="232920" y="580680"/>
            <a:ext cx="9330840" cy="4514760"/>
          </a:xfrm>
          <a:prstGeom prst="rect">
            <a:avLst/>
          </a:prstGeom>
          <a:noFill/>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186"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187" name="Content Placeholder 6" descr=""/>
          <p:cNvPicPr/>
          <p:nvPr/>
        </p:nvPicPr>
        <p:blipFill>
          <a:blip r:embed="rId1"/>
          <a:stretch/>
        </p:blipFill>
        <p:spPr>
          <a:xfrm>
            <a:off x="1271880" y="920160"/>
            <a:ext cx="8570160" cy="4804920"/>
          </a:xfrm>
          <a:prstGeom prst="rect">
            <a:avLst/>
          </a:prstGeom>
          <a:noFill/>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189"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190" name="Picture 4" descr=""/>
          <p:cNvPicPr/>
          <p:nvPr/>
        </p:nvPicPr>
        <p:blipFill>
          <a:blip r:embed="rId1"/>
          <a:stretch/>
        </p:blipFill>
        <p:spPr>
          <a:xfrm>
            <a:off x="976680" y="1033920"/>
            <a:ext cx="8025840" cy="4095720"/>
          </a:xfrm>
          <a:prstGeom prst="rect">
            <a:avLst/>
          </a:prstGeom>
          <a:noFill/>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192"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193" name="Picture 4" descr=""/>
          <p:cNvPicPr/>
          <p:nvPr/>
        </p:nvPicPr>
        <p:blipFill>
          <a:blip r:embed="rId1"/>
          <a:stretch/>
        </p:blipFill>
        <p:spPr>
          <a:xfrm>
            <a:off x="571320" y="443880"/>
            <a:ext cx="10008720" cy="5408280"/>
          </a:xfrm>
          <a:prstGeom prst="rect">
            <a:avLst/>
          </a:prstGeom>
          <a:noFill/>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94" name="Table 4"/>
          <p:cNvGraphicFramePr/>
          <p:nvPr/>
        </p:nvGraphicFramePr>
        <p:xfrm>
          <a:off x="885600" y="165240"/>
          <a:ext cx="10936440" cy="7888320"/>
        </p:xfrm>
        <a:graphic>
          <a:graphicData uri="http://schemas.openxmlformats.org/drawingml/2006/table">
            <a:tbl>
              <a:tblPr/>
              <a:tblGrid>
                <a:gridCol w="2220120"/>
                <a:gridCol w="3247920"/>
                <a:gridCol w="2733840"/>
                <a:gridCol w="2733840"/>
              </a:tblGrid>
              <a:tr h="344880">
                <a:tc>
                  <a:txBody>
                    <a:bodyPr anchor="ctr">
                      <a:noAutofit/>
                    </a:bodyPr>
                    <a:p>
                      <a:pPr defTabSz="914400">
                        <a:lnSpc>
                          <a:spcPct val="100000"/>
                        </a:lnSpc>
                      </a:pPr>
                      <a:r>
                        <a:rPr b="1" lang="en-US" sz="1800" strike="noStrike" u="none">
                          <a:solidFill>
                            <a:srgbClr val="ff0000"/>
                          </a:solidFill>
                          <a:uFillTx/>
                          <a:latin typeface="Calibri"/>
                        </a:rPr>
                        <a:t>Aspect</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c>
                  <a:txBody>
                    <a:bodyPr anchor="ctr">
                      <a:noAutofit/>
                    </a:bodyPr>
                    <a:p>
                      <a:pPr defTabSz="914400">
                        <a:lnSpc>
                          <a:spcPct val="100000"/>
                        </a:lnSpc>
                      </a:pPr>
                      <a:r>
                        <a:rPr b="1" lang="en-US" sz="1800" strike="noStrike" u="none">
                          <a:solidFill>
                            <a:srgbClr val="ff0000"/>
                          </a:solidFill>
                          <a:uFillTx/>
                          <a:latin typeface="Calibri"/>
                        </a:rPr>
                        <a:t>Zero-Shot Prompting</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c>
                  <a:txBody>
                    <a:bodyPr anchor="ctr">
                      <a:noAutofit/>
                    </a:bodyPr>
                    <a:p>
                      <a:pPr defTabSz="914400">
                        <a:lnSpc>
                          <a:spcPct val="100000"/>
                        </a:lnSpc>
                      </a:pPr>
                      <a:r>
                        <a:rPr b="1" lang="en-US" sz="1800" strike="noStrike" u="none">
                          <a:solidFill>
                            <a:srgbClr val="ff0000"/>
                          </a:solidFill>
                          <a:uFillTx/>
                          <a:latin typeface="Calibri"/>
                        </a:rPr>
                        <a:t>One-Shot Prompting</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c>
                  <a:txBody>
                    <a:bodyPr anchor="ctr">
                      <a:noAutofit/>
                    </a:bodyPr>
                    <a:p>
                      <a:pPr defTabSz="914400">
                        <a:lnSpc>
                          <a:spcPct val="100000"/>
                        </a:lnSpc>
                      </a:pPr>
                      <a:r>
                        <a:rPr b="1" lang="en-US" sz="1800" strike="noStrike" u="none">
                          <a:solidFill>
                            <a:srgbClr val="ff0000"/>
                          </a:solidFill>
                          <a:uFillTx/>
                          <a:latin typeface="Calibri"/>
                        </a:rPr>
                        <a:t>Few-Shot Prompting</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r>
              <a:tr h="603720">
                <a:tc>
                  <a:txBody>
                    <a:bodyPr anchor="ctr">
                      <a:noAutofit/>
                    </a:bodyPr>
                    <a:p>
                      <a:pPr defTabSz="914400">
                        <a:lnSpc>
                          <a:spcPct val="100000"/>
                        </a:lnSpc>
                      </a:pPr>
                      <a:r>
                        <a:rPr b="1" lang="en-US" sz="1800" strike="noStrike" u="none">
                          <a:solidFill>
                            <a:srgbClr val="ff0000"/>
                          </a:solidFill>
                          <a:uFillTx/>
                          <a:latin typeface="Calibri"/>
                        </a:rPr>
                        <a:t>Definition</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c>
                  <a:txBody>
                    <a:bodyPr anchor="ctr">
                      <a:noAutofit/>
                    </a:bodyPr>
                    <a:p>
                      <a:pPr defTabSz="914400">
                        <a:lnSpc>
                          <a:spcPct val="100000"/>
                        </a:lnSpc>
                      </a:pPr>
                      <a:r>
                        <a:rPr b="0" lang="en-US" sz="1800" strike="noStrike" u="none">
                          <a:solidFill>
                            <a:schemeClr val="dk1"/>
                          </a:solidFill>
                          <a:uFillTx/>
                          <a:latin typeface="Calibri"/>
                        </a:rPr>
                        <a:t>No example is provided in the prompt.</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c>
                  <a:txBody>
                    <a:bodyPr anchor="ctr">
                      <a:noAutofit/>
                    </a:bodyPr>
                    <a:p>
                      <a:pPr defTabSz="914400">
                        <a:lnSpc>
                          <a:spcPct val="100000"/>
                        </a:lnSpc>
                      </a:pPr>
                      <a:r>
                        <a:rPr b="0" lang="en-US" sz="1800" strike="noStrike" u="none">
                          <a:solidFill>
                            <a:schemeClr val="dk1"/>
                          </a:solidFill>
                          <a:uFillTx/>
                          <a:latin typeface="Calibri"/>
                        </a:rPr>
                        <a:t>One example is included in the prompt.</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c>
                  <a:txBody>
                    <a:bodyPr anchor="ctr">
                      <a:noAutofit/>
                    </a:bodyPr>
                    <a:p>
                      <a:pPr defTabSz="914400">
                        <a:lnSpc>
                          <a:spcPct val="100000"/>
                        </a:lnSpc>
                      </a:pPr>
                      <a:r>
                        <a:rPr b="0" lang="en-US" sz="1800" strike="noStrike" u="none">
                          <a:solidFill>
                            <a:schemeClr val="dk1"/>
                          </a:solidFill>
                          <a:uFillTx/>
                          <a:latin typeface="Calibri"/>
                        </a:rPr>
                        <a:t>Two or more examples are provided in the prompt.</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r>
              <a:tr h="603720">
                <a:tc>
                  <a:txBody>
                    <a:bodyPr anchor="ctr">
                      <a:noAutofit/>
                    </a:bodyPr>
                    <a:p>
                      <a:pPr defTabSz="914400">
                        <a:lnSpc>
                          <a:spcPct val="100000"/>
                        </a:lnSpc>
                      </a:pPr>
                      <a:r>
                        <a:rPr b="1" lang="en-US" sz="1800" strike="noStrike" u="none">
                          <a:solidFill>
                            <a:srgbClr val="ff0000"/>
                          </a:solidFill>
                          <a:uFillTx/>
                          <a:latin typeface="Calibri"/>
                        </a:rPr>
                        <a:t>Training Need</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c>
                  <a:txBody>
                    <a:bodyPr anchor="ctr">
                      <a:noAutofit/>
                    </a:bodyPr>
                    <a:p>
                      <a:pPr defTabSz="914400">
                        <a:lnSpc>
                          <a:spcPct val="100000"/>
                        </a:lnSpc>
                      </a:pPr>
                      <a:r>
                        <a:rPr b="0" lang="en-US" sz="1800" strike="noStrike" u="none">
                          <a:solidFill>
                            <a:schemeClr val="dk1"/>
                          </a:solidFill>
                          <a:uFillTx/>
                          <a:latin typeface="Calibri"/>
                        </a:rPr>
                        <a:t>No task-specific training or examples needed.</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c>
                  <a:txBody>
                    <a:bodyPr anchor="ctr">
                      <a:noAutofit/>
                    </a:bodyPr>
                    <a:p>
                      <a:pPr defTabSz="914400">
                        <a:lnSpc>
                          <a:spcPct val="100000"/>
                        </a:lnSpc>
                      </a:pPr>
                      <a:r>
                        <a:rPr b="0" lang="en-US" sz="1800" strike="noStrike" u="none">
                          <a:solidFill>
                            <a:schemeClr val="dk1"/>
                          </a:solidFill>
                          <a:uFillTx/>
                          <a:latin typeface="Calibri"/>
                        </a:rPr>
                        <a:t>Minimal task guidance via one example.</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c>
                  <a:txBody>
                    <a:bodyPr anchor="ctr">
                      <a:noAutofit/>
                    </a:bodyPr>
                    <a:p>
                      <a:pPr defTabSz="914400">
                        <a:lnSpc>
                          <a:spcPct val="100000"/>
                        </a:lnSpc>
                      </a:pPr>
                      <a:r>
                        <a:rPr b="0" lang="en-US" sz="1800" strike="noStrike" u="none">
                          <a:solidFill>
                            <a:schemeClr val="dk1"/>
                          </a:solidFill>
                          <a:uFillTx/>
                          <a:latin typeface="Calibri"/>
                        </a:rPr>
                        <a:t>More detailed task guidance via multiple examples.</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r>
              <a:tr h="862560">
                <a:tc>
                  <a:txBody>
                    <a:bodyPr anchor="ctr">
                      <a:noAutofit/>
                    </a:bodyPr>
                    <a:p>
                      <a:pPr defTabSz="914400">
                        <a:lnSpc>
                          <a:spcPct val="100000"/>
                        </a:lnSpc>
                      </a:pPr>
                      <a:r>
                        <a:rPr b="1" lang="en-US" sz="1800" strike="noStrike" u="none">
                          <a:solidFill>
                            <a:srgbClr val="ff0000"/>
                          </a:solidFill>
                          <a:uFillTx/>
                          <a:latin typeface="Calibri"/>
                        </a:rPr>
                        <a:t>Ease of Use</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c>
                  <a:txBody>
                    <a:bodyPr anchor="ctr">
                      <a:noAutofit/>
                    </a:bodyPr>
                    <a:p>
                      <a:pPr defTabSz="914400">
                        <a:lnSpc>
                          <a:spcPct val="100000"/>
                        </a:lnSpc>
                      </a:pPr>
                      <a:r>
                        <a:rPr b="0" lang="en-US" sz="1800" strike="noStrike" u="none">
                          <a:solidFill>
                            <a:schemeClr val="dk1"/>
                          </a:solidFill>
                          <a:uFillTx/>
                          <a:latin typeface="Calibri"/>
                        </a:rPr>
                        <a:t>Easiest to implement.</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c>
                  <a:txBody>
                    <a:bodyPr anchor="ctr">
                      <a:noAutofit/>
                    </a:bodyPr>
                    <a:p>
                      <a:pPr defTabSz="914400">
                        <a:lnSpc>
                          <a:spcPct val="100000"/>
                        </a:lnSpc>
                      </a:pPr>
                      <a:r>
                        <a:rPr b="0" lang="en-US" sz="1800" strike="noStrike" u="none">
                          <a:solidFill>
                            <a:schemeClr val="dk1"/>
                          </a:solidFill>
                          <a:uFillTx/>
                          <a:latin typeface="Calibri"/>
                        </a:rPr>
                        <a:t>Slightly more effort to include a relevant example.</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c>
                  <a:txBody>
                    <a:bodyPr anchor="ctr">
                      <a:noAutofit/>
                    </a:bodyPr>
                    <a:p>
                      <a:pPr defTabSz="914400">
                        <a:lnSpc>
                          <a:spcPct val="100000"/>
                        </a:lnSpc>
                      </a:pPr>
                      <a:r>
                        <a:rPr b="0" lang="en-US" sz="1800" strike="noStrike" u="none">
                          <a:solidFill>
                            <a:schemeClr val="dk1"/>
                          </a:solidFill>
                          <a:uFillTx/>
                          <a:latin typeface="Calibri"/>
                        </a:rPr>
                        <a:t>Requires careful selection of multiple representative examples.</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r>
              <a:tr h="603720">
                <a:tc>
                  <a:txBody>
                    <a:bodyPr anchor="ctr">
                      <a:noAutofit/>
                    </a:bodyPr>
                    <a:p>
                      <a:pPr defTabSz="914400">
                        <a:lnSpc>
                          <a:spcPct val="100000"/>
                        </a:lnSpc>
                      </a:pPr>
                      <a:r>
                        <a:rPr b="1" lang="en-US" sz="1800" strike="noStrike" u="none">
                          <a:solidFill>
                            <a:srgbClr val="ff0000"/>
                          </a:solidFill>
                          <a:uFillTx/>
                          <a:latin typeface="Calibri"/>
                        </a:rPr>
                        <a:t>Model Understanding</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c>
                  <a:txBody>
                    <a:bodyPr anchor="ctr">
                      <a:noAutofit/>
                    </a:bodyPr>
                    <a:p>
                      <a:pPr defTabSz="914400">
                        <a:lnSpc>
                          <a:spcPct val="100000"/>
                        </a:lnSpc>
                      </a:pPr>
                      <a:r>
                        <a:rPr b="0" lang="en-US" sz="1800" strike="noStrike" u="none">
                          <a:solidFill>
                            <a:schemeClr val="dk1"/>
                          </a:solidFill>
                          <a:uFillTx/>
                          <a:latin typeface="Calibri"/>
                        </a:rPr>
                        <a:t>Relies solely on pre-trained knowledge.</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c>
                  <a:txBody>
                    <a:bodyPr anchor="ctr">
                      <a:noAutofit/>
                    </a:bodyPr>
                    <a:p>
                      <a:pPr defTabSz="914400">
                        <a:lnSpc>
                          <a:spcPct val="100000"/>
                        </a:lnSpc>
                      </a:pPr>
                      <a:r>
                        <a:rPr b="0" lang="en-US" sz="1800" strike="noStrike" u="none">
                          <a:solidFill>
                            <a:schemeClr val="dk1"/>
                          </a:solidFill>
                          <a:uFillTx/>
                          <a:latin typeface="Calibri"/>
                        </a:rPr>
                        <a:t>Gains some task-specific clarity from the example.</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c>
                  <a:txBody>
                    <a:bodyPr anchor="ctr">
                      <a:noAutofit/>
                    </a:bodyPr>
                    <a:p>
                      <a:pPr defTabSz="914400">
                        <a:lnSpc>
                          <a:spcPct val="100000"/>
                        </a:lnSpc>
                      </a:pPr>
                      <a:r>
                        <a:rPr b="0" lang="en-US" sz="1800" strike="noStrike" u="none">
                          <a:solidFill>
                            <a:schemeClr val="dk1"/>
                          </a:solidFill>
                          <a:uFillTx/>
                          <a:latin typeface="Calibri"/>
                        </a:rPr>
                        <a:t>Recognizes patterns and structure more clearly.</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r>
              <a:tr h="603720">
                <a:tc>
                  <a:txBody>
                    <a:bodyPr anchor="ctr">
                      <a:noAutofit/>
                    </a:bodyPr>
                    <a:p>
                      <a:pPr defTabSz="914400">
                        <a:lnSpc>
                          <a:spcPct val="100000"/>
                        </a:lnSpc>
                      </a:pPr>
                      <a:r>
                        <a:rPr b="1" lang="en-US" sz="1800" strike="noStrike" u="none">
                          <a:solidFill>
                            <a:srgbClr val="ff0000"/>
                          </a:solidFill>
                          <a:uFillTx/>
                          <a:latin typeface="Calibri"/>
                        </a:rPr>
                        <a:t>Performance</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c>
                  <a:txBody>
                    <a:bodyPr anchor="ctr">
                      <a:noAutofit/>
                    </a:bodyPr>
                    <a:p>
                      <a:pPr defTabSz="914400">
                        <a:lnSpc>
                          <a:spcPct val="100000"/>
                        </a:lnSpc>
                      </a:pPr>
                      <a:r>
                        <a:rPr b="0" lang="en-US" sz="1800" strike="noStrike" u="none">
                          <a:solidFill>
                            <a:schemeClr val="dk1"/>
                          </a:solidFill>
                          <a:uFillTx/>
                          <a:latin typeface="Calibri"/>
                        </a:rPr>
                        <a:t>May be less accurate, especially for complex tasks.</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c>
                  <a:txBody>
                    <a:bodyPr anchor="ctr">
                      <a:noAutofit/>
                    </a:bodyPr>
                    <a:p>
                      <a:pPr defTabSz="914400">
                        <a:lnSpc>
                          <a:spcPct val="100000"/>
                        </a:lnSpc>
                      </a:pPr>
                      <a:r>
                        <a:rPr b="0" lang="en-US" sz="1800" strike="noStrike" u="none">
                          <a:solidFill>
                            <a:schemeClr val="dk1"/>
                          </a:solidFill>
                          <a:uFillTx/>
                          <a:latin typeface="Calibri"/>
                        </a:rPr>
                        <a:t>Moderately improved performance.</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c>
                  <a:txBody>
                    <a:bodyPr anchor="ctr">
                      <a:noAutofit/>
                    </a:bodyPr>
                    <a:p>
                      <a:pPr defTabSz="914400">
                        <a:lnSpc>
                          <a:spcPct val="100000"/>
                        </a:lnSpc>
                      </a:pPr>
                      <a:r>
                        <a:rPr b="0" lang="en-US" sz="1800" strike="noStrike" u="none">
                          <a:solidFill>
                            <a:schemeClr val="dk1"/>
                          </a:solidFill>
                          <a:uFillTx/>
                          <a:latin typeface="Calibri"/>
                        </a:rPr>
                        <a:t>Generally better performance with nuanced tasks.</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r>
              <a:tr h="603720">
                <a:tc>
                  <a:txBody>
                    <a:bodyPr anchor="ctr">
                      <a:noAutofit/>
                    </a:bodyPr>
                    <a:p>
                      <a:pPr defTabSz="914400">
                        <a:lnSpc>
                          <a:spcPct val="100000"/>
                        </a:lnSpc>
                      </a:pPr>
                      <a:r>
                        <a:rPr b="1" lang="en-US" sz="1800" strike="noStrike" u="none">
                          <a:solidFill>
                            <a:srgbClr val="ff0000"/>
                          </a:solidFill>
                          <a:uFillTx/>
                          <a:latin typeface="Calibri"/>
                        </a:rPr>
                        <a:t>Best Use Case</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c>
                  <a:txBody>
                    <a:bodyPr anchor="ctr">
                      <a:noAutofit/>
                    </a:bodyPr>
                    <a:p>
                      <a:pPr defTabSz="914400">
                        <a:lnSpc>
                          <a:spcPct val="100000"/>
                        </a:lnSpc>
                      </a:pPr>
                      <a:r>
                        <a:rPr b="0" lang="en-US" sz="1800" strike="noStrike" u="none">
                          <a:solidFill>
                            <a:schemeClr val="dk1"/>
                          </a:solidFill>
                          <a:uFillTx/>
                          <a:latin typeface="Calibri"/>
                        </a:rPr>
                        <a:t>Simple or common tasks with clear instructions.</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c>
                  <a:txBody>
                    <a:bodyPr anchor="ctr">
                      <a:noAutofit/>
                    </a:bodyPr>
                    <a:p>
                      <a:pPr defTabSz="914400">
                        <a:lnSpc>
                          <a:spcPct val="100000"/>
                        </a:lnSpc>
                      </a:pPr>
                      <a:r>
                        <a:rPr b="0" lang="en-US" sz="1800" strike="noStrike" u="none">
                          <a:solidFill>
                            <a:schemeClr val="dk1"/>
                          </a:solidFill>
                          <a:uFillTx/>
                          <a:latin typeface="Calibri"/>
                        </a:rPr>
                        <a:t>Tasks with a unique output style or structure.</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c>
                  <a:txBody>
                    <a:bodyPr anchor="ctr">
                      <a:noAutofit/>
                    </a:bodyPr>
                    <a:p>
                      <a:pPr defTabSz="914400">
                        <a:lnSpc>
                          <a:spcPct val="100000"/>
                        </a:lnSpc>
                      </a:pPr>
                      <a:r>
                        <a:rPr b="0" lang="en-US" sz="1800" strike="noStrike" u="none">
                          <a:solidFill>
                            <a:schemeClr val="dk1"/>
                          </a:solidFill>
                          <a:uFillTx/>
                          <a:latin typeface="Calibri"/>
                        </a:rPr>
                        <a:t>Complex tasks or those with ambiguous requirements.</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r>
              <a:tr h="862560">
                <a:tc>
                  <a:txBody>
                    <a:bodyPr anchor="ctr">
                      <a:noAutofit/>
                    </a:bodyPr>
                    <a:p>
                      <a:pPr defTabSz="914400">
                        <a:lnSpc>
                          <a:spcPct val="100000"/>
                        </a:lnSpc>
                      </a:pPr>
                      <a:r>
                        <a:rPr b="1" lang="en-US" sz="1800" strike="noStrike" u="none">
                          <a:solidFill>
                            <a:srgbClr val="ff0000"/>
                          </a:solidFill>
                          <a:uFillTx/>
                          <a:latin typeface="Calibri"/>
                        </a:rPr>
                        <a:t>Example Complexity</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c>
                  <a:txBody>
                    <a:bodyPr anchor="ctr">
                      <a:noAutofit/>
                    </a:bodyPr>
                    <a:p>
                      <a:pPr defTabSz="914400">
                        <a:lnSpc>
                          <a:spcPct val="100000"/>
                        </a:lnSpc>
                      </a:pPr>
                      <a:r>
                        <a:rPr b="0" lang="en-US" sz="1800" strike="noStrike" u="none">
                          <a:solidFill>
                            <a:schemeClr val="dk1"/>
                          </a:solidFill>
                          <a:uFillTx/>
                          <a:latin typeface="Calibri"/>
                        </a:rPr>
                        <a:t>No examples: "Translate to French: Good morning"</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c>
                  <a:txBody>
                    <a:bodyPr anchor="ctr">
                      <a:noAutofit/>
                    </a:bodyPr>
                    <a:p>
                      <a:pPr defTabSz="914400">
                        <a:lnSpc>
                          <a:spcPct val="100000"/>
                        </a:lnSpc>
                      </a:pPr>
                      <a:r>
                        <a:rPr b="0" lang="en-US" sz="1800" strike="noStrike" u="none">
                          <a:solidFill>
                            <a:schemeClr val="dk1"/>
                          </a:solidFill>
                          <a:uFillTx/>
                          <a:latin typeface="Calibri"/>
                        </a:rPr>
                        <a:t>One example: "English: Hello → French: Bonjour\nTranslate: Hi"</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c>
                  <a:txBody>
                    <a:bodyPr anchor="ctr">
                      <a:noAutofit/>
                    </a:bodyPr>
                    <a:p>
                      <a:pPr defTabSz="914400">
                        <a:lnSpc>
                          <a:spcPct val="100000"/>
                        </a:lnSpc>
                      </a:pPr>
                      <a:r>
                        <a:rPr b="0" lang="en-US" sz="1800" strike="noStrike" u="none">
                          <a:solidFill>
                            <a:schemeClr val="dk1"/>
                          </a:solidFill>
                          <a:uFillTx/>
                          <a:latin typeface="Calibri"/>
                        </a:rPr>
                        <a:t>Multiple examples of inputs and outputs in the prompt.</a:t>
                      </a:r>
                      <a:endParaRPr b="0" lang="en-US" sz="1800" strike="noStrike" u="none">
                        <a:solidFill>
                          <a:srgbClr val="000000"/>
                        </a:solidFill>
                        <a:uFillTx/>
                        <a:latin typeface="Arial"/>
                      </a:endParaRPr>
                    </a:p>
                  </a:txBody>
                  <a:tcPr anchor="ctr"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571320" y="348840"/>
            <a:ext cx="11208960" cy="463680"/>
          </a:xfrm>
          <a:prstGeom prst="rect">
            <a:avLst/>
          </a:prstGeom>
          <a:noFill/>
          <a:ln w="0">
            <a:noFill/>
          </a:ln>
        </p:spPr>
        <p:txBody>
          <a:bodyPr lIns="91440" rIns="91440" tIns="45720" bIns="45720" anchor="ctr">
            <a:normAutofit/>
          </a:bodyPr>
          <a:p>
            <a:pPr indent="0" defTabSz="914400">
              <a:lnSpc>
                <a:spcPct val="90000"/>
              </a:lnSpc>
              <a:buNone/>
            </a:pPr>
            <a:r>
              <a:rPr b="1" lang="en-US" sz="2700" strike="noStrike" u="none">
                <a:solidFill>
                  <a:srgbClr val="a4123f"/>
                </a:solidFill>
                <a:uFillTx/>
                <a:latin typeface="Georgia"/>
              </a:rPr>
              <a:t>How to Choose the Right Prompting Technique</a:t>
            </a:r>
            <a:endParaRPr b="0" lang="en-US" sz="2700" strike="noStrike" u="none">
              <a:solidFill>
                <a:schemeClr val="dk1"/>
              </a:solidFill>
              <a:uFillTx/>
              <a:latin typeface="Calibri"/>
            </a:endParaRPr>
          </a:p>
          <a:p>
            <a:pPr indent="0" defTabSz="914400">
              <a:lnSpc>
                <a:spcPct val="90000"/>
              </a:lnSpc>
              <a:buNone/>
            </a:pPr>
            <a:endParaRPr b="0" lang="en-US" sz="2700" strike="noStrike" u="none">
              <a:solidFill>
                <a:schemeClr val="dk1"/>
              </a:solidFill>
              <a:uFillTx/>
              <a:latin typeface="Calibri"/>
            </a:endParaRPr>
          </a:p>
        </p:txBody>
      </p:sp>
      <p:graphicFrame>
        <p:nvGraphicFramePr>
          <p:cNvPr id="1" name="Diagram1"/>
          <p:cNvGraphicFramePr/>
          <p:nvPr>
            <p:extLst>
              <p:ext uri="{D42A27DB-BD31-4B8C-83A1-F6EECF244321}">
                <p14:modId xmlns:p14="http://schemas.microsoft.com/office/powerpoint/2010/main" val="2880479401"/>
              </p:ext>
            </p:extLst>
          </p:nvPr>
        </p:nvGraphicFramePr>
        <p:xfrm>
          <a:off x="571320" y="1137240"/>
          <a:ext cx="11208960" cy="49078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338760" y="5054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Types of Prompting</a:t>
            </a:r>
            <a:br>
              <a:rPr sz="3200"/>
            </a:br>
            <a:endParaRPr b="0" lang="en-US" sz="3200" strike="noStrike" u="none">
              <a:solidFill>
                <a:schemeClr val="dk1"/>
              </a:solidFill>
              <a:uFillTx/>
              <a:latin typeface="Calibri"/>
            </a:endParaRPr>
          </a:p>
        </p:txBody>
      </p:sp>
      <p:sp>
        <p:nvSpPr>
          <p:cNvPr id="197" name="TextBox 3"/>
          <p:cNvSpPr/>
          <p:nvPr/>
        </p:nvSpPr>
        <p:spPr>
          <a:xfrm>
            <a:off x="1373040" y="732600"/>
            <a:ext cx="9697680" cy="5851800"/>
          </a:xfrm>
          <a:prstGeom prst="rect">
            <a:avLst/>
          </a:prstGeom>
          <a:noFill/>
          <a:ln w="0">
            <a:noFill/>
          </a:ln>
        </p:spPr>
        <p:style>
          <a:lnRef idx="0"/>
          <a:fillRef idx="0"/>
          <a:effectRef idx="0"/>
          <a:fontRef idx="minor"/>
        </p:style>
        <p:txBody>
          <a:bodyPr anchor="t">
            <a:spAutoFit/>
          </a:bodyPr>
          <a:p>
            <a:pPr marL="457200" indent="-457200" defTabSz="914400">
              <a:lnSpc>
                <a:spcPct val="100000"/>
              </a:lnSpc>
              <a:buClr>
                <a:srgbClr val="000000"/>
              </a:buClr>
              <a:buFont typeface="OpenSymbol"/>
              <a:buAutoNum type="arabicPeriod"/>
            </a:pPr>
            <a:r>
              <a:rPr b="1" lang="en-IN" sz="2400" strike="noStrike" u="none">
                <a:solidFill>
                  <a:schemeClr val="dk1"/>
                </a:solidFill>
                <a:uFillTx/>
                <a:latin typeface="Calibri"/>
                <a:ea typeface="Calibri"/>
              </a:rPr>
              <a:t>Shot-Based Prompting-Zero-Shot, One-Shot, Few-Shot </a:t>
            </a:r>
            <a:endParaRPr b="0" lang="en-US" sz="2400" strike="noStrike" u="none">
              <a:solidFill>
                <a:srgbClr val="000000"/>
              </a:solidFill>
              <a:uFillTx/>
              <a:latin typeface="Arial"/>
            </a:endParaRPr>
          </a:p>
          <a:p>
            <a:pPr marL="457200" indent="-457200" defTabSz="914400">
              <a:lnSpc>
                <a:spcPct val="100000"/>
              </a:lnSpc>
              <a:buClr>
                <a:srgbClr val="ff0000"/>
              </a:buClr>
              <a:buFont typeface="OpenSymbol"/>
              <a:buAutoNum type="arabicPeriod"/>
            </a:pPr>
            <a:r>
              <a:rPr b="1" lang="en-IN" sz="2400" strike="noStrike" u="none">
                <a:solidFill>
                  <a:srgbClr val="ff0000"/>
                </a:solidFill>
                <a:uFillTx/>
                <a:latin typeface="Calibri"/>
                <a:ea typeface="Calibri"/>
              </a:rPr>
              <a:t>Reasoning-Based Prompting</a:t>
            </a:r>
            <a:endParaRPr b="0" lang="en-US" sz="24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400" strike="noStrike" u="none">
                <a:solidFill>
                  <a:schemeClr val="dk1"/>
                </a:solidFill>
                <a:uFillTx/>
                <a:latin typeface="Calibri"/>
                <a:ea typeface="Calibri"/>
              </a:rPr>
              <a:t>Chain-of-Thought (CoT) Prompting </a:t>
            </a:r>
            <a:endParaRPr b="0" lang="en-US" sz="24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400" strike="noStrike" u="none">
                <a:solidFill>
                  <a:schemeClr val="dk1"/>
                </a:solidFill>
                <a:uFillTx/>
                <a:latin typeface="Calibri"/>
                <a:ea typeface="Calibri"/>
              </a:rPr>
              <a:t>One-Shot CoT</a:t>
            </a:r>
            <a:endParaRPr b="0" lang="en-US" sz="24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400" strike="noStrike" u="none">
                <a:solidFill>
                  <a:schemeClr val="dk1"/>
                </a:solidFill>
                <a:uFillTx/>
                <a:latin typeface="Calibri"/>
                <a:ea typeface="Calibri"/>
              </a:rPr>
              <a:t>Few-Shot CoT</a:t>
            </a:r>
            <a:endParaRPr b="0" lang="en-US" sz="24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400" strike="noStrike" u="none">
                <a:solidFill>
                  <a:schemeClr val="dk1"/>
                </a:solidFill>
                <a:uFillTx/>
                <a:latin typeface="Calibri"/>
                <a:ea typeface="Calibri"/>
              </a:rPr>
              <a:t>Self-Consistency CoT</a:t>
            </a:r>
            <a:endParaRPr b="0" lang="en-US" sz="24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400" strike="noStrike" u="none">
                <a:solidFill>
                  <a:schemeClr val="dk1"/>
                </a:solidFill>
                <a:uFillTx/>
                <a:latin typeface="Calibri"/>
                <a:ea typeface="Calibri"/>
              </a:rPr>
              <a:t>Tree of Thoughts (ToT) </a:t>
            </a:r>
            <a:endParaRPr b="0" lang="en-US" sz="24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IN" sz="2400" strike="noStrike" u="none">
                <a:solidFill>
                  <a:schemeClr val="dk1"/>
                </a:solidFill>
                <a:uFillTx/>
                <a:latin typeface="Calibri"/>
                <a:ea typeface="Calibri"/>
              </a:rPr>
              <a:t>Interaction and Feedback-Based Prompting</a:t>
            </a:r>
            <a:endParaRPr b="0" lang="en-US" sz="24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400" strike="noStrike" u="none">
                <a:solidFill>
                  <a:schemeClr val="dk1"/>
                </a:solidFill>
                <a:uFillTx/>
                <a:latin typeface="Calibri"/>
                <a:ea typeface="Calibri"/>
              </a:rPr>
              <a:t>ReAct Prompting (Reasoning + Acting)</a:t>
            </a:r>
            <a:endParaRPr b="0" lang="en-US" sz="24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400" strike="noStrike" u="none">
                <a:solidFill>
                  <a:schemeClr val="dk1"/>
                </a:solidFill>
                <a:uFillTx/>
                <a:latin typeface="Calibri"/>
                <a:ea typeface="Calibri"/>
              </a:rPr>
              <a:t>Positive and Negative Prompting</a:t>
            </a:r>
            <a:endParaRPr b="0" lang="en-US" sz="24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400" strike="noStrike" u="none">
                <a:solidFill>
                  <a:schemeClr val="dk1"/>
                </a:solidFill>
                <a:uFillTx/>
                <a:latin typeface="Calibri"/>
                <a:ea typeface="Calibri"/>
              </a:rPr>
              <a:t>Iterative Prompting</a:t>
            </a:r>
            <a:endParaRPr b="0" lang="en-US" sz="24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400" strike="noStrike" u="none">
                <a:solidFill>
                  <a:schemeClr val="dk1"/>
                </a:solidFill>
                <a:uFillTx/>
                <a:latin typeface="Calibri"/>
                <a:ea typeface="Calibri"/>
              </a:rPr>
              <a:t> </a:t>
            </a:r>
            <a:r>
              <a:rPr b="1" lang="en-IN" sz="2400" strike="noStrike" u="none">
                <a:solidFill>
                  <a:schemeClr val="dk1"/>
                </a:solidFill>
                <a:uFillTx/>
                <a:latin typeface="Calibri"/>
                <a:ea typeface="Calibri"/>
              </a:rPr>
              <a:t>Model-Guided Prompting</a:t>
            </a:r>
            <a:endParaRPr b="0" lang="en-US" sz="24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IN" sz="2400" strike="noStrike" u="none">
                <a:solidFill>
                  <a:schemeClr val="dk1"/>
                </a:solidFill>
                <a:uFillTx/>
                <a:latin typeface="Calibri"/>
                <a:ea typeface="Calibri"/>
              </a:rPr>
              <a:t>Instruction and Role-Based Prompting</a:t>
            </a:r>
            <a:endParaRPr b="0" lang="en-US" sz="2400" strike="noStrike" u="none">
              <a:solidFill>
                <a:srgbClr val="000000"/>
              </a:solidFill>
              <a:uFillTx/>
              <a:latin typeface="Arial"/>
            </a:endParaRPr>
          </a:p>
          <a:p>
            <a:pPr lvl="1" marL="914400" indent="-457200" defTabSz="914400">
              <a:lnSpc>
                <a:spcPct val="100000"/>
              </a:lnSpc>
              <a:buClr>
                <a:srgbClr val="000000"/>
              </a:buClr>
              <a:buFont typeface="Arial,Sans-Serif"/>
              <a:buChar char="•"/>
            </a:pPr>
            <a:r>
              <a:rPr b="1" lang="en-IN" sz="2400" strike="noStrike" u="none">
                <a:solidFill>
                  <a:schemeClr val="dk1"/>
                </a:solidFill>
                <a:uFillTx/>
                <a:latin typeface="Calibri"/>
                <a:ea typeface="Calibri"/>
              </a:rPr>
              <a:t>Instruction Prompting</a:t>
            </a:r>
            <a:r>
              <a:rPr b="0" lang="en-IN" sz="2400" strike="noStrike" u="none">
                <a:solidFill>
                  <a:schemeClr val="dk1"/>
                </a:solidFill>
                <a:uFillTx/>
                <a:latin typeface="Calibri"/>
                <a:ea typeface="Calibri"/>
              </a:rPr>
              <a:t> </a:t>
            </a:r>
            <a:endParaRPr b="0" lang="en-US" sz="2400" strike="noStrike" u="none">
              <a:solidFill>
                <a:srgbClr val="000000"/>
              </a:solidFill>
              <a:uFillTx/>
              <a:latin typeface="Arial"/>
            </a:endParaRPr>
          </a:p>
          <a:p>
            <a:pPr lvl="1" marL="914400" indent="-457200" defTabSz="914400">
              <a:lnSpc>
                <a:spcPct val="100000"/>
              </a:lnSpc>
              <a:buClr>
                <a:srgbClr val="000000"/>
              </a:buClr>
              <a:buFont typeface="Arial,Sans-Serif"/>
              <a:buChar char="•"/>
            </a:pPr>
            <a:r>
              <a:rPr b="1" lang="en-IN" sz="2400" strike="noStrike" u="none">
                <a:solidFill>
                  <a:schemeClr val="dk1"/>
                </a:solidFill>
                <a:uFillTx/>
                <a:latin typeface="Calibri"/>
                <a:ea typeface="Calibri"/>
              </a:rPr>
              <a:t>Role Prompting</a:t>
            </a:r>
            <a:endParaRPr b="0" lang="en-US" sz="24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839880" y="108360"/>
            <a:ext cx="3931920" cy="1599840"/>
          </a:xfrm>
          <a:prstGeom prst="rect">
            <a:avLst/>
          </a:prstGeom>
          <a:noFill/>
          <a:ln w="0">
            <a:noFill/>
          </a:ln>
        </p:spPr>
        <p:txBody>
          <a:bodyPr lIns="91440" rIns="91440" tIns="45720" bIns="45720" anchor="b">
            <a:normAutofit/>
          </a:bodyPr>
          <a:p>
            <a:pPr indent="0" defTabSz="914400">
              <a:lnSpc>
                <a:spcPct val="90000"/>
              </a:lnSpc>
              <a:buNone/>
            </a:pPr>
            <a:r>
              <a:rPr b="0" lang="en-IN" sz="3200" strike="noStrike" u="none">
                <a:solidFill>
                  <a:srgbClr val="a4123f"/>
                </a:solidFill>
                <a:uFillTx/>
                <a:latin typeface="Georgia"/>
              </a:rPr>
              <a:t>Reasoning-Based Prompting</a:t>
            </a:r>
            <a:endParaRPr b="0" lang="en-US" sz="3200" strike="noStrike" u="none">
              <a:solidFill>
                <a:schemeClr val="dk1"/>
              </a:solidFill>
              <a:uFillTx/>
              <a:latin typeface="Calibri"/>
            </a:endParaRPr>
          </a:p>
        </p:txBody>
      </p:sp>
      <p:sp>
        <p:nvSpPr>
          <p:cNvPr id="199" name="PlaceHolder 2"/>
          <p:cNvSpPr>
            <a:spLocks noGrp="1"/>
          </p:cNvSpPr>
          <p:nvPr>
            <p:ph/>
          </p:nvPr>
        </p:nvSpPr>
        <p:spPr>
          <a:xfrm>
            <a:off x="5183280" y="987480"/>
            <a:ext cx="6171840" cy="487332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3000" strike="noStrike" u="none">
                <a:solidFill>
                  <a:schemeClr val="dk1"/>
                </a:solidFill>
                <a:uFillTx/>
                <a:latin typeface="Calibri"/>
              </a:rPr>
              <a:t>designing prompts that help the model </a:t>
            </a:r>
            <a:r>
              <a:rPr b="1" lang="en-US" sz="3000" strike="noStrike" u="none">
                <a:solidFill>
                  <a:schemeClr val="dk1"/>
                </a:solidFill>
                <a:uFillTx/>
                <a:latin typeface="Calibri"/>
              </a:rPr>
              <a:t>simulate logical reasoning or problem-solving processes</a:t>
            </a:r>
            <a:r>
              <a:rPr b="0" lang="en-US" sz="3000" strike="noStrike" u="none">
                <a:solidFill>
                  <a:schemeClr val="dk1"/>
                </a:solidFill>
                <a:uFillTx/>
                <a:latin typeface="Calibri"/>
              </a:rPr>
              <a:t> rather than just providing a direct answer</a:t>
            </a:r>
            <a:endParaRPr b="0" lang="en-US" sz="30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US" sz="3000" strike="noStrike" u="none">
                <a:solidFill>
                  <a:schemeClr val="dk1"/>
                </a:solidFill>
                <a:uFillTx/>
                <a:latin typeface="Calibri"/>
              </a:rPr>
              <a:t>Mimics human-like </a:t>
            </a:r>
            <a:r>
              <a:rPr b="1" lang="en-US" sz="3000" strike="noStrike" u="none">
                <a:solidFill>
                  <a:schemeClr val="dk1"/>
                </a:solidFill>
                <a:uFillTx/>
                <a:latin typeface="Calibri"/>
              </a:rPr>
              <a:t>thinking patterns</a:t>
            </a:r>
            <a:endParaRPr b="0" lang="en-US" sz="3000" strike="noStrike" u="none">
              <a:solidFill>
                <a:schemeClr val="dk1"/>
              </a:solidFill>
              <a:uFillTx/>
              <a:latin typeface="Calibri"/>
            </a:endParaRPr>
          </a:p>
          <a:p>
            <a:pPr indent="0" defTabSz="914400">
              <a:lnSpc>
                <a:spcPct val="90000"/>
              </a:lnSpc>
              <a:spcBef>
                <a:spcPts val="1001"/>
              </a:spcBef>
              <a:buNone/>
            </a:pPr>
            <a:endParaRPr b="0" lang="en-US" sz="3000" strike="noStrike" u="none">
              <a:solidFill>
                <a:schemeClr val="dk1"/>
              </a:solidFill>
              <a:uFillTx/>
              <a:latin typeface="Calibri"/>
            </a:endParaRPr>
          </a:p>
        </p:txBody>
      </p:sp>
      <p:sp>
        <p:nvSpPr>
          <p:cNvPr id="200" name="PlaceHolder 3"/>
          <p:cNvSpPr>
            <a:spLocks noGrp="1"/>
          </p:cNvSpPr>
          <p:nvPr>
            <p:ph/>
          </p:nvPr>
        </p:nvSpPr>
        <p:spPr>
          <a:xfrm>
            <a:off x="839880" y="2057400"/>
            <a:ext cx="3931920" cy="3811320"/>
          </a:xfrm>
          <a:prstGeom prst="rect">
            <a:avLst/>
          </a:prstGeom>
          <a:noFill/>
          <a:ln w="0">
            <a:noFill/>
          </a:ln>
        </p:spPr>
        <p:txBody>
          <a:bodyPr lIns="91440" rIns="91440" tIns="45720" bIns="45720" anchor="t">
            <a:normAutofit/>
          </a:bodyPr>
          <a:p>
            <a:pPr lvl="1" marL="914400" indent="-457200" defTabSz="914400">
              <a:lnSpc>
                <a:spcPct val="90000"/>
              </a:lnSpc>
              <a:buClr>
                <a:srgbClr val="000000"/>
              </a:buClr>
              <a:buFont typeface="Arial"/>
              <a:buChar char="•"/>
            </a:pPr>
            <a:r>
              <a:rPr b="1" lang="en-IN" sz="2400" strike="noStrike" u="none">
                <a:solidFill>
                  <a:schemeClr val="dk1"/>
                </a:solidFill>
                <a:uFillTx/>
                <a:latin typeface="Calibri"/>
                <a:ea typeface="Calibri"/>
              </a:rPr>
              <a:t>Chain-of-Thought (CoT) Prompting </a:t>
            </a:r>
            <a:endParaRPr b="0" lang="en-US" sz="2400" strike="noStrike" u="none">
              <a:solidFill>
                <a:schemeClr val="dk1"/>
              </a:solidFill>
              <a:uFillTx/>
              <a:latin typeface="Calibri"/>
            </a:endParaRPr>
          </a:p>
          <a:p>
            <a:pPr lvl="1" marL="914400" indent="-457200" defTabSz="914400">
              <a:lnSpc>
                <a:spcPct val="90000"/>
              </a:lnSpc>
              <a:buClr>
                <a:srgbClr val="000000"/>
              </a:buClr>
              <a:buFont typeface="Arial"/>
              <a:buChar char="•"/>
            </a:pPr>
            <a:r>
              <a:rPr b="1" lang="en-IN" sz="2400" strike="noStrike" u="none">
                <a:solidFill>
                  <a:schemeClr val="dk1"/>
                </a:solidFill>
                <a:uFillTx/>
                <a:latin typeface="Calibri"/>
                <a:ea typeface="Calibri"/>
              </a:rPr>
              <a:t>One-Shot CoT</a:t>
            </a:r>
            <a:endParaRPr b="0" lang="en-US" sz="2400" strike="noStrike" u="none">
              <a:solidFill>
                <a:schemeClr val="dk1"/>
              </a:solidFill>
              <a:uFillTx/>
              <a:latin typeface="Calibri"/>
            </a:endParaRPr>
          </a:p>
          <a:p>
            <a:pPr lvl="1" marL="914400" indent="-457200" defTabSz="914400">
              <a:lnSpc>
                <a:spcPct val="90000"/>
              </a:lnSpc>
              <a:buClr>
                <a:srgbClr val="000000"/>
              </a:buClr>
              <a:buFont typeface="Arial"/>
              <a:buChar char="•"/>
            </a:pPr>
            <a:r>
              <a:rPr b="1" lang="en-IN" sz="2400" strike="noStrike" u="none">
                <a:solidFill>
                  <a:schemeClr val="dk1"/>
                </a:solidFill>
                <a:uFillTx/>
                <a:latin typeface="Calibri"/>
                <a:ea typeface="Calibri"/>
              </a:rPr>
              <a:t>Few-Shot CoT</a:t>
            </a:r>
            <a:endParaRPr b="0" lang="en-US" sz="2400" strike="noStrike" u="none">
              <a:solidFill>
                <a:schemeClr val="dk1"/>
              </a:solidFill>
              <a:uFillTx/>
              <a:latin typeface="Calibri"/>
            </a:endParaRPr>
          </a:p>
          <a:p>
            <a:pPr lvl="1" marL="914400" indent="-457200" defTabSz="914400">
              <a:lnSpc>
                <a:spcPct val="90000"/>
              </a:lnSpc>
              <a:buClr>
                <a:srgbClr val="000000"/>
              </a:buClr>
              <a:buFont typeface="Arial"/>
              <a:buChar char="•"/>
            </a:pPr>
            <a:r>
              <a:rPr b="1" lang="en-IN" sz="2400" strike="noStrike" u="none">
                <a:solidFill>
                  <a:schemeClr val="dk1"/>
                </a:solidFill>
                <a:uFillTx/>
                <a:latin typeface="Calibri"/>
                <a:ea typeface="Calibri"/>
              </a:rPr>
              <a:t>Self-Consistency CoT</a:t>
            </a:r>
            <a:endParaRPr b="0" lang="en-US" sz="2400" strike="noStrike" u="none">
              <a:solidFill>
                <a:schemeClr val="dk1"/>
              </a:solidFill>
              <a:uFillTx/>
              <a:latin typeface="Calibri"/>
            </a:endParaRPr>
          </a:p>
          <a:p>
            <a:pPr lvl="1" marL="914400" indent="-457200" defTabSz="914400">
              <a:lnSpc>
                <a:spcPct val="90000"/>
              </a:lnSpc>
              <a:buClr>
                <a:srgbClr val="000000"/>
              </a:buClr>
              <a:buFont typeface="Arial"/>
              <a:buChar char="•"/>
            </a:pPr>
            <a:r>
              <a:rPr b="1" lang="en-IN" sz="2400" strike="noStrike" u="none">
                <a:solidFill>
                  <a:schemeClr val="dk1"/>
                </a:solidFill>
                <a:uFillTx/>
                <a:latin typeface="Calibri"/>
                <a:ea typeface="Calibri"/>
              </a:rPr>
              <a:t>Tree of Thoughts (ToT) </a:t>
            </a:r>
            <a:endParaRPr b="0" lang="en-US" sz="2400" strike="noStrike" u="none">
              <a:solidFill>
                <a:schemeClr val="dk1"/>
              </a:solidFill>
              <a:uFillTx/>
              <a:latin typeface="Calibri"/>
            </a:endParaRPr>
          </a:p>
          <a:p>
            <a:pPr indent="0" defTabSz="914400">
              <a:lnSpc>
                <a:spcPct val="90000"/>
              </a:lnSpc>
              <a:spcBef>
                <a:spcPts val="1001"/>
              </a:spcBef>
              <a:buNone/>
              <a:tabLst>
                <a:tab algn="l" pos="0"/>
              </a:tabLst>
            </a:pPr>
            <a:endParaRPr b="0" lang="en-US" sz="1600" strike="noStrike" u="none">
              <a:solidFill>
                <a:schemeClr val="dk1"/>
              </a:solidFill>
              <a:uFillTx/>
              <a:latin typeface="Calibri"/>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1" lang="en-US" sz="4400" strike="noStrike" u="none">
                <a:solidFill>
                  <a:srgbClr val="0f172a"/>
                </a:solidFill>
                <a:uFillTx/>
                <a:latin typeface="Calibri Light"/>
              </a:rPr>
              <a:t>Chain-of-Thought (CoT) Prompting</a:t>
            </a:r>
            <a:endParaRPr b="0" lang="en-US" sz="4400" strike="noStrike" u="none">
              <a:solidFill>
                <a:schemeClr val="dk1"/>
              </a:solidFill>
              <a:uFillTx/>
              <a:latin typeface="Calibri"/>
            </a:endParaRPr>
          </a:p>
        </p:txBody>
      </p:sp>
      <p:sp>
        <p:nvSpPr>
          <p:cNvPr id="202" name="TextBox 4"/>
          <p:cNvSpPr/>
          <p:nvPr/>
        </p:nvSpPr>
        <p:spPr>
          <a:xfrm>
            <a:off x="8966880" y="214200"/>
            <a:ext cx="2742840" cy="1188360"/>
          </a:xfrm>
          <a:prstGeom prst="rect">
            <a:avLst/>
          </a:prstGeom>
          <a:solidFill>
            <a:schemeClr val="accent4">
              <a:lumMod val="20000"/>
              <a:lumOff val="80000"/>
            </a:schemeClr>
          </a:solidFill>
          <a:ln w="0">
            <a:noFill/>
          </a:ln>
        </p:spPr>
        <p:style>
          <a:lnRef idx="0"/>
          <a:fillRef idx="0"/>
          <a:effectRef idx="0"/>
          <a:fontRef idx="minor"/>
        </p:style>
        <p:txBody>
          <a:bodyPr numCol="1" spcCol="0" horzOverflow="overflow" anchor="t">
            <a:spAutoFit/>
          </a:bodyPr>
          <a:p>
            <a:pPr defTabSz="914400">
              <a:lnSpc>
                <a:spcPct val="100000"/>
              </a:lnSpc>
            </a:pPr>
            <a:r>
              <a:rPr b="0" lang="en-US" sz="1800" strike="noStrike" u="none">
                <a:solidFill>
                  <a:schemeClr val="dk1"/>
                </a:solidFill>
                <a:uFillTx/>
                <a:latin typeface="Calibri"/>
              </a:rPr>
              <a:t>complex reasoning capabilities through intermediate reasoning steps. </a:t>
            </a:r>
            <a:endParaRPr b="0" lang="en-US" sz="1800" strike="noStrike" u="none">
              <a:solidFill>
                <a:srgbClr val="000000"/>
              </a:solidFill>
              <a:uFillTx/>
              <a:latin typeface="Arial"/>
            </a:endParaRPr>
          </a:p>
        </p:txBody>
      </p:sp>
      <p:pic>
        <p:nvPicPr>
          <p:cNvPr id="203" name="Picture 5" descr="A diagram of a diagram&#10;&#10;AI-generated content may be incorrect."/>
          <p:cNvPicPr/>
          <p:nvPr/>
        </p:nvPicPr>
        <p:blipFill>
          <a:blip r:embed="rId1"/>
          <a:stretch/>
        </p:blipFill>
        <p:spPr>
          <a:xfrm>
            <a:off x="102960" y="1194480"/>
            <a:ext cx="4334760" cy="3243240"/>
          </a:xfrm>
          <a:prstGeom prst="rect">
            <a:avLst/>
          </a:prstGeom>
          <a:noFill/>
          <a:ln w="0">
            <a:noFill/>
          </a:ln>
        </p:spPr>
      </p:pic>
      <p:sp>
        <p:nvSpPr>
          <p:cNvPr id="204" name="TextBox 6"/>
          <p:cNvSpPr/>
          <p:nvPr/>
        </p:nvSpPr>
        <p:spPr>
          <a:xfrm>
            <a:off x="4724280" y="1861920"/>
            <a:ext cx="7139880" cy="1737000"/>
          </a:xfrm>
          <a:prstGeom prst="rect">
            <a:avLst/>
          </a:prstGeom>
          <a:noFill/>
          <a:ln w="0">
            <a:noFill/>
          </a:ln>
        </p:spPr>
        <p:style>
          <a:lnRef idx="0"/>
          <a:fillRef idx="0"/>
          <a:effectRef idx="0"/>
          <a:fontRef idx="minor"/>
        </p:style>
        <p:txBody>
          <a:bodyPr numCol="1" spcCol="0" horzOverflow="overflow" anchor="t">
            <a:spAutoFit/>
          </a:bodyPr>
          <a:p>
            <a:pPr marL="228600" indent="-228600" defTabSz="914400">
              <a:lnSpc>
                <a:spcPct val="100000"/>
              </a:lnSpc>
              <a:buClr>
                <a:srgbClr val="000000"/>
              </a:buClr>
              <a:buFont typeface="Symbol" charset="2"/>
              <a:buChar char=""/>
            </a:pPr>
            <a:r>
              <a:rPr b="0" lang="en-US" sz="1800" strike="noStrike" u="none">
                <a:solidFill>
                  <a:schemeClr val="dk1"/>
                </a:solidFill>
                <a:uFillTx/>
                <a:latin typeface="Calibri"/>
              </a:rPr>
              <a:t>Helps the model </a:t>
            </a:r>
            <a:r>
              <a:rPr b="1" lang="en-US" sz="1800" strike="noStrike" u="none">
                <a:solidFill>
                  <a:schemeClr val="dk1"/>
                </a:solidFill>
                <a:uFillTx/>
                <a:latin typeface="Calibri"/>
              </a:rPr>
              <a:t>think systematically</a:t>
            </a:r>
            <a:r>
              <a:rPr b="0" lang="en-US" sz="1800" strike="noStrike" u="none">
                <a:solidFill>
                  <a:schemeClr val="dk1"/>
                </a:solidFill>
                <a:uFillTx/>
                <a:latin typeface="Calibri"/>
              </a:rPr>
              <a:t> and build a solution strategy step by step.</a:t>
            </a:r>
            <a:endParaRPr b="0" lang="en-US" sz="18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0" lang="en-US" sz="1800" strike="noStrike" u="none">
                <a:solidFill>
                  <a:schemeClr val="dk1"/>
                </a:solidFill>
                <a:uFillTx/>
                <a:latin typeface="Calibri"/>
              </a:rPr>
              <a:t>Involves a </a:t>
            </a:r>
            <a:r>
              <a:rPr b="1" lang="en-US" sz="1800" strike="noStrike" u="none">
                <a:solidFill>
                  <a:schemeClr val="dk1"/>
                </a:solidFill>
                <a:uFillTx/>
                <a:latin typeface="Calibri"/>
              </a:rPr>
              <a:t>series of linked questions or steps</a:t>
            </a:r>
            <a:r>
              <a:rPr b="0" lang="en-US" sz="1800" strike="noStrike" u="none">
                <a:solidFill>
                  <a:schemeClr val="dk1"/>
                </a:solidFill>
                <a:uFillTx/>
                <a:latin typeface="Calibri"/>
              </a:rPr>
              <a:t> that guide reasoning toward the answer.</a:t>
            </a:r>
            <a:endParaRPr b="0" lang="en-US" sz="18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0" lang="en-US" sz="1800" strike="noStrike" u="none">
                <a:solidFill>
                  <a:schemeClr val="dk1"/>
                </a:solidFill>
                <a:uFillTx/>
                <a:latin typeface="Calibri"/>
              </a:rPr>
              <a:t>Encourages the AI to </a:t>
            </a:r>
            <a:r>
              <a:rPr b="1" lang="en-US" sz="1800" strike="noStrike" u="none">
                <a:solidFill>
                  <a:schemeClr val="dk1"/>
                </a:solidFill>
                <a:uFillTx/>
                <a:latin typeface="Calibri"/>
              </a:rPr>
              <a:t>break down complex tasks</a:t>
            </a:r>
            <a:r>
              <a:rPr b="0" lang="en-US" sz="1800" strike="noStrike" u="none">
                <a:solidFill>
                  <a:schemeClr val="dk1"/>
                </a:solidFill>
                <a:uFillTx/>
                <a:latin typeface="Calibri"/>
              </a:rPr>
              <a:t> into smaller, logical parts.</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180360" y="2675880"/>
            <a:ext cx="11208960" cy="463680"/>
          </a:xfrm>
          <a:prstGeom prst="rect">
            <a:avLst/>
          </a:prstGeom>
          <a:noFill/>
          <a:ln w="0">
            <a:noFill/>
          </a:ln>
        </p:spPr>
        <p:txBody>
          <a:bodyPr lIns="91440" rIns="91440" tIns="45720" bIns="45720" anchor="ctr">
            <a:noAutofit/>
          </a:bodyPr>
          <a:p>
            <a:pPr indent="0" defTabSz="914400">
              <a:lnSpc>
                <a:spcPct val="100000"/>
              </a:lnSpc>
              <a:buNone/>
            </a:pPr>
            <a:r>
              <a:rPr b="0" lang="en-IN" sz="3200" strike="noStrike" u="none">
                <a:solidFill>
                  <a:srgbClr val="a4123f"/>
                </a:solidFill>
                <a:uFillTx/>
                <a:latin typeface="Georgia"/>
              </a:rPr>
              <a:t>Fundamentals of Prompting</a:t>
            </a:r>
            <a:endParaRPr b="0" lang="en-US" sz="3200" strike="noStrike" u="none">
              <a:solidFill>
                <a:schemeClr val="dk1"/>
              </a:solidFill>
              <a:uFillTx/>
              <a:latin typeface="Calibri"/>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Autofit/>
          </a:bodyPr>
          <a:p>
            <a:pPr indent="0">
              <a:buNone/>
            </a:pPr>
            <a:endParaRPr b="0" lang="en-US" sz="4400" strike="noStrike" u="none">
              <a:solidFill>
                <a:schemeClr val="dk1"/>
              </a:solidFill>
              <a:uFillTx/>
              <a:latin typeface="Calibri Light"/>
            </a:endParaRPr>
          </a:p>
        </p:txBody>
      </p:sp>
      <p:pic>
        <p:nvPicPr>
          <p:cNvPr id="206" name="Content Placeholder 3" descr=""/>
          <p:cNvPicPr/>
          <p:nvPr/>
        </p:nvPicPr>
        <p:blipFill>
          <a:blip r:embed="rId1"/>
          <a:stretch/>
        </p:blipFill>
        <p:spPr>
          <a:xfrm>
            <a:off x="838080" y="1137960"/>
            <a:ext cx="10515240" cy="4893840"/>
          </a:xfrm>
          <a:prstGeom prst="rect">
            <a:avLst/>
          </a:prstGeom>
          <a:noFill/>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Chain-of-thought</a:t>
            </a:r>
            <a:endParaRPr b="0" lang="en-US" sz="3200" strike="noStrike" u="none">
              <a:solidFill>
                <a:schemeClr val="dk1"/>
              </a:solidFill>
              <a:uFillTx/>
              <a:latin typeface="Calibri"/>
            </a:endParaRPr>
          </a:p>
        </p:txBody>
      </p:sp>
      <p:sp>
        <p:nvSpPr>
          <p:cNvPr id="208" name="TextBox 4"/>
          <p:cNvSpPr/>
          <p:nvPr/>
        </p:nvSpPr>
        <p:spPr>
          <a:xfrm>
            <a:off x="507240" y="1316160"/>
            <a:ext cx="10324080" cy="2558520"/>
          </a:xfrm>
          <a:prstGeom prst="rect">
            <a:avLst/>
          </a:prstGeom>
          <a:noFill/>
          <a:ln w="47625">
            <a:solidFill>
              <a:srgbClr val="4472c4"/>
            </a:solidFill>
            <a:round/>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071417"/>
                </a:solidFill>
                <a:highlight>
                  <a:srgbClr val="fafefe"/>
                </a:highlight>
                <a:uFillTx/>
                <a:latin typeface="Proxima Nova"/>
              </a:rPr>
              <a:t>Chain-of-thought prompting is a technique designed to </a:t>
            </a:r>
            <a:r>
              <a:rPr b="1" lang="en-US" sz="1800" strike="noStrike" u="none">
                <a:solidFill>
                  <a:srgbClr val="c00000"/>
                </a:solidFill>
                <a:highlight>
                  <a:srgbClr val="fafefe"/>
                </a:highlight>
                <a:uFillTx/>
                <a:latin typeface="Proxima Nova"/>
              </a:rPr>
              <a:t>guide the AI model through a logical reasoning process</a:t>
            </a:r>
            <a:r>
              <a:rPr b="0" lang="en-US" sz="1800" strike="noStrike" u="none">
                <a:solidFill>
                  <a:srgbClr val="071417"/>
                </a:solidFill>
                <a:highlight>
                  <a:srgbClr val="fafefe"/>
                </a:highlight>
                <a:uFillTx/>
                <a:latin typeface="Proxima Nova"/>
              </a:rPr>
              <a:t>. Rather than just asking for an output, this strategy incorporates a "chain of thought" that demonstrates how to arrive at the correct answer step by step. This approach is especially valuable for tasks requiring critical thinking or problem-solving skills, like mathematical calculations or complex queries.</a:t>
            </a:r>
            <a:br>
              <a:rPr sz="1800"/>
            </a:br>
            <a:br>
              <a:rPr sz="1800"/>
            </a:br>
            <a:r>
              <a:rPr b="1" lang="en-US" sz="1800" strike="noStrike" u="none">
                <a:solidFill>
                  <a:srgbClr val="071417"/>
                </a:solidFill>
                <a:highlight>
                  <a:srgbClr val="fafefe"/>
                </a:highlight>
                <a:uFillTx/>
                <a:latin typeface="Proxima Nova"/>
              </a:rPr>
              <a:t>Example. </a:t>
            </a:r>
            <a:r>
              <a:rPr b="0" lang="en-US" sz="1800" strike="noStrike" u="none">
                <a:solidFill>
                  <a:srgbClr val="071417"/>
                </a:solidFill>
                <a:highlight>
                  <a:srgbClr val="fafefe"/>
                </a:highlight>
                <a:uFillTx/>
                <a:latin typeface="Proxima Nova"/>
              </a:rPr>
              <a:t> Suppose you're in charge of optimizing fuel efficiency for a transportation company's fleet of trucks. You can employ chain-of-thought prompting to guide the model through this complex task as follows.</a:t>
            </a:r>
            <a:endParaRPr b="0" lang="en-US" sz="1800" strike="noStrike" u="none">
              <a:solidFill>
                <a:srgbClr val="000000"/>
              </a:solidFill>
              <a:uFillTx/>
              <a:latin typeface="Arial"/>
            </a:endParaRPr>
          </a:p>
        </p:txBody>
      </p:sp>
      <p:sp>
        <p:nvSpPr>
          <p:cNvPr id="209" name="TextBox 6"/>
          <p:cNvSpPr/>
          <p:nvPr/>
        </p:nvSpPr>
        <p:spPr>
          <a:xfrm>
            <a:off x="702360" y="4226400"/>
            <a:ext cx="975456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IN" sz="1800" strike="noStrike" u="none">
                <a:solidFill>
                  <a:schemeClr val="dk1"/>
                </a:solidFill>
                <a:uFillTx/>
                <a:latin typeface="Calibri"/>
              </a:rPr>
              <a:t>Prompt: "You're the fleet manager for a transportation company with 50 diesel trucks. Each truck gets 6 miles per gallon, and the fleet covers a total of 10,000 miles each day. You're looking to reduce fuel consumption to save costs. Let’s think step by step."</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211"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212" name="Picture 2" descr="COT"/>
          <p:cNvPicPr/>
          <p:nvPr/>
        </p:nvPicPr>
        <p:blipFill>
          <a:blip r:embed="rId1"/>
          <a:stretch/>
        </p:blipFill>
        <p:spPr>
          <a:xfrm>
            <a:off x="772920" y="677520"/>
            <a:ext cx="9691200" cy="4876200"/>
          </a:xfrm>
          <a:prstGeom prst="rect">
            <a:avLst/>
          </a:prstGeom>
          <a:noFill/>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214"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215" name="Picture 2" descr="Zero-shot COT"/>
          <p:cNvPicPr/>
          <p:nvPr/>
        </p:nvPicPr>
        <p:blipFill>
          <a:blip r:embed="rId1"/>
          <a:stretch/>
        </p:blipFill>
        <p:spPr>
          <a:xfrm>
            <a:off x="1600200" y="812520"/>
            <a:ext cx="8991360" cy="4838400"/>
          </a:xfrm>
          <a:prstGeom prst="rect">
            <a:avLst/>
          </a:prstGeom>
          <a:noFill/>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217" name="PlaceHolder 2"/>
          <p:cNvSpPr>
            <a:spLocks noGrp="1"/>
          </p:cNvSpPr>
          <p:nvPr>
            <p:ph type="title"/>
          </p:nvPr>
        </p:nvSpPr>
        <p:spPr>
          <a:xfrm>
            <a:off x="347040" y="19116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Chain of thought</a:t>
            </a:r>
            <a:endParaRPr b="0" lang="en-US" sz="3200" strike="noStrike" u="none">
              <a:solidFill>
                <a:schemeClr val="dk1"/>
              </a:solidFill>
              <a:uFillTx/>
              <a:latin typeface="Calibri"/>
            </a:endParaRPr>
          </a:p>
        </p:txBody>
      </p:sp>
      <p:pic>
        <p:nvPicPr>
          <p:cNvPr id="218" name="Picture 4" descr=""/>
          <p:cNvPicPr/>
          <p:nvPr/>
        </p:nvPicPr>
        <p:blipFill>
          <a:blip r:embed="rId1"/>
          <a:stretch/>
        </p:blipFill>
        <p:spPr>
          <a:xfrm>
            <a:off x="478080" y="690840"/>
            <a:ext cx="4518720" cy="2323800"/>
          </a:xfrm>
          <a:prstGeom prst="rect">
            <a:avLst/>
          </a:prstGeom>
          <a:noFill/>
          <a:ln w="0">
            <a:noFill/>
          </a:ln>
        </p:spPr>
      </p:pic>
      <p:pic>
        <p:nvPicPr>
          <p:cNvPr id="219" name="Picture 6" descr=""/>
          <p:cNvPicPr/>
          <p:nvPr/>
        </p:nvPicPr>
        <p:blipFill>
          <a:blip r:embed="rId2"/>
          <a:stretch/>
        </p:blipFill>
        <p:spPr>
          <a:xfrm>
            <a:off x="6453360" y="423000"/>
            <a:ext cx="4511160" cy="2567880"/>
          </a:xfrm>
          <a:prstGeom prst="rect">
            <a:avLst/>
          </a:prstGeom>
          <a:noFill/>
          <a:ln w="0">
            <a:noFill/>
          </a:ln>
        </p:spPr>
      </p:pic>
      <p:pic>
        <p:nvPicPr>
          <p:cNvPr id="220" name="Picture 8" descr=""/>
          <p:cNvPicPr/>
          <p:nvPr/>
        </p:nvPicPr>
        <p:blipFill>
          <a:blip r:embed="rId3"/>
          <a:stretch/>
        </p:blipFill>
        <p:spPr>
          <a:xfrm>
            <a:off x="571320" y="3050640"/>
            <a:ext cx="3585240" cy="2594520"/>
          </a:xfrm>
          <a:prstGeom prst="rect">
            <a:avLst/>
          </a:prstGeom>
          <a:noFill/>
          <a:ln w="0">
            <a:noFill/>
          </a:ln>
        </p:spPr>
      </p:pic>
      <p:pic>
        <p:nvPicPr>
          <p:cNvPr id="221" name="Picture 10" descr=""/>
          <p:cNvPicPr/>
          <p:nvPr/>
        </p:nvPicPr>
        <p:blipFill>
          <a:blip r:embed="rId4"/>
          <a:stretch/>
        </p:blipFill>
        <p:spPr>
          <a:xfrm>
            <a:off x="4918680" y="2878200"/>
            <a:ext cx="4846320" cy="2842200"/>
          </a:xfrm>
          <a:prstGeom prst="rect">
            <a:avLst/>
          </a:prstGeom>
          <a:noFill/>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223"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224" name="Picture 4" descr=""/>
          <p:cNvPicPr/>
          <p:nvPr/>
        </p:nvPicPr>
        <p:blipFill>
          <a:blip r:embed="rId1"/>
          <a:stretch/>
        </p:blipFill>
        <p:spPr>
          <a:xfrm>
            <a:off x="896400" y="407160"/>
            <a:ext cx="9613080" cy="5205960"/>
          </a:xfrm>
          <a:prstGeom prst="rect">
            <a:avLst/>
          </a:prstGeom>
          <a:noFill/>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323280" y="4680"/>
            <a:ext cx="10515240" cy="435600"/>
          </a:xfrm>
          <a:prstGeom prst="rect">
            <a:avLst/>
          </a:prstGeom>
          <a:noFill/>
          <a:ln w="0">
            <a:noFill/>
          </a:ln>
        </p:spPr>
        <p:txBody>
          <a:bodyPr lIns="91440" rIns="91440" tIns="45720" bIns="45720" anchor="ctr">
            <a:noAutofit/>
          </a:bodyPr>
          <a:p>
            <a:pPr indent="0" defTabSz="914400">
              <a:lnSpc>
                <a:spcPct val="90000"/>
              </a:lnSpc>
              <a:buNone/>
            </a:pPr>
            <a:r>
              <a:rPr b="0" lang="en-US" sz="3200" strike="noStrike" u="none">
                <a:solidFill>
                  <a:schemeClr val="dk1"/>
                </a:solidFill>
                <a:uFillTx/>
                <a:latin typeface="Calibri Light"/>
                <a:ea typeface="Calibri Light"/>
              </a:rPr>
              <a:t>One-Shot &amp; Few-Shot Chain-of-Thought (CoT) Prompting</a:t>
            </a:r>
            <a:endParaRPr b="0" lang="en-US" sz="3200" strike="noStrike" u="none">
              <a:solidFill>
                <a:schemeClr val="dk1"/>
              </a:solidFill>
              <a:uFillTx/>
              <a:latin typeface="Calibri"/>
            </a:endParaRPr>
          </a:p>
        </p:txBody>
      </p:sp>
      <p:sp>
        <p:nvSpPr>
          <p:cNvPr id="226" name="TextBox 3"/>
          <p:cNvSpPr/>
          <p:nvPr/>
        </p:nvSpPr>
        <p:spPr>
          <a:xfrm>
            <a:off x="2036880" y="451080"/>
            <a:ext cx="7016040" cy="1188360"/>
          </a:xfrm>
          <a:prstGeom prst="rect">
            <a:avLst/>
          </a:prstGeom>
          <a:solidFill>
            <a:schemeClr val="accent4"/>
          </a:solidFill>
          <a:ln w="0">
            <a:noFill/>
          </a:ln>
        </p:spPr>
        <p:style>
          <a:lnRef idx="0"/>
          <a:fillRef idx="0"/>
          <a:effectRef idx="0"/>
          <a:fontRef idx="minor"/>
        </p:style>
        <p:txBody>
          <a:bodyPr numCol="1" spcCol="0" horzOverflow="overflow" anchor="t">
            <a:spAutoFit/>
          </a:bodyPr>
          <a:p>
            <a:pPr defTabSz="914400">
              <a:lnSpc>
                <a:spcPct val="100000"/>
              </a:lnSpc>
            </a:pPr>
            <a:r>
              <a:rPr b="1" lang="en-US" sz="1800" strike="noStrike" u="none">
                <a:solidFill>
                  <a:schemeClr val="dk1"/>
                </a:solidFill>
                <a:uFillTx/>
                <a:latin typeface="Calibri"/>
              </a:rPr>
              <a:t>One-Shot CoT: </a:t>
            </a:r>
            <a:r>
              <a:rPr b="0" lang="en-US" sz="1800" strike="noStrike" u="none">
                <a:solidFill>
                  <a:schemeClr val="dk1"/>
                </a:solidFill>
                <a:uFillTx/>
                <a:latin typeface="Calibri"/>
              </a:rPr>
              <a:t>Provides </a:t>
            </a:r>
            <a:r>
              <a:rPr b="1" lang="en-US" sz="1800" strike="noStrike" u="none">
                <a:solidFill>
                  <a:schemeClr val="dk1"/>
                </a:solidFill>
                <a:uFillTx/>
                <a:latin typeface="Calibri"/>
              </a:rPr>
              <a:t>a single example</a:t>
            </a:r>
            <a:r>
              <a:rPr b="0" lang="en-US" sz="1800" strike="noStrike" u="none">
                <a:solidFill>
                  <a:schemeClr val="dk1"/>
                </a:solidFill>
                <a:uFillTx/>
                <a:latin typeface="Calibri"/>
              </a:rPr>
              <a:t> with detailed reasoning steps.</a:t>
            </a:r>
            <a:endParaRPr b="0" lang="en-US" sz="1800" strike="noStrike" u="none">
              <a:solidFill>
                <a:srgbClr val="000000"/>
              </a:solidFill>
              <a:uFillTx/>
              <a:latin typeface="Arial"/>
            </a:endParaRPr>
          </a:p>
          <a:p>
            <a:pPr defTabSz="914400">
              <a:lnSpc>
                <a:spcPct val="100000"/>
              </a:lnSpc>
            </a:pPr>
            <a:r>
              <a:rPr b="1" lang="en-US" sz="1800" strike="noStrike" u="none">
                <a:solidFill>
                  <a:schemeClr val="dk1"/>
                </a:solidFill>
                <a:uFillTx/>
                <a:latin typeface="Calibri"/>
              </a:rPr>
              <a:t>Few-Shot CoT: </a:t>
            </a:r>
            <a:r>
              <a:rPr b="0" lang="en-US" sz="1800" strike="noStrike" u="none">
                <a:solidFill>
                  <a:schemeClr val="dk1"/>
                </a:solidFill>
                <a:uFillTx/>
                <a:latin typeface="Calibri"/>
              </a:rPr>
              <a:t>Includes </a:t>
            </a:r>
            <a:r>
              <a:rPr b="1" lang="en-US" sz="1800" strike="noStrike" u="none">
                <a:solidFill>
                  <a:schemeClr val="dk1"/>
                </a:solidFill>
                <a:uFillTx/>
                <a:latin typeface="Calibri"/>
              </a:rPr>
              <a:t>multiple examples</a:t>
            </a:r>
            <a:r>
              <a:rPr b="0" lang="en-US" sz="1800" strike="noStrike" u="none">
                <a:solidFill>
                  <a:schemeClr val="dk1"/>
                </a:solidFill>
                <a:uFillTx/>
                <a:latin typeface="Calibri"/>
              </a:rPr>
              <a:t> of reasoning-based answers.</a:t>
            </a:r>
            <a:endParaRPr b="0" lang="en-US" sz="1800" strike="noStrike" u="none">
              <a:solidFill>
                <a:srgbClr val="000000"/>
              </a:solidFill>
              <a:uFillTx/>
              <a:latin typeface="Arial"/>
            </a:endParaRPr>
          </a:p>
        </p:txBody>
      </p:sp>
      <p:sp>
        <p:nvSpPr>
          <p:cNvPr id="227" name="TextBox 4"/>
          <p:cNvSpPr/>
          <p:nvPr/>
        </p:nvSpPr>
        <p:spPr>
          <a:xfrm>
            <a:off x="-2160" y="1336680"/>
            <a:ext cx="4071240" cy="5028840"/>
          </a:xfrm>
          <a:prstGeom prst="rect">
            <a:avLst/>
          </a:prstGeom>
          <a:solidFill>
            <a:schemeClr val="accent4">
              <a:lumMod val="20000"/>
              <a:lumOff val="80000"/>
            </a:schemeClr>
          </a:solidFill>
          <a:ln w="0">
            <a:noFill/>
          </a:ln>
        </p:spPr>
        <p:style>
          <a:lnRef idx="0"/>
          <a:fillRef idx="0"/>
          <a:effectRef idx="0"/>
          <a:fontRef idx="minor"/>
        </p:style>
        <p:txBody>
          <a:bodyPr numCol="1" spcCol="0" horzOverflow="overflow" anchor="t">
            <a:spAutoFit/>
          </a:bodyPr>
          <a:p>
            <a:pPr defTabSz="914400">
              <a:lnSpc>
                <a:spcPct val="100000"/>
              </a:lnSpc>
            </a:pPr>
            <a:r>
              <a:rPr b="1" lang="en-US" sz="1800" strike="noStrike" u="none">
                <a:solidFill>
                  <a:schemeClr val="dk1"/>
                </a:solidFill>
                <a:uFillTx/>
                <a:latin typeface="Calibri"/>
              </a:rPr>
              <a:t>One-Shot CoT Example</a:t>
            </a:r>
            <a:endParaRPr b="0" lang="en-US" sz="1800" strike="noStrike" u="none">
              <a:solidFill>
                <a:srgbClr val="000000"/>
              </a:solidFill>
              <a:uFillTx/>
              <a:latin typeface="Arial"/>
            </a:endParaRPr>
          </a:p>
          <a:p>
            <a:pPr defTabSz="914400">
              <a:lnSpc>
                <a:spcPct val="100000"/>
              </a:lnSpc>
            </a:pPr>
            <a:r>
              <a:rPr b="1" lang="en-US" sz="1800" strike="noStrike" u="none">
                <a:solidFill>
                  <a:schemeClr val="dk1"/>
                </a:solidFill>
                <a:uFillTx/>
                <a:latin typeface="Calibri"/>
              </a:rPr>
              <a:t>Prompt:</a:t>
            </a:r>
            <a:endParaRPr b="0" lang="en-US" sz="1800" strike="noStrike" u="none">
              <a:solidFill>
                <a:srgbClr val="000000"/>
              </a:solidFill>
              <a:uFillTx/>
              <a:latin typeface="Arial"/>
            </a:endParaRPr>
          </a:p>
          <a:p>
            <a:pPr marL="457200" defTabSz="914400">
              <a:lnSpc>
                <a:spcPct val="100000"/>
              </a:lnSpc>
            </a:pPr>
            <a:r>
              <a:rPr b="0" lang="en-US" sz="1800" strike="noStrike" u="none">
                <a:solidFill>
                  <a:schemeClr val="dk1"/>
                </a:solidFill>
                <a:uFillTx/>
                <a:latin typeface="Calibri"/>
              </a:rPr>
              <a:t>Q: If you have 3 apples and you buy 2 more, how many apples do you have?</a:t>
            </a:r>
            <a:br>
              <a:rPr sz="1800"/>
            </a:br>
            <a:r>
              <a:rPr b="0" lang="en-US" sz="1800" strike="noStrike" u="none">
                <a:solidFill>
                  <a:schemeClr val="dk1"/>
                </a:solidFill>
                <a:uFillTx/>
                <a:latin typeface="Calibri"/>
              </a:rPr>
              <a:t>A: Let's think step by step.</a:t>
            </a:r>
            <a:br>
              <a:rPr sz="1800"/>
            </a:br>
            <a:r>
              <a:rPr b="0" lang="en-US" sz="1800" strike="noStrike" u="none">
                <a:solidFill>
                  <a:schemeClr val="dk1"/>
                </a:solidFill>
                <a:uFillTx/>
                <a:latin typeface="Calibri"/>
              </a:rPr>
              <a:t>I start with 3 apples. Then I buy 2 more apples. So, 3 + 2 = 5 apples.</a:t>
            </a:r>
            <a:br>
              <a:rPr sz="1800"/>
            </a:br>
            <a:r>
              <a:rPr b="0" lang="en-US" sz="1800" strike="noStrike" u="none">
                <a:solidFill>
                  <a:schemeClr val="dk1"/>
                </a:solidFill>
                <a:uFillTx/>
                <a:latin typeface="Calibri"/>
              </a:rPr>
              <a:t>Therefore, the answer is </a:t>
            </a:r>
            <a:r>
              <a:rPr b="1" lang="en-US" sz="1800" strike="noStrike" u="none">
                <a:solidFill>
                  <a:schemeClr val="dk1"/>
                </a:solidFill>
                <a:uFillTx/>
                <a:latin typeface="Calibri"/>
              </a:rPr>
              <a:t>5</a:t>
            </a:r>
            <a:r>
              <a:rPr b="0" lang="en-US" sz="1800" strike="noStrike" u="none">
                <a:solidFill>
                  <a:schemeClr val="dk1"/>
                </a:solidFill>
                <a:uFillTx/>
                <a:latin typeface="Calibri"/>
              </a:rPr>
              <a:t>.</a:t>
            </a:r>
            <a:endParaRPr b="0" lang="en-US" sz="1800" strike="noStrike" u="none">
              <a:solidFill>
                <a:srgbClr val="000000"/>
              </a:solidFill>
              <a:uFillTx/>
              <a:latin typeface="Arial"/>
            </a:endParaRPr>
          </a:p>
          <a:p>
            <a:pPr defTabSz="914400">
              <a:lnSpc>
                <a:spcPct val="100000"/>
              </a:lnSpc>
            </a:pPr>
            <a:r>
              <a:rPr b="1" lang="en-US" sz="1800" strike="noStrike" u="none">
                <a:solidFill>
                  <a:schemeClr val="dk1"/>
                </a:solidFill>
                <a:uFillTx/>
                <a:latin typeface="Calibri"/>
              </a:rPr>
              <a:t>New Question:</a:t>
            </a:r>
            <a:endParaRPr b="0" lang="en-US" sz="1800" strike="noStrike" u="none">
              <a:solidFill>
                <a:srgbClr val="000000"/>
              </a:solidFill>
              <a:uFillTx/>
              <a:latin typeface="Arial"/>
            </a:endParaRPr>
          </a:p>
          <a:p>
            <a:pPr marL="457200" defTabSz="914400">
              <a:lnSpc>
                <a:spcPct val="100000"/>
              </a:lnSpc>
            </a:pPr>
            <a:r>
              <a:rPr b="0" lang="en-US" sz="1800" strike="noStrike" u="none">
                <a:solidFill>
                  <a:schemeClr val="dk1"/>
                </a:solidFill>
                <a:uFillTx/>
                <a:latin typeface="Calibri"/>
              </a:rPr>
              <a:t>Q: If you have 4 pencils and find 3 more, how many pencils do you have?</a:t>
            </a:r>
            <a:br>
              <a:rPr sz="1800"/>
            </a:br>
            <a:r>
              <a:rPr b="0" lang="en-US" sz="1800" strike="noStrike" u="none">
                <a:solidFill>
                  <a:schemeClr val="dk1"/>
                </a:solidFill>
                <a:uFillTx/>
                <a:latin typeface="Calibri"/>
              </a:rPr>
              <a:t>A: Let's think step by step.</a:t>
            </a:r>
            <a:br>
              <a:rPr sz="1800"/>
            </a:br>
            <a:r>
              <a:rPr b="0" lang="en-US" sz="1800" strike="noStrike" u="none">
                <a:solidFill>
                  <a:schemeClr val="dk1"/>
                </a:solidFill>
                <a:uFillTx/>
                <a:latin typeface="Calibri"/>
              </a:rPr>
              <a:t>I start with 4 pencils. Then I find 3 more pencils. So, 4 + 3 = </a:t>
            </a:r>
            <a:r>
              <a:rPr b="1" lang="en-US" sz="1800" strike="noStrike" u="none">
                <a:solidFill>
                  <a:schemeClr val="dk1"/>
                </a:solidFill>
                <a:uFillTx/>
                <a:latin typeface="Calibri"/>
              </a:rPr>
              <a:t>7</a:t>
            </a:r>
            <a:r>
              <a:rPr b="0" lang="en-US" sz="1800" strike="noStrike" u="none">
                <a:solidFill>
                  <a:schemeClr val="dk1"/>
                </a:solidFill>
                <a:uFillTx/>
                <a:latin typeface="Calibri"/>
              </a:rPr>
              <a:t> pencils.</a:t>
            </a:r>
            <a:endParaRPr b="0" lang="en-US" sz="1800" strike="noStrike" u="none">
              <a:solidFill>
                <a:srgbClr val="000000"/>
              </a:solidFill>
              <a:uFillTx/>
              <a:latin typeface="Arial"/>
            </a:endParaRPr>
          </a:p>
        </p:txBody>
      </p:sp>
      <p:sp>
        <p:nvSpPr>
          <p:cNvPr id="228" name="TextBox 5"/>
          <p:cNvSpPr/>
          <p:nvPr/>
        </p:nvSpPr>
        <p:spPr>
          <a:xfrm>
            <a:off x="4920120" y="1336680"/>
            <a:ext cx="6882480" cy="5028840"/>
          </a:xfrm>
          <a:prstGeom prst="rect">
            <a:avLst/>
          </a:prstGeom>
          <a:solidFill>
            <a:schemeClr val="accent2">
              <a:lumMod val="20000"/>
              <a:lumOff val="80000"/>
            </a:schemeClr>
          </a:solidFill>
          <a:ln w="0">
            <a:noFill/>
          </a:ln>
        </p:spPr>
        <p:style>
          <a:lnRef idx="0"/>
          <a:fillRef idx="0"/>
          <a:effectRef idx="0"/>
          <a:fontRef idx="minor"/>
        </p:style>
        <p:txBody>
          <a:bodyPr numCol="1" spcCol="0" horzOverflow="overflow" anchor="t">
            <a:spAutoFit/>
          </a:bodyPr>
          <a:p>
            <a:pPr defTabSz="914400">
              <a:lnSpc>
                <a:spcPct val="100000"/>
              </a:lnSpc>
            </a:pPr>
            <a:r>
              <a:rPr b="1" lang="en-US" sz="1800" strike="noStrike" u="none">
                <a:solidFill>
                  <a:schemeClr val="dk1"/>
                </a:solidFill>
                <a:uFillTx/>
                <a:latin typeface="Calibri"/>
              </a:rPr>
              <a:t>Few-Shot CoT Example</a:t>
            </a:r>
            <a:endParaRPr b="0" lang="en-US" sz="1800" strike="noStrike" u="none">
              <a:solidFill>
                <a:srgbClr val="000000"/>
              </a:solidFill>
              <a:uFillTx/>
              <a:latin typeface="Arial"/>
            </a:endParaRPr>
          </a:p>
          <a:p>
            <a:pPr defTabSz="914400">
              <a:lnSpc>
                <a:spcPct val="100000"/>
              </a:lnSpc>
            </a:pPr>
            <a:r>
              <a:rPr b="1" lang="en-US" sz="1800" strike="noStrike" u="none">
                <a:solidFill>
                  <a:schemeClr val="dk1"/>
                </a:solidFill>
                <a:uFillTx/>
                <a:latin typeface="Calibri"/>
              </a:rPr>
              <a:t>Prompt:</a:t>
            </a:r>
            <a:endParaRPr b="0" lang="en-US" sz="1800" strike="noStrike" u="none">
              <a:solidFill>
                <a:srgbClr val="000000"/>
              </a:solidFill>
              <a:uFillTx/>
              <a:latin typeface="Arial"/>
            </a:endParaRPr>
          </a:p>
          <a:p>
            <a:pPr marL="457200" defTabSz="914400">
              <a:lnSpc>
                <a:spcPct val="100000"/>
              </a:lnSpc>
            </a:pPr>
            <a:r>
              <a:rPr b="0" lang="en-US" sz="1800" strike="noStrike" u="none">
                <a:solidFill>
                  <a:schemeClr val="dk1"/>
                </a:solidFill>
                <a:uFillTx/>
                <a:latin typeface="Calibri"/>
              </a:rPr>
              <a:t>Q1: If a book costs $5 and you buy 2 books, how much do you spend?</a:t>
            </a:r>
            <a:br>
              <a:rPr sz="1800"/>
            </a:br>
            <a:r>
              <a:rPr b="0" lang="en-US" sz="1800" strike="noStrike" u="none">
                <a:solidFill>
                  <a:schemeClr val="dk1"/>
                </a:solidFill>
                <a:uFillTx/>
                <a:latin typeface="Calibri"/>
              </a:rPr>
              <a:t>A: Let's think step by step.</a:t>
            </a:r>
            <a:br>
              <a:rPr sz="1800"/>
            </a:br>
            <a:r>
              <a:rPr b="0" lang="en-US" sz="1800" strike="noStrike" u="none">
                <a:solidFill>
                  <a:schemeClr val="dk1"/>
                </a:solidFill>
                <a:uFillTx/>
                <a:latin typeface="Calibri"/>
              </a:rPr>
              <a:t>One book costs $5. Buying 2 books means 5 × 2 = $10.</a:t>
            </a:r>
            <a:br>
              <a:rPr sz="1800"/>
            </a:br>
            <a:r>
              <a:rPr b="0" lang="en-US" sz="1800" strike="noStrike" u="none">
                <a:solidFill>
                  <a:schemeClr val="dk1"/>
                </a:solidFill>
                <a:uFillTx/>
                <a:latin typeface="Calibri"/>
              </a:rPr>
              <a:t>So, the answer is </a:t>
            </a:r>
            <a:r>
              <a:rPr b="1" lang="en-US" sz="1800" strike="noStrike" u="none">
                <a:solidFill>
                  <a:schemeClr val="dk1"/>
                </a:solidFill>
                <a:uFillTx/>
                <a:latin typeface="Calibri"/>
              </a:rPr>
              <a:t>$10</a:t>
            </a:r>
            <a:r>
              <a:rPr b="0" lang="en-US" sz="1800" strike="noStrike" u="none">
                <a:solidFill>
                  <a:schemeClr val="dk1"/>
                </a:solidFill>
                <a:uFillTx/>
                <a:latin typeface="Calibri"/>
              </a:rPr>
              <a:t>.</a:t>
            </a:r>
            <a:endParaRPr b="0" lang="en-US" sz="1800" strike="noStrike" u="none">
              <a:solidFill>
                <a:srgbClr val="000000"/>
              </a:solidFill>
              <a:uFillTx/>
              <a:latin typeface="Arial"/>
            </a:endParaRPr>
          </a:p>
          <a:p>
            <a:pPr marL="457200" defTabSz="914400">
              <a:lnSpc>
                <a:spcPct val="100000"/>
              </a:lnSpc>
            </a:pPr>
            <a:r>
              <a:rPr b="0" lang="en-US" sz="1800" strike="noStrike" u="none">
                <a:solidFill>
                  <a:schemeClr val="dk1"/>
                </a:solidFill>
                <a:uFillTx/>
                <a:latin typeface="Calibri"/>
              </a:rPr>
              <a:t>Q2: If there are 6 students and each student has 3 notebooks, how many notebooks are there in total?</a:t>
            </a:r>
            <a:br>
              <a:rPr sz="1800"/>
            </a:br>
            <a:r>
              <a:rPr b="0" lang="en-US" sz="1800" strike="noStrike" u="none">
                <a:solidFill>
                  <a:schemeClr val="dk1"/>
                </a:solidFill>
                <a:uFillTx/>
                <a:latin typeface="Calibri"/>
              </a:rPr>
              <a:t>A: Let's think step by step.</a:t>
            </a:r>
            <a:br>
              <a:rPr sz="1800"/>
            </a:br>
            <a:r>
              <a:rPr b="0" lang="en-US" sz="1800" strike="noStrike" u="none">
                <a:solidFill>
                  <a:schemeClr val="dk1"/>
                </a:solidFill>
                <a:uFillTx/>
                <a:latin typeface="Calibri"/>
              </a:rPr>
              <a:t>Each of the 6 students has 3 notebooks. So, 6 × 3 = 18 notebooks.</a:t>
            </a:r>
            <a:br>
              <a:rPr sz="1800"/>
            </a:br>
            <a:r>
              <a:rPr b="0" lang="en-US" sz="1800" strike="noStrike" u="none">
                <a:solidFill>
                  <a:schemeClr val="dk1"/>
                </a:solidFill>
                <a:uFillTx/>
                <a:latin typeface="Calibri"/>
              </a:rPr>
              <a:t>So, the answer is </a:t>
            </a:r>
            <a:r>
              <a:rPr b="1" lang="en-US" sz="1800" strike="noStrike" u="none">
                <a:solidFill>
                  <a:schemeClr val="dk1"/>
                </a:solidFill>
                <a:uFillTx/>
                <a:latin typeface="Calibri"/>
              </a:rPr>
              <a:t>18</a:t>
            </a:r>
            <a:r>
              <a:rPr b="0" lang="en-US" sz="1800" strike="noStrike" u="none">
                <a:solidFill>
                  <a:schemeClr val="dk1"/>
                </a:solidFill>
                <a:uFillTx/>
                <a:latin typeface="Calibri"/>
              </a:rPr>
              <a:t>.</a:t>
            </a:r>
            <a:endParaRPr b="0" lang="en-US" sz="1800" strike="noStrike" u="none">
              <a:solidFill>
                <a:srgbClr val="000000"/>
              </a:solidFill>
              <a:uFillTx/>
              <a:latin typeface="Arial"/>
            </a:endParaRPr>
          </a:p>
          <a:p>
            <a:pPr defTabSz="914400">
              <a:lnSpc>
                <a:spcPct val="100000"/>
              </a:lnSpc>
            </a:pPr>
            <a:r>
              <a:rPr b="1" lang="en-US" sz="1800" strike="noStrike" u="none">
                <a:solidFill>
                  <a:schemeClr val="dk1"/>
                </a:solidFill>
                <a:uFillTx/>
                <a:latin typeface="Calibri"/>
              </a:rPr>
              <a:t>New Question:</a:t>
            </a:r>
            <a:endParaRPr b="0" lang="en-US" sz="1800" strike="noStrike" u="none">
              <a:solidFill>
                <a:srgbClr val="000000"/>
              </a:solidFill>
              <a:uFillTx/>
              <a:latin typeface="Arial"/>
            </a:endParaRPr>
          </a:p>
          <a:p>
            <a:pPr marL="457200" defTabSz="914400">
              <a:lnSpc>
                <a:spcPct val="100000"/>
              </a:lnSpc>
            </a:pPr>
            <a:r>
              <a:rPr b="0" lang="en-US" sz="1800" strike="noStrike" u="none">
                <a:solidFill>
                  <a:schemeClr val="dk1"/>
                </a:solidFill>
                <a:uFillTx/>
                <a:latin typeface="Calibri"/>
              </a:rPr>
              <a:t>Q3: If there are 4 bags and each bag contains 5 apples, how many apples are there in total?</a:t>
            </a:r>
            <a:br>
              <a:rPr sz="1800"/>
            </a:br>
            <a:r>
              <a:rPr b="0" lang="en-US" sz="1800" strike="noStrike" u="none">
                <a:solidFill>
                  <a:schemeClr val="dk1"/>
                </a:solidFill>
                <a:uFillTx/>
                <a:latin typeface="Calibri"/>
              </a:rPr>
              <a:t>A: Let's think step by step.</a:t>
            </a:r>
            <a:br>
              <a:rPr sz="1800"/>
            </a:br>
            <a:r>
              <a:rPr b="0" lang="en-US" sz="1800" strike="noStrike" u="none">
                <a:solidFill>
                  <a:schemeClr val="dk1"/>
                </a:solidFill>
                <a:uFillTx/>
                <a:latin typeface="Calibri"/>
              </a:rPr>
              <a:t>Each of the 4 bags has 5 apples. So, 4 × 5 = </a:t>
            </a:r>
            <a:r>
              <a:rPr b="1" lang="en-US" sz="1800" strike="noStrike" u="none">
                <a:solidFill>
                  <a:schemeClr val="dk1"/>
                </a:solidFill>
                <a:uFillTx/>
                <a:latin typeface="Calibri"/>
              </a:rPr>
              <a:t>20</a:t>
            </a:r>
            <a:r>
              <a:rPr b="0" lang="en-US" sz="1800" strike="noStrike" u="none">
                <a:solidFill>
                  <a:schemeClr val="dk1"/>
                </a:solidFill>
                <a:uFillTx/>
                <a:latin typeface="Calibri"/>
              </a:rPr>
              <a:t> apples.</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0" lang="en-US" sz="4400" strike="noStrike" u="none">
                <a:solidFill>
                  <a:schemeClr val="dk1"/>
                </a:solidFill>
                <a:uFillTx/>
                <a:latin typeface="Calibri Light"/>
              </a:rPr>
              <a:t>Chain-of-Thought (CoT) with Self-Consistency</a:t>
            </a:r>
            <a:endParaRPr b="0" lang="en-US" sz="4400" strike="noStrike" u="none">
              <a:solidFill>
                <a:schemeClr val="dk1"/>
              </a:solidFill>
              <a:uFillTx/>
              <a:latin typeface="Calibri"/>
            </a:endParaRPr>
          </a:p>
          <a:p>
            <a:pPr indent="0" defTabSz="914400">
              <a:lnSpc>
                <a:spcPct val="90000"/>
              </a:lnSpc>
              <a:buNone/>
            </a:pPr>
            <a:endParaRPr b="0" lang="en-US" sz="4400" strike="noStrike" u="none">
              <a:solidFill>
                <a:schemeClr val="dk1"/>
              </a:solidFill>
              <a:uFillTx/>
              <a:latin typeface="Calibri"/>
            </a:endParaRPr>
          </a:p>
        </p:txBody>
      </p:sp>
      <p:pic>
        <p:nvPicPr>
          <p:cNvPr id="230" name="Picture 1" descr="A diagram of a voting process&#10;&#10;AI-generated content may be incorrect."/>
          <p:cNvPicPr/>
          <p:nvPr/>
        </p:nvPicPr>
        <p:blipFill>
          <a:blip r:embed="rId1"/>
          <a:stretch/>
        </p:blipFill>
        <p:spPr>
          <a:xfrm>
            <a:off x="9002880" y="928080"/>
            <a:ext cx="3071160" cy="5184000"/>
          </a:xfrm>
          <a:prstGeom prst="rect">
            <a:avLst/>
          </a:prstGeom>
          <a:noFill/>
          <a:ln w="0">
            <a:noFill/>
          </a:ln>
        </p:spPr>
      </p:pic>
      <p:sp>
        <p:nvSpPr>
          <p:cNvPr id="231" name="TextBox 3"/>
          <p:cNvSpPr/>
          <p:nvPr/>
        </p:nvSpPr>
        <p:spPr>
          <a:xfrm>
            <a:off x="514080" y="1715040"/>
            <a:ext cx="7689240" cy="4205880"/>
          </a:xfrm>
          <a:prstGeom prst="rect">
            <a:avLst/>
          </a:prstGeom>
          <a:noFill/>
          <a:ln w="0">
            <a:noFill/>
          </a:ln>
        </p:spPr>
        <p:style>
          <a:lnRef idx="0"/>
          <a:fillRef idx="0"/>
          <a:effectRef idx="0"/>
          <a:fontRef idx="minor"/>
        </p:style>
        <p:txBody>
          <a:bodyPr numCol="1" spcCol="0" horzOverflow="overflow" anchor="t">
            <a:spAutoFit/>
          </a:bodyPr>
          <a:p>
            <a:pPr marL="228600" indent="-228600" defTabSz="914400">
              <a:lnSpc>
                <a:spcPct val="100000"/>
              </a:lnSpc>
              <a:buClr>
                <a:srgbClr val="000000"/>
              </a:buClr>
              <a:buFont typeface="Symbol" charset="2"/>
              <a:buChar char=""/>
            </a:pPr>
            <a:r>
              <a:rPr b="0" lang="en-US" sz="1800" strike="noStrike" u="none">
                <a:solidFill>
                  <a:schemeClr val="dk1"/>
                </a:solidFill>
                <a:uFillTx/>
                <a:latin typeface="Calibri"/>
              </a:rPr>
              <a:t>Introduced by Wang et al. in </a:t>
            </a:r>
            <a:r>
              <a:rPr b="0" i="1" lang="en-US" sz="1800" strike="noStrike" u="none">
                <a:solidFill>
                  <a:schemeClr val="dk1"/>
                </a:solidFill>
                <a:uFillTx/>
                <a:latin typeface="Calibri"/>
              </a:rPr>
              <a:t>“Self-Consistency Improves Chain of Thought Reasoning in Language Models”</a:t>
            </a:r>
            <a:r>
              <a:rPr b="0" lang="en-US" sz="1800" strike="noStrike" u="none">
                <a:solidFill>
                  <a:schemeClr val="dk1"/>
                </a:solidFill>
                <a:uFillTx/>
                <a:latin typeface="Calibri"/>
              </a:rPr>
              <a:t> (2022).</a:t>
            </a:r>
            <a:endParaRPr b="0" lang="en-US" sz="18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0" lang="en-US" sz="1800" strike="noStrike" u="none">
                <a:solidFill>
                  <a:schemeClr val="dk1"/>
                </a:solidFill>
                <a:uFillTx/>
                <a:latin typeface="Calibri"/>
              </a:rPr>
              <a:t>Enhances standard CoT by improving the </a:t>
            </a:r>
            <a:r>
              <a:rPr b="1" lang="en-US" sz="1800" strike="noStrike" u="none">
                <a:solidFill>
                  <a:schemeClr val="dk1"/>
                </a:solidFill>
                <a:uFillTx/>
                <a:latin typeface="Calibri"/>
              </a:rPr>
              <a:t>accuracy and reliability</a:t>
            </a:r>
            <a:r>
              <a:rPr b="0" lang="en-US" sz="1800" strike="noStrike" u="none">
                <a:solidFill>
                  <a:schemeClr val="dk1"/>
                </a:solidFill>
                <a:uFillTx/>
                <a:latin typeface="Calibri"/>
              </a:rPr>
              <a:t> of generated responses.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0" lang="en-US" sz="1800" strike="noStrike" u="none">
                <a:solidFill>
                  <a:schemeClr val="dk1"/>
                </a:solidFill>
                <a:uFillTx/>
                <a:latin typeface="Calibri"/>
                <a:ea typeface="Calibri"/>
              </a:rPr>
              <a:t>Assumes the </a:t>
            </a:r>
            <a:r>
              <a:rPr b="1" lang="en-US" sz="1800" strike="noStrike" u="none">
                <a:solidFill>
                  <a:schemeClr val="dk1"/>
                </a:solidFill>
                <a:uFillTx/>
                <a:latin typeface="Calibri"/>
                <a:ea typeface="Calibri"/>
              </a:rPr>
              <a:t>correct answer exists</a:t>
            </a:r>
            <a:r>
              <a:rPr b="0" lang="en-US" sz="1800" strike="noStrike" u="none">
                <a:solidFill>
                  <a:schemeClr val="dk1"/>
                </a:solidFill>
                <a:uFillTx/>
                <a:latin typeface="Calibri"/>
                <a:ea typeface="Calibri"/>
              </a:rPr>
              <a:t> in the model and appears in </a:t>
            </a:r>
            <a:r>
              <a:rPr b="1" lang="en-US" sz="1800" strike="noStrike" u="none">
                <a:solidFill>
                  <a:schemeClr val="dk1"/>
                </a:solidFill>
                <a:uFillTx/>
                <a:latin typeface="Calibri"/>
                <a:ea typeface="Calibri"/>
              </a:rPr>
              <a:t>majority of multiple responses</a:t>
            </a:r>
            <a:r>
              <a:rPr b="0" lang="en-US" sz="1800" strike="noStrike" u="none">
                <a:solidFill>
                  <a:schemeClr val="dk1"/>
                </a:solidFill>
                <a:uFillTx/>
                <a:latin typeface="Calibri"/>
                <a:ea typeface="Calibri"/>
              </a:rPr>
              <a:t>.</a:t>
            </a:r>
            <a:endParaRPr b="0" lang="en-US" sz="18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0" lang="en-US" sz="1800" strike="noStrike" u="none">
                <a:solidFill>
                  <a:schemeClr val="dk1"/>
                </a:solidFill>
                <a:uFillTx/>
                <a:latin typeface="Calibri"/>
                <a:ea typeface="Calibri"/>
              </a:rPr>
              <a:t>The same question is asked </a:t>
            </a:r>
            <a:r>
              <a:rPr b="1" lang="en-US" sz="1800" strike="noStrike" u="none">
                <a:solidFill>
                  <a:schemeClr val="dk1"/>
                </a:solidFill>
                <a:uFillTx/>
                <a:latin typeface="Calibri"/>
                <a:ea typeface="Calibri"/>
              </a:rPr>
              <a:t>multiple times</a:t>
            </a:r>
            <a:r>
              <a:rPr b="0" lang="en-US" sz="1800" strike="noStrike" u="none">
                <a:solidFill>
                  <a:schemeClr val="dk1"/>
                </a:solidFill>
                <a:uFillTx/>
                <a:latin typeface="Calibri"/>
                <a:ea typeface="Calibri"/>
              </a:rPr>
              <a:t>, generating </a:t>
            </a:r>
            <a:r>
              <a:rPr b="1" lang="en-US" sz="1800" strike="noStrike" u="none">
                <a:solidFill>
                  <a:schemeClr val="dk1"/>
                </a:solidFill>
                <a:uFillTx/>
                <a:latin typeface="Calibri"/>
                <a:ea typeface="Calibri"/>
              </a:rPr>
              <a:t>diverse reasoning paths</a:t>
            </a:r>
            <a:r>
              <a:rPr b="0" lang="en-US" sz="1800" strike="noStrike" u="none">
                <a:solidFill>
                  <a:schemeClr val="dk1"/>
                </a:solidFill>
                <a:uFillTx/>
                <a:latin typeface="Calibri"/>
                <a:ea typeface="Calibri"/>
              </a:rPr>
              <a:t>.</a:t>
            </a:r>
            <a:endParaRPr b="0" lang="en-US" sz="18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0" lang="en-US" sz="1800" strike="noStrike" u="none">
                <a:solidFill>
                  <a:schemeClr val="dk1"/>
                </a:solidFill>
                <a:uFillTx/>
                <a:latin typeface="Calibri"/>
                <a:ea typeface="Calibri"/>
              </a:rPr>
              <a:t>A </a:t>
            </a:r>
            <a:r>
              <a:rPr b="1" lang="en-US" sz="1800" strike="noStrike" u="none">
                <a:solidFill>
                  <a:schemeClr val="dk1"/>
                </a:solidFill>
                <a:uFillTx/>
                <a:latin typeface="Calibri"/>
                <a:ea typeface="Calibri"/>
              </a:rPr>
              <a:t>majority vote</a:t>
            </a:r>
            <a:r>
              <a:rPr b="0" lang="en-US" sz="1800" strike="noStrike" u="none">
                <a:solidFill>
                  <a:schemeClr val="dk1"/>
                </a:solidFill>
                <a:uFillTx/>
                <a:latin typeface="Calibri"/>
                <a:ea typeface="Calibri"/>
              </a:rPr>
              <a:t> is taken across responses to select the most consistent, likely correct answer.</a:t>
            </a:r>
            <a:endParaRPr b="0" lang="en-US" sz="18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0" lang="en-US" sz="1800" strike="noStrike" u="none">
                <a:solidFill>
                  <a:schemeClr val="dk1"/>
                </a:solidFill>
                <a:uFillTx/>
                <a:latin typeface="Calibri"/>
                <a:ea typeface="Calibri"/>
              </a:rPr>
              <a:t>This process </a:t>
            </a:r>
            <a:r>
              <a:rPr b="1" lang="en-US" sz="1800" strike="noStrike" u="none">
                <a:solidFill>
                  <a:schemeClr val="dk1"/>
                </a:solidFill>
                <a:uFillTx/>
                <a:latin typeface="Calibri"/>
                <a:ea typeface="Calibri"/>
              </a:rPr>
              <a:t>synthesizes one final, reliable answer</a:t>
            </a:r>
            <a:r>
              <a:rPr b="0" lang="en-US" sz="1800" strike="noStrike" u="none">
                <a:solidFill>
                  <a:schemeClr val="dk1"/>
                </a:solidFill>
                <a:uFillTx/>
                <a:latin typeface="Calibri"/>
                <a:ea typeface="Calibri"/>
              </a:rPr>
              <a:t> from multiple attempts.</a:t>
            </a:r>
            <a:endParaRPr b="0" lang="en-US" sz="18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0" lang="en-US" sz="1800" strike="noStrike" u="none">
                <a:solidFill>
                  <a:schemeClr val="dk1"/>
                </a:solidFill>
                <a:uFillTx/>
                <a:latin typeface="Calibri"/>
                <a:ea typeface="Calibri"/>
              </a:rPr>
              <a:t>Results in </a:t>
            </a:r>
            <a:r>
              <a:rPr b="1" lang="en-US" sz="1800" strike="noStrike" u="none">
                <a:solidFill>
                  <a:schemeClr val="dk1"/>
                </a:solidFill>
                <a:uFillTx/>
                <a:latin typeface="Calibri"/>
                <a:ea typeface="Calibri"/>
              </a:rPr>
              <a:t>higher-quality reasoning and improved performance</a:t>
            </a:r>
            <a:r>
              <a:rPr b="0" lang="en-US" sz="1800" strike="noStrike" u="none">
                <a:solidFill>
                  <a:schemeClr val="dk1"/>
                </a:solidFill>
                <a:uFillTx/>
                <a:latin typeface="Calibri"/>
                <a:ea typeface="Calibri"/>
              </a:rPr>
              <a:t> on complex tasks.</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fontScale="70000" lnSpcReduction="19999"/>
          </a:bodyPr>
          <a:p>
            <a:pPr indent="0" defTabSz="914400">
              <a:lnSpc>
                <a:spcPct val="90000"/>
              </a:lnSpc>
              <a:buNone/>
            </a:pPr>
            <a:r>
              <a:rPr b="1" lang="en-US" sz="4400" strike="noStrike" u="none" cap="all">
                <a:solidFill>
                  <a:schemeClr val="dk1"/>
                </a:solidFill>
                <a:uFillTx/>
                <a:latin typeface="Calibri Light"/>
              </a:rPr>
              <a:t>Tree of Thoughts-Prompting</a:t>
            </a:r>
            <a:endParaRPr b="0" lang="en-US" sz="4400" strike="noStrike" u="none">
              <a:solidFill>
                <a:schemeClr val="dk1"/>
              </a:solidFill>
              <a:uFillTx/>
              <a:latin typeface="Calibri"/>
            </a:endParaRPr>
          </a:p>
        </p:txBody>
      </p:sp>
      <p:pic>
        <p:nvPicPr>
          <p:cNvPr id="233" name="Content Placeholder 4" descr=""/>
          <p:cNvPicPr/>
          <p:nvPr/>
        </p:nvPicPr>
        <p:blipFill>
          <a:blip r:embed="rId1"/>
          <a:stretch/>
        </p:blipFill>
        <p:spPr>
          <a:xfrm>
            <a:off x="2608920" y="992880"/>
            <a:ext cx="6973560" cy="5184000"/>
          </a:xfrm>
          <a:prstGeom prst="rect">
            <a:avLst/>
          </a:prstGeom>
          <a:noFill/>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Autofit/>
          </a:bodyPr>
          <a:p>
            <a:pPr indent="0">
              <a:buNone/>
            </a:pPr>
            <a:endParaRPr b="0" lang="en-US" sz="4400" strike="noStrike" u="none">
              <a:solidFill>
                <a:schemeClr val="dk1"/>
              </a:solidFill>
              <a:uFillTx/>
              <a:latin typeface="Calibri Light"/>
            </a:endParaRPr>
          </a:p>
        </p:txBody>
      </p:sp>
      <p:pic>
        <p:nvPicPr>
          <p:cNvPr id="235" name="Content Placeholder 3" descr=""/>
          <p:cNvPicPr/>
          <p:nvPr/>
        </p:nvPicPr>
        <p:blipFill>
          <a:blip r:embed="rId1"/>
          <a:stretch/>
        </p:blipFill>
        <p:spPr>
          <a:xfrm>
            <a:off x="838080" y="997560"/>
            <a:ext cx="10515240" cy="5173920"/>
          </a:xfrm>
          <a:prstGeom prst="rect">
            <a:avLst/>
          </a:prstGeom>
          <a:noFill/>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US" sz="3200" strike="noStrike" u="none">
                <a:solidFill>
                  <a:srgbClr val="a4123f"/>
                </a:solidFill>
                <a:uFillTx/>
                <a:latin typeface="Georgia"/>
              </a:rPr>
              <a:t>Where are we?</a:t>
            </a:r>
            <a:endParaRPr b="0" lang="en-US" sz="3200" strike="noStrike" u="none">
              <a:solidFill>
                <a:schemeClr val="dk1"/>
              </a:solidFill>
              <a:uFillTx/>
              <a:latin typeface="Calibri"/>
            </a:endParaRPr>
          </a:p>
        </p:txBody>
      </p:sp>
      <p:pic>
        <p:nvPicPr>
          <p:cNvPr id="116" name="Picture 3" descr=""/>
          <p:cNvPicPr/>
          <p:nvPr/>
        </p:nvPicPr>
        <p:blipFill>
          <a:blip r:embed="rId1"/>
          <a:stretch/>
        </p:blipFill>
        <p:spPr>
          <a:xfrm>
            <a:off x="328680" y="793080"/>
            <a:ext cx="11534400" cy="5343120"/>
          </a:xfrm>
          <a:prstGeom prst="rect">
            <a:avLst/>
          </a:prstGeom>
          <a:noFill/>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338760" y="5054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Types of Prompting</a:t>
            </a:r>
            <a:br>
              <a:rPr sz="3200"/>
            </a:br>
            <a:endParaRPr b="0" lang="en-US" sz="3200" strike="noStrike" u="none">
              <a:solidFill>
                <a:schemeClr val="dk1"/>
              </a:solidFill>
              <a:uFillTx/>
              <a:latin typeface="Calibri"/>
            </a:endParaRPr>
          </a:p>
        </p:txBody>
      </p:sp>
      <p:sp>
        <p:nvSpPr>
          <p:cNvPr id="237" name="TextBox 3"/>
          <p:cNvSpPr/>
          <p:nvPr/>
        </p:nvSpPr>
        <p:spPr>
          <a:xfrm>
            <a:off x="1373040" y="732600"/>
            <a:ext cx="9697680" cy="5914800"/>
          </a:xfrm>
          <a:prstGeom prst="rect">
            <a:avLst/>
          </a:prstGeom>
          <a:noFill/>
          <a:ln w="0">
            <a:noFill/>
          </a:ln>
        </p:spPr>
        <p:style>
          <a:lnRef idx="0"/>
          <a:fillRef idx="0"/>
          <a:effectRef idx="0"/>
          <a:fontRef idx="minor"/>
        </p:style>
        <p:txBody>
          <a:bodyPr anchor="t">
            <a:spAutoFit/>
          </a:bodyPr>
          <a:p>
            <a:pPr marL="457200" indent="-457200" defTabSz="914400">
              <a:lnSpc>
                <a:spcPct val="100000"/>
              </a:lnSpc>
              <a:buClr>
                <a:srgbClr val="000000"/>
              </a:buClr>
              <a:buFont typeface="OpenSymbol"/>
              <a:buAutoNum type="arabicPeriod"/>
            </a:pPr>
            <a:r>
              <a:rPr b="1" lang="en-IN" sz="2000" strike="noStrike" u="none">
                <a:solidFill>
                  <a:schemeClr val="dk1"/>
                </a:solidFill>
                <a:uFillTx/>
                <a:latin typeface="Calibri"/>
                <a:ea typeface="Calibri"/>
              </a:rPr>
              <a:t>Shot-Based Prompting-Zero-Shot, One-Shot, Few-Shot </a:t>
            </a:r>
            <a:endParaRPr b="0" lang="en-US" sz="20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IN" sz="2000" strike="noStrike" u="none">
                <a:solidFill>
                  <a:schemeClr val="dk1"/>
                </a:solidFill>
                <a:uFillTx/>
                <a:latin typeface="Calibri"/>
                <a:ea typeface="Calibri"/>
              </a:rPr>
              <a:t>Reasoning-Based Prompting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Chain-of-Thought (CoT) Prompting </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One-Shot CoT</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Few-Shot CoT</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Self-Consistency CoT</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Tree of Thoughts (ToT) </a:t>
            </a:r>
            <a:endParaRPr b="0" lang="en-US" sz="2000" strike="noStrike" u="none">
              <a:solidFill>
                <a:srgbClr val="000000"/>
              </a:solidFill>
              <a:uFillTx/>
              <a:latin typeface="Arial"/>
            </a:endParaRPr>
          </a:p>
          <a:p>
            <a:pPr marL="457200" indent="-457200" defTabSz="914400">
              <a:lnSpc>
                <a:spcPct val="100000"/>
              </a:lnSpc>
              <a:buClr>
                <a:srgbClr val="ff0000"/>
              </a:buClr>
              <a:buFont typeface="OpenSymbol"/>
              <a:buAutoNum type="arabicPeriod"/>
            </a:pPr>
            <a:r>
              <a:rPr b="1" lang="en-IN" sz="2000" strike="noStrike" u="none">
                <a:solidFill>
                  <a:srgbClr val="ff0000"/>
                </a:solidFill>
                <a:uFillTx/>
                <a:latin typeface="Calibri"/>
                <a:ea typeface="Calibri"/>
              </a:rPr>
              <a:t>Interaction and Feedback-Based Prompting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ReAct Prompting (Reasoning + Acting)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Positive and Negative Prompting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Iterative Prompting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 </a:t>
            </a:r>
            <a:r>
              <a:rPr b="1" lang="en-IN" sz="2000" strike="noStrike" u="none">
                <a:solidFill>
                  <a:schemeClr val="dk1"/>
                </a:solidFill>
                <a:uFillTx/>
                <a:latin typeface="Calibri"/>
                <a:ea typeface="Calibri"/>
              </a:rPr>
              <a:t>Model-Guided Prompting</a:t>
            </a:r>
            <a:endParaRPr b="0" lang="en-US" sz="20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IN" sz="2000" strike="noStrike" u="none">
                <a:solidFill>
                  <a:schemeClr val="dk1"/>
                </a:solidFill>
                <a:uFillTx/>
                <a:latin typeface="Calibri"/>
                <a:ea typeface="Calibri"/>
              </a:rPr>
              <a:t>Instruction and Role-Based Prompting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Sans-Serif"/>
              <a:buChar char="•"/>
            </a:pPr>
            <a:r>
              <a:rPr b="1" lang="en-IN" sz="2000" strike="noStrike" u="none">
                <a:solidFill>
                  <a:schemeClr val="dk1"/>
                </a:solidFill>
                <a:uFillTx/>
                <a:latin typeface="Calibri"/>
                <a:ea typeface="Calibri"/>
              </a:rPr>
              <a:t>Instruction Prompting</a:t>
            </a:r>
            <a:r>
              <a:rPr b="0" lang="en-IN" sz="2000" strike="noStrike" u="none">
                <a:solidFill>
                  <a:schemeClr val="dk1"/>
                </a:solidFill>
                <a:uFillTx/>
                <a:latin typeface="Calibri"/>
                <a:ea typeface="Calibri"/>
              </a:rPr>
              <a:t> </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Sans-Serif"/>
              <a:buChar char="•"/>
            </a:pPr>
            <a:r>
              <a:rPr b="1" lang="en-IN" sz="2000" strike="noStrike" u="none">
                <a:solidFill>
                  <a:schemeClr val="dk1"/>
                </a:solidFill>
                <a:uFillTx/>
                <a:latin typeface="Calibri"/>
                <a:ea typeface="Calibri"/>
              </a:rPr>
              <a:t>Role Prompting</a:t>
            </a:r>
            <a:endParaRPr b="0" lang="en-US" sz="2000" strike="noStrike" u="none">
              <a:solidFill>
                <a:srgbClr val="000000"/>
              </a:solidFill>
              <a:uFillTx/>
              <a:latin typeface="Arial"/>
            </a:endParaRPr>
          </a:p>
          <a:p>
            <a:pPr defTabSz="914400">
              <a:lnSpc>
                <a:spcPct val="100000"/>
              </a:lnSpc>
            </a:pPr>
            <a:r>
              <a:rPr b="1" lang="en-IN" sz="2000" strike="noStrike" u="none">
                <a:solidFill>
                  <a:schemeClr val="dk1"/>
                </a:solidFill>
                <a:uFillTx/>
                <a:latin typeface="Calibri"/>
                <a:ea typeface="Calibri"/>
              </a:rPr>
              <a:t>5. Knowledge-Augmented Prompting</a:t>
            </a:r>
            <a:endParaRPr b="0" lang="en-US" sz="2000" strike="noStrike" u="none">
              <a:solidFill>
                <a:srgbClr val="000000"/>
              </a:solidFill>
              <a:uFillTx/>
              <a:latin typeface="Arial"/>
            </a:endParaRPr>
          </a:p>
          <a:p>
            <a:pPr lvl="1" marL="743040" indent="-285840" defTabSz="914400">
              <a:lnSpc>
                <a:spcPct val="100000"/>
              </a:lnSpc>
              <a:buClr>
                <a:srgbClr val="000000"/>
              </a:buClr>
              <a:buFont typeface="Arial"/>
              <a:buChar char="•"/>
            </a:pPr>
            <a:r>
              <a:rPr b="1" lang="en-IN" sz="2000" strike="noStrike" u="none">
                <a:solidFill>
                  <a:schemeClr val="dk1"/>
                </a:solidFill>
                <a:uFillTx/>
                <a:latin typeface="Calibri"/>
                <a:ea typeface="Calibri"/>
              </a:rPr>
              <a:t>Generated Knowledge Prompting (GKP)</a:t>
            </a:r>
            <a:endParaRPr b="0" lang="en-US" sz="2000" strike="noStrike" u="none">
              <a:solidFill>
                <a:srgbClr val="000000"/>
              </a:solidFill>
              <a:uFillTx/>
              <a:latin typeface="Arial"/>
            </a:endParaRPr>
          </a:p>
          <a:p>
            <a:pPr marL="457200" defTabSz="914400">
              <a:lnSpc>
                <a:spcPct val="100000"/>
              </a:lnSpc>
            </a:pPr>
            <a:endParaRPr b="0" lang="en-US" sz="24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rmAutofit/>
          </a:bodyPr>
          <a:p>
            <a:pPr indent="0" defTabSz="914400">
              <a:lnSpc>
                <a:spcPct val="90000"/>
              </a:lnSpc>
              <a:buNone/>
            </a:pPr>
            <a:r>
              <a:rPr b="0" lang="en-IN" sz="3200" strike="noStrike" u="none">
                <a:solidFill>
                  <a:srgbClr val="a4123f"/>
                </a:solidFill>
                <a:uFillTx/>
                <a:latin typeface="Georgia"/>
              </a:rPr>
              <a:t>Interaction and Feedback-Based Prompting</a:t>
            </a:r>
            <a:endParaRPr b="0" lang="en-US" sz="3200" strike="noStrike" u="none">
              <a:solidFill>
                <a:schemeClr val="dk1"/>
              </a:solidFill>
              <a:uFillTx/>
              <a:latin typeface="Calibri"/>
            </a:endParaRPr>
          </a:p>
        </p:txBody>
      </p:sp>
      <p:sp>
        <p:nvSpPr>
          <p:cNvPr id="239" name="PlaceHolder 2"/>
          <p:cNvSpPr>
            <a:spLocks noGrp="1"/>
          </p:cNvSpPr>
          <p:nvPr>
            <p:ph/>
          </p:nvPr>
        </p:nvSpPr>
        <p:spPr>
          <a:xfrm>
            <a:off x="5183280" y="987480"/>
            <a:ext cx="6171840" cy="487332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700" strike="noStrike" u="none">
                <a:solidFill>
                  <a:schemeClr val="dk1"/>
                </a:solidFill>
                <a:uFillTx/>
                <a:latin typeface="Calibri"/>
              </a:rPr>
              <a:t>A prompting approach where the </a:t>
            </a:r>
            <a:r>
              <a:rPr b="1" lang="en-US" sz="2700" strike="noStrike" u="none">
                <a:solidFill>
                  <a:schemeClr val="dk1"/>
                </a:solidFill>
                <a:uFillTx/>
                <a:latin typeface="Calibri"/>
              </a:rPr>
              <a:t>LLM interacts with intermediate outputs, external environments, or iterative prompts</a:t>
            </a:r>
            <a:r>
              <a:rPr b="0" lang="en-US" sz="2700" strike="noStrike" u="none">
                <a:solidFill>
                  <a:schemeClr val="dk1"/>
                </a:solidFill>
                <a:uFillTx/>
                <a:latin typeface="Calibri"/>
              </a:rPr>
              <a:t> to refine its reasoning and actions.</a:t>
            </a:r>
            <a:endParaRPr b="0" lang="en-US" sz="2700" strike="noStrike" u="none">
              <a:solidFill>
                <a:schemeClr val="dk1"/>
              </a:solidFill>
              <a:uFillTx/>
              <a:latin typeface="Calibri"/>
            </a:endParaRPr>
          </a:p>
          <a:p>
            <a:pPr marL="228600" indent="-228600" defTabSz="914400">
              <a:lnSpc>
                <a:spcPct val="90000"/>
              </a:lnSpc>
              <a:spcBef>
                <a:spcPts val="1001"/>
              </a:spcBef>
              <a:buClr>
                <a:srgbClr val="000000"/>
              </a:buClr>
              <a:buFont typeface="Arial"/>
              <a:buChar char="•"/>
            </a:pPr>
            <a:r>
              <a:rPr b="0" lang="en-US" sz="2700" strike="noStrike" u="none">
                <a:solidFill>
                  <a:schemeClr val="dk1"/>
                </a:solidFill>
                <a:uFillTx/>
                <a:latin typeface="Calibri"/>
              </a:rPr>
              <a:t>Dynamic and adaptable.</a:t>
            </a:r>
            <a:endParaRPr b="0" lang="en-US" sz="2700" strike="noStrike" u="none">
              <a:solidFill>
                <a:schemeClr val="dk1"/>
              </a:solidFill>
              <a:uFillTx/>
              <a:latin typeface="Calibri"/>
            </a:endParaRPr>
          </a:p>
          <a:p>
            <a:pPr indent="0" defTabSz="914400">
              <a:lnSpc>
                <a:spcPct val="90000"/>
              </a:lnSpc>
              <a:spcBef>
                <a:spcPts val="1001"/>
              </a:spcBef>
              <a:buNone/>
            </a:pPr>
            <a:endParaRPr b="0" lang="en-US" sz="2700" strike="noStrike" u="none">
              <a:solidFill>
                <a:schemeClr val="dk1"/>
              </a:solidFill>
              <a:uFillTx/>
              <a:latin typeface="Calibri"/>
            </a:endParaRPr>
          </a:p>
        </p:txBody>
      </p:sp>
      <p:sp>
        <p:nvSpPr>
          <p:cNvPr id="240" name="PlaceHolder 3"/>
          <p:cNvSpPr>
            <a:spLocks noGrp="1"/>
          </p:cNvSpPr>
          <p:nvPr>
            <p:ph/>
          </p:nvPr>
        </p:nvSpPr>
        <p:spPr>
          <a:xfrm>
            <a:off x="716400" y="2294280"/>
            <a:ext cx="3931920" cy="3811320"/>
          </a:xfrm>
          <a:prstGeom prst="rect">
            <a:avLst/>
          </a:prstGeom>
          <a:noFill/>
          <a:ln w="0">
            <a:noFill/>
          </a:ln>
        </p:spPr>
        <p:txBody>
          <a:bodyPr lIns="91440" rIns="91440" tIns="45720" bIns="45720" anchor="t">
            <a:normAutofit/>
          </a:bodyPr>
          <a:p>
            <a:pPr lvl="1" marL="914400" indent="-457200" defTabSz="914400">
              <a:lnSpc>
                <a:spcPct val="90000"/>
              </a:lnSpc>
              <a:buClr>
                <a:srgbClr val="000000"/>
              </a:buClr>
              <a:buFont typeface="Arial"/>
              <a:buChar char="•"/>
            </a:pPr>
            <a:r>
              <a:rPr b="1" lang="en-IN" sz="2400" strike="noStrike" u="none">
                <a:solidFill>
                  <a:schemeClr val="dk1"/>
                </a:solidFill>
                <a:uFillTx/>
                <a:latin typeface="Calibri"/>
                <a:ea typeface="Calibri"/>
              </a:rPr>
              <a:t>ReAct Prompting (Reasoning + Acting)</a:t>
            </a:r>
            <a:endParaRPr b="0" lang="en-US" sz="2400" strike="noStrike" u="none">
              <a:solidFill>
                <a:schemeClr val="dk1"/>
              </a:solidFill>
              <a:uFillTx/>
              <a:latin typeface="Calibri"/>
            </a:endParaRPr>
          </a:p>
          <a:p>
            <a:pPr lvl="1" marL="914400" indent="-457200" defTabSz="914400">
              <a:lnSpc>
                <a:spcPct val="90000"/>
              </a:lnSpc>
              <a:buClr>
                <a:srgbClr val="000000"/>
              </a:buClr>
              <a:buFont typeface="Arial"/>
              <a:buChar char="•"/>
            </a:pPr>
            <a:r>
              <a:rPr b="1" lang="en-IN" sz="2400" strike="noStrike" u="none">
                <a:solidFill>
                  <a:schemeClr val="dk1"/>
                </a:solidFill>
                <a:uFillTx/>
                <a:latin typeface="Calibri"/>
                <a:ea typeface="Calibri"/>
              </a:rPr>
              <a:t>Positive and Negative Prompting</a:t>
            </a:r>
            <a:endParaRPr b="0" lang="en-US" sz="2400" strike="noStrike" u="none">
              <a:solidFill>
                <a:schemeClr val="dk1"/>
              </a:solidFill>
              <a:uFillTx/>
              <a:latin typeface="Calibri"/>
            </a:endParaRPr>
          </a:p>
          <a:p>
            <a:pPr lvl="1" marL="914400" indent="-457200" defTabSz="914400">
              <a:lnSpc>
                <a:spcPct val="90000"/>
              </a:lnSpc>
              <a:buClr>
                <a:srgbClr val="000000"/>
              </a:buClr>
              <a:buFont typeface="Arial"/>
              <a:buChar char="•"/>
            </a:pPr>
            <a:r>
              <a:rPr b="1" lang="en-IN" sz="2400" strike="noStrike" u="none">
                <a:solidFill>
                  <a:schemeClr val="dk1"/>
                </a:solidFill>
                <a:uFillTx/>
                <a:latin typeface="Calibri"/>
                <a:ea typeface="Calibri"/>
              </a:rPr>
              <a:t>Iterative Prompting</a:t>
            </a:r>
            <a:endParaRPr b="0" lang="en-US" sz="2400" strike="noStrike" u="none">
              <a:solidFill>
                <a:schemeClr val="dk1"/>
              </a:solidFill>
              <a:uFillTx/>
              <a:latin typeface="Calibri"/>
            </a:endParaRPr>
          </a:p>
          <a:p>
            <a:pPr lvl="1" marL="914400" indent="-457200" defTabSz="914400">
              <a:lnSpc>
                <a:spcPct val="90000"/>
              </a:lnSpc>
              <a:buClr>
                <a:srgbClr val="000000"/>
              </a:buClr>
              <a:buFont typeface="Arial"/>
              <a:buChar char="•"/>
            </a:pPr>
            <a:r>
              <a:rPr b="1" lang="en-IN" sz="2400" strike="noStrike" u="none">
                <a:solidFill>
                  <a:schemeClr val="dk1"/>
                </a:solidFill>
                <a:uFillTx/>
                <a:latin typeface="Calibri"/>
                <a:ea typeface="Calibri"/>
              </a:rPr>
              <a:t> </a:t>
            </a:r>
            <a:r>
              <a:rPr b="1" lang="en-IN" sz="2400" strike="noStrike" u="none">
                <a:solidFill>
                  <a:schemeClr val="dk1"/>
                </a:solidFill>
                <a:uFillTx/>
                <a:latin typeface="Calibri"/>
                <a:ea typeface="Calibri"/>
              </a:rPr>
              <a:t>Model-Guided Prompting</a:t>
            </a:r>
            <a:endParaRPr b="0" lang="en-US" sz="2400" strike="noStrike" u="none">
              <a:solidFill>
                <a:schemeClr val="dk1"/>
              </a:solidFill>
              <a:uFillTx/>
              <a:latin typeface="Calibri"/>
            </a:endParaRPr>
          </a:p>
          <a:p>
            <a:pPr indent="0" defTabSz="914400">
              <a:lnSpc>
                <a:spcPct val="90000"/>
              </a:lnSpc>
              <a:spcBef>
                <a:spcPts val="1001"/>
              </a:spcBef>
              <a:buNone/>
              <a:tabLst>
                <a:tab algn="l" pos="0"/>
              </a:tabLst>
            </a:pPr>
            <a:endParaRPr b="0" lang="en-US" sz="2400" strike="noStrike" u="none">
              <a:solidFill>
                <a:schemeClr val="dk1"/>
              </a:solidFill>
              <a:uFillTx/>
              <a:latin typeface="Calibri"/>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marL="330120" indent="0">
              <a:lnSpc>
                <a:spcPct val="100000"/>
              </a:lnSpc>
              <a:spcBef>
                <a:spcPts val="1165"/>
              </a:spcBef>
              <a:buNone/>
            </a:pPr>
            <a:r>
              <a:rPr b="0" lang="en-US" sz="3200" strike="noStrike" u="none">
                <a:solidFill>
                  <a:srgbClr val="a4123f"/>
                </a:solidFill>
                <a:uFillTx/>
                <a:latin typeface="Georgia"/>
              </a:rPr>
              <a:t>ReAct</a:t>
            </a:r>
            <a:endParaRPr b="0" lang="en-US" sz="3200" strike="noStrike" u="none">
              <a:solidFill>
                <a:schemeClr val="dk1"/>
              </a:solidFill>
              <a:uFillTx/>
              <a:latin typeface="Calibri"/>
            </a:endParaRPr>
          </a:p>
        </p:txBody>
      </p:sp>
      <p:pic>
        <p:nvPicPr>
          <p:cNvPr id="242" name="Picture 3" descr="A diagram of a forest area&#10;&#10;AI-generated content may be incorrect."/>
          <p:cNvPicPr/>
          <p:nvPr/>
        </p:nvPicPr>
        <p:blipFill>
          <a:blip r:embed="rId1"/>
          <a:stretch/>
        </p:blipFill>
        <p:spPr>
          <a:xfrm>
            <a:off x="5076720" y="819720"/>
            <a:ext cx="6857640" cy="4314600"/>
          </a:xfrm>
          <a:prstGeom prst="rect">
            <a:avLst/>
          </a:prstGeom>
          <a:noFill/>
          <a:ln w="0">
            <a:noFill/>
          </a:ln>
        </p:spPr>
      </p:pic>
      <p:sp>
        <p:nvSpPr>
          <p:cNvPr id="243" name="TextBox 4"/>
          <p:cNvSpPr/>
          <p:nvPr/>
        </p:nvSpPr>
        <p:spPr>
          <a:xfrm>
            <a:off x="131400" y="1271520"/>
            <a:ext cx="4853880" cy="4480200"/>
          </a:xfrm>
          <a:prstGeom prst="rect">
            <a:avLst/>
          </a:prstGeom>
          <a:noFill/>
          <a:ln w="0">
            <a:noFill/>
          </a:ln>
        </p:spPr>
        <p:style>
          <a:lnRef idx="0"/>
          <a:fillRef idx="0"/>
          <a:effectRef idx="0"/>
          <a:fontRef idx="minor"/>
        </p:style>
        <p:txBody>
          <a:bodyPr numCol="1" spcCol="0" horzOverflow="overflow" anchor="t">
            <a:spAutoFit/>
          </a:bodyPr>
          <a:p>
            <a:pPr marL="228600" indent="-228600" defTabSz="914400">
              <a:lnSpc>
                <a:spcPct val="100000"/>
              </a:lnSpc>
              <a:buClr>
                <a:srgbClr val="000000"/>
              </a:buClr>
              <a:buFont typeface="Symbol" charset="2"/>
              <a:buChar char=""/>
            </a:pPr>
            <a:r>
              <a:rPr b="1" lang="en-US" sz="1800" strike="noStrike" u="none">
                <a:solidFill>
                  <a:schemeClr val="dk1"/>
                </a:solidFill>
                <a:uFillTx/>
                <a:latin typeface="Calibri"/>
              </a:rPr>
              <a:t>ReAct = "Reasoning and Acting"</a:t>
            </a:r>
            <a:r>
              <a:rPr b="0" lang="en-US" sz="1800" strike="noStrike" u="none">
                <a:solidFill>
                  <a:schemeClr val="dk1"/>
                </a:solidFill>
                <a:uFillTx/>
                <a:latin typeface="Calibri"/>
              </a:rPr>
              <a:t> – separates reasoning from action-taking in AI models.</a:t>
            </a:r>
            <a:endParaRPr b="0" lang="en-US" sz="18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0" lang="en-US" sz="1800" strike="noStrike" u="none">
                <a:solidFill>
                  <a:schemeClr val="dk1"/>
                </a:solidFill>
                <a:uFillTx/>
                <a:latin typeface="Calibri"/>
              </a:rPr>
              <a:t>Feeds </a:t>
            </a:r>
            <a:r>
              <a:rPr b="1" lang="en-US" sz="1800" strike="noStrike" u="none">
                <a:solidFill>
                  <a:schemeClr val="dk1"/>
                </a:solidFill>
                <a:uFillTx/>
                <a:latin typeface="Calibri"/>
              </a:rPr>
              <a:t>observations to the LLM</a:t>
            </a:r>
            <a:r>
              <a:rPr b="0" lang="en-US" sz="1800" strike="noStrike" u="none">
                <a:solidFill>
                  <a:schemeClr val="dk1"/>
                </a:solidFill>
                <a:uFillTx/>
                <a:latin typeface="Calibri"/>
              </a:rPr>
              <a:t>, allowing it to </a:t>
            </a:r>
            <a:r>
              <a:rPr b="1" lang="en-US" sz="1800" strike="noStrike" u="none">
                <a:solidFill>
                  <a:schemeClr val="dk1"/>
                </a:solidFill>
                <a:uFillTx/>
                <a:latin typeface="Calibri"/>
              </a:rPr>
              <a:t>update context dynamically</a:t>
            </a:r>
            <a:r>
              <a:rPr b="0" lang="en-US" sz="1800" strike="noStrike" u="none">
                <a:solidFill>
                  <a:schemeClr val="dk1"/>
                </a:solidFill>
                <a:uFillTx/>
                <a:latin typeface="Calibri"/>
              </a:rPr>
              <a:t>.</a:t>
            </a:r>
            <a:endParaRPr b="0" lang="en-US" sz="18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0" lang="en-US" sz="1800" strike="noStrike" u="none">
                <a:solidFill>
                  <a:schemeClr val="dk1"/>
                </a:solidFill>
                <a:uFillTx/>
                <a:latin typeface="Calibri"/>
              </a:rPr>
              <a:t>Model </a:t>
            </a:r>
            <a:r>
              <a:rPr b="1" lang="en-US" sz="1800" strike="noStrike" u="none">
                <a:solidFill>
                  <a:schemeClr val="dk1"/>
                </a:solidFill>
                <a:uFillTx/>
                <a:latin typeface="Calibri"/>
              </a:rPr>
              <a:t>re-evaluates and responds</a:t>
            </a:r>
            <a:r>
              <a:rPr b="0" lang="en-US" sz="1800" strike="noStrike" u="none">
                <a:solidFill>
                  <a:schemeClr val="dk1"/>
                </a:solidFill>
                <a:uFillTx/>
                <a:latin typeface="Calibri"/>
              </a:rPr>
              <a:t> step-by-step based on updated insights.</a:t>
            </a:r>
            <a:endParaRPr b="0" lang="en-US" sz="18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1" lang="en-US" sz="1800" strike="noStrike" u="none">
                <a:solidFill>
                  <a:schemeClr val="dk1"/>
                </a:solidFill>
                <a:uFillTx/>
                <a:latin typeface="Calibri"/>
              </a:rPr>
              <a:t>Different from Chain-of-Thought (CoT)</a:t>
            </a:r>
            <a:r>
              <a:rPr b="0" lang="en-US" sz="1800" strike="noStrike" u="none">
                <a:solidFill>
                  <a:schemeClr val="dk1"/>
                </a:solidFill>
                <a:uFillTx/>
                <a:latin typeface="Calibri"/>
              </a:rPr>
              <a:t> – reasoning isn't static or embedded in one prompt.</a:t>
            </a:r>
            <a:endParaRPr b="0" lang="en-US" sz="18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0" lang="en-US" sz="1800" strike="noStrike" u="none">
                <a:solidFill>
                  <a:schemeClr val="dk1"/>
                </a:solidFill>
                <a:uFillTx/>
                <a:latin typeface="Calibri"/>
              </a:rPr>
              <a:t>Enables </a:t>
            </a:r>
            <a:r>
              <a:rPr b="1" lang="en-US" sz="1800" strike="noStrike" u="none">
                <a:solidFill>
                  <a:schemeClr val="dk1"/>
                </a:solidFill>
                <a:uFillTx/>
                <a:latin typeface="Calibri"/>
              </a:rPr>
              <a:t>structured handling of complex queries</a:t>
            </a:r>
            <a:r>
              <a:rPr b="0" lang="en-US" sz="1800" strike="noStrike" u="none">
                <a:solidFill>
                  <a:schemeClr val="dk1"/>
                </a:solidFill>
                <a:uFillTx/>
                <a:latin typeface="Calibri"/>
              </a:rPr>
              <a:t>, improving output quality.</a:t>
            </a:r>
            <a:endParaRPr b="0" lang="en-US" sz="18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0" lang="en-US" sz="1800" strike="noStrike" u="none">
                <a:solidFill>
                  <a:schemeClr val="dk1"/>
                </a:solidFill>
                <a:uFillTx/>
                <a:latin typeface="Calibri"/>
              </a:rPr>
              <a:t>Helps LLMs produce </a:t>
            </a:r>
            <a:r>
              <a:rPr b="1" lang="en-US" sz="1800" strike="noStrike" u="none">
                <a:solidFill>
                  <a:schemeClr val="dk1"/>
                </a:solidFill>
                <a:uFillTx/>
                <a:latin typeface="Calibri"/>
              </a:rPr>
              <a:t>more informed, accurate, and coherent</a:t>
            </a:r>
            <a:r>
              <a:rPr b="0" lang="en-US" sz="1800" strike="noStrike" u="none">
                <a:solidFill>
                  <a:schemeClr val="dk1"/>
                </a:solidFill>
                <a:uFillTx/>
                <a:latin typeface="Calibri"/>
              </a:rPr>
              <a:t> responses.</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title"/>
          </p:nvPr>
        </p:nvSpPr>
        <p:spPr>
          <a:xfrm>
            <a:off x="403560" y="374400"/>
            <a:ext cx="11208960" cy="463680"/>
          </a:xfrm>
          <a:prstGeom prst="rect">
            <a:avLst/>
          </a:prstGeom>
          <a:noFill/>
          <a:ln w="0">
            <a:noFill/>
          </a:ln>
        </p:spPr>
        <p:txBody>
          <a:bodyPr lIns="91440" rIns="91440" tIns="45720" bIns="45720" anchor="ctr">
            <a:noAutofit/>
          </a:bodyPr>
          <a:p>
            <a:pPr marL="330120" indent="0">
              <a:lnSpc>
                <a:spcPct val="100000"/>
              </a:lnSpc>
              <a:spcBef>
                <a:spcPts val="1165"/>
              </a:spcBef>
              <a:buNone/>
            </a:pPr>
            <a:r>
              <a:rPr b="0" lang="en-US" sz="3200" strike="noStrike" u="none">
                <a:solidFill>
                  <a:srgbClr val="a4123f"/>
                </a:solidFill>
                <a:uFillTx/>
                <a:latin typeface="Georgia"/>
              </a:rPr>
              <a:t>ReAct</a:t>
            </a:r>
            <a:endParaRPr b="0" lang="en-US" sz="3200" strike="noStrike" u="none">
              <a:solidFill>
                <a:schemeClr val="dk1"/>
              </a:solidFill>
              <a:uFillTx/>
              <a:latin typeface="Calibri"/>
            </a:endParaRPr>
          </a:p>
          <a:p>
            <a:pPr indent="0">
              <a:lnSpc>
                <a:spcPct val="100000"/>
              </a:lnSpc>
              <a:spcBef>
                <a:spcPts val="1165"/>
              </a:spcBef>
              <a:buNone/>
            </a:pPr>
            <a:endParaRPr b="0" lang="en-US" sz="2100" strike="noStrike" u="none">
              <a:solidFill>
                <a:schemeClr val="dk1"/>
              </a:solidFill>
              <a:uFillTx/>
              <a:latin typeface="Calibri"/>
            </a:endParaRPr>
          </a:p>
        </p:txBody>
      </p:sp>
      <p:pic>
        <p:nvPicPr>
          <p:cNvPr id="245" name="Picture 1" descr=""/>
          <p:cNvPicPr/>
          <p:nvPr/>
        </p:nvPicPr>
        <p:blipFill>
          <a:blip r:embed="rId1"/>
          <a:stretch/>
        </p:blipFill>
        <p:spPr>
          <a:xfrm>
            <a:off x="2766960" y="604800"/>
            <a:ext cx="6657480" cy="5648040"/>
          </a:xfrm>
          <a:prstGeom prst="rect">
            <a:avLst/>
          </a:prstGeom>
          <a:noFill/>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title"/>
          </p:nvPr>
        </p:nvSpPr>
        <p:spPr>
          <a:xfrm>
            <a:off x="491400" y="58068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071417"/>
                </a:solidFill>
                <a:highlight>
                  <a:srgbClr val="fafefe"/>
                </a:highlight>
                <a:uFillTx/>
                <a:latin typeface="Proxima Nova"/>
              </a:rPr>
              <a:t>Positive and negative prompting</a:t>
            </a:r>
            <a:br>
              <a:rPr sz="3200"/>
            </a:br>
            <a:endParaRPr b="0" lang="en-US" sz="3200" strike="noStrike" u="none">
              <a:solidFill>
                <a:schemeClr val="dk1"/>
              </a:solidFill>
              <a:uFillTx/>
              <a:latin typeface="Calibri"/>
            </a:endParaRPr>
          </a:p>
        </p:txBody>
      </p:sp>
      <p:sp>
        <p:nvSpPr>
          <p:cNvPr id="247" name="TextBox 6"/>
          <p:cNvSpPr/>
          <p:nvPr/>
        </p:nvSpPr>
        <p:spPr>
          <a:xfrm>
            <a:off x="1014120" y="980640"/>
            <a:ext cx="9679320" cy="1462680"/>
          </a:xfrm>
          <a:prstGeom prst="rect">
            <a:avLst/>
          </a:prstGeom>
          <a:noFill/>
          <a:ln w="38100">
            <a:solidFill>
              <a:srgbClr val="4472c4"/>
            </a:solidFill>
            <a:round/>
          </a:ln>
        </p:spPr>
        <p:style>
          <a:lnRef idx="0"/>
          <a:fillRef idx="0"/>
          <a:effectRef idx="0"/>
          <a:fontRef idx="minor"/>
        </p:style>
        <p:txBody>
          <a:bodyPr anchor="t">
            <a:spAutoFit/>
          </a:bodyPr>
          <a:p>
            <a:pPr defTabSz="914400">
              <a:lnSpc>
                <a:spcPct val="100000"/>
              </a:lnSpc>
            </a:pPr>
            <a:r>
              <a:rPr b="0" lang="en-US" sz="1800" strike="noStrike" u="none">
                <a:solidFill>
                  <a:srgbClr val="071417"/>
                </a:solidFill>
                <a:highlight>
                  <a:srgbClr val="fafefe"/>
                </a:highlight>
                <a:uFillTx/>
                <a:latin typeface="Proxima Nova"/>
              </a:rPr>
              <a:t>Positive and negative prompting are techniques used to </a:t>
            </a:r>
            <a:r>
              <a:rPr b="1" lang="en-US" sz="1800" strike="noStrike" u="none">
                <a:solidFill>
                  <a:srgbClr val="c00000"/>
                </a:solidFill>
                <a:highlight>
                  <a:srgbClr val="fafefe"/>
                </a:highlight>
                <a:uFillTx/>
                <a:latin typeface="Proxima Nova"/>
              </a:rPr>
              <a:t>guide the model's output in specific directions.</a:t>
            </a:r>
            <a:r>
              <a:rPr b="0" lang="en-US" sz="1800" strike="noStrike" u="none">
                <a:solidFill>
                  <a:srgbClr val="071417"/>
                </a:solidFill>
                <a:highlight>
                  <a:srgbClr val="fafefe"/>
                </a:highlight>
                <a:uFillTx/>
                <a:latin typeface="Proxima Nova"/>
              </a:rPr>
              <a:t> As the names suggest, positive prompting encourages the model to include certain types of content or responses, while negative prompting discourages it from including other specific types. This framing can be vital in controlling the direction and quality of the model’s output.</a:t>
            </a:r>
            <a:endParaRPr b="0" lang="en-US" sz="1800" strike="noStrike" u="none">
              <a:solidFill>
                <a:srgbClr val="000000"/>
              </a:solidFill>
              <a:uFillTx/>
              <a:latin typeface="Arial"/>
            </a:endParaRPr>
          </a:p>
        </p:txBody>
      </p:sp>
      <p:sp>
        <p:nvSpPr>
          <p:cNvPr id="248" name="TextBox 8"/>
          <p:cNvSpPr/>
          <p:nvPr/>
        </p:nvSpPr>
        <p:spPr>
          <a:xfrm>
            <a:off x="491400" y="2858400"/>
            <a:ext cx="10714680" cy="2832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071417"/>
                </a:solidFill>
                <a:highlight>
                  <a:srgbClr val="fafefe"/>
                </a:highlight>
                <a:uFillTx/>
                <a:latin typeface="Proxima Nova"/>
              </a:rPr>
              <a:t>Here’s what your positive prompt could look like:</a:t>
            </a:r>
            <a:br>
              <a:rPr sz="1800"/>
            </a:br>
            <a:r>
              <a:rPr b="1" i="1" lang="en-US" sz="1800" strike="noStrike" u="none">
                <a:solidFill>
                  <a:srgbClr val="c00000"/>
                </a:solidFill>
                <a:highlight>
                  <a:srgbClr val="fafefe"/>
                </a:highlight>
                <a:uFillTx/>
                <a:latin typeface="Proxima Nova"/>
              </a:rPr>
              <a:t>"You are a sustainability expert. Generate a list of five feasible strategies for a small business to reduce its carbon footprint."</a:t>
            </a:r>
            <a:br>
              <a:rPr sz="1800"/>
            </a:br>
            <a:r>
              <a:rPr b="0" lang="en-US" sz="1800" strike="noStrike" u="none">
                <a:solidFill>
                  <a:srgbClr val="071417"/>
                </a:solidFill>
                <a:highlight>
                  <a:srgbClr val="fafefe"/>
                </a:highlight>
                <a:uFillTx/>
                <a:latin typeface="Proxima Nova"/>
              </a:rPr>
              <a:t>Building on the above scenario, you should ensure the model doesn't suggest too expensive or complicated strategies for a small business. So you extend your initial prompt as follows:</a:t>
            </a:r>
            <a:br>
              <a:rPr sz="1800"/>
            </a:br>
            <a:r>
              <a:rPr b="0" i="1" lang="en-US" sz="1800" strike="noStrike" u="none">
                <a:solidFill>
                  <a:srgbClr val="071417"/>
                </a:solidFill>
                <a:highlight>
                  <a:srgbClr val="fafefe"/>
                </a:highlight>
                <a:uFillTx/>
                <a:latin typeface="Proxima Nova"/>
              </a:rPr>
              <a:t>"</a:t>
            </a:r>
            <a:r>
              <a:rPr b="1" i="1" lang="en-US" sz="1800" strike="noStrike" u="none">
                <a:solidFill>
                  <a:srgbClr val="c00000"/>
                </a:solidFill>
                <a:highlight>
                  <a:srgbClr val="fafefe"/>
                </a:highlight>
                <a:uFillTx/>
                <a:latin typeface="Proxima Nova"/>
              </a:rPr>
              <a:t>You are a sustainability expert. Generate a list of five feasible strategies for a small business to reduce its carbon footprint. Do not include suggestions that require an initial investment of more than $10,000 or specialized technical expertise."</a:t>
            </a:r>
            <a:br>
              <a:rPr sz="1800"/>
            </a:br>
            <a:r>
              <a:rPr b="0" lang="en-US" sz="1800" strike="noStrike" u="none">
                <a:solidFill>
                  <a:srgbClr val="071417"/>
                </a:solidFill>
                <a:highlight>
                  <a:srgbClr val="fafefe"/>
                </a:highlight>
                <a:uFillTx/>
                <a:latin typeface="Proxima Nova"/>
              </a:rPr>
              <a:t>Adding the negative prompting here filters out too expensive or technical strategies, tailoring the model's output to your specific requirements.</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250"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Iterative prompting</a:t>
            </a:r>
            <a:endParaRPr b="0" lang="en-US" sz="3200" strike="noStrike" u="none">
              <a:solidFill>
                <a:schemeClr val="dk1"/>
              </a:solidFill>
              <a:uFillTx/>
              <a:latin typeface="Calibri"/>
            </a:endParaRPr>
          </a:p>
        </p:txBody>
      </p:sp>
      <p:sp>
        <p:nvSpPr>
          <p:cNvPr id="251" name="TextBox 4"/>
          <p:cNvSpPr/>
          <p:nvPr/>
        </p:nvSpPr>
        <p:spPr>
          <a:xfrm>
            <a:off x="58320" y="1137240"/>
            <a:ext cx="11795400" cy="2558520"/>
          </a:xfrm>
          <a:prstGeom prst="rect">
            <a:avLst/>
          </a:prstGeom>
          <a:noFill/>
          <a:ln w="38100">
            <a:solidFill>
              <a:srgbClr val="4472c4"/>
            </a:solidFill>
            <a:round/>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071417"/>
                </a:solidFill>
                <a:highlight>
                  <a:srgbClr val="fafefe"/>
                </a:highlight>
                <a:uFillTx/>
                <a:latin typeface="Proxima Nova"/>
              </a:rPr>
              <a:t>Iterative prompting is a strategy that involves </a:t>
            </a:r>
            <a:r>
              <a:rPr b="1" lang="en-US" sz="1800" strike="noStrike" u="none">
                <a:solidFill>
                  <a:srgbClr val="c00000"/>
                </a:solidFill>
                <a:highlight>
                  <a:srgbClr val="fafefe"/>
                </a:highlight>
                <a:uFillTx/>
                <a:latin typeface="Proxima Nova"/>
              </a:rPr>
              <a:t>building on the model's previous outputs to refine, expand, or dig deeper into the initial answer. </a:t>
            </a:r>
            <a:r>
              <a:rPr b="0" lang="en-US" sz="1800" strike="noStrike" u="none">
                <a:solidFill>
                  <a:srgbClr val="071417"/>
                </a:solidFill>
                <a:highlight>
                  <a:srgbClr val="fafefe"/>
                </a:highlight>
                <a:uFillTx/>
                <a:latin typeface="Proxima Nova"/>
              </a:rPr>
              <a:t>This approach enables you to break down complex questions or topics into smaller, more manageable parts, which can lead to more accurate and comprehensive results.</a:t>
            </a:r>
            <a:br>
              <a:rPr sz="1800"/>
            </a:br>
            <a:br>
              <a:rPr sz="1800"/>
            </a:br>
            <a:r>
              <a:rPr b="0" lang="en-US" sz="1800" strike="noStrike" u="none">
                <a:solidFill>
                  <a:srgbClr val="071417"/>
                </a:solidFill>
                <a:highlight>
                  <a:srgbClr val="fafefe"/>
                </a:highlight>
                <a:uFillTx/>
                <a:latin typeface="Proxima Nova"/>
              </a:rPr>
              <a:t>The key to this technique is paying close attention to the model's initial output. You can then create follow-up prompts to explore specific elements, inquire about subtopics, or ask for clarification. This approach is useful for projects that require in-depth research, planning, or layered responses.</a:t>
            </a:r>
            <a:br>
              <a:rPr sz="1800"/>
            </a:b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p:nvPr>
        </p:nvSpPr>
        <p:spPr>
          <a:xfrm>
            <a:off x="349200" y="929520"/>
            <a:ext cx="11115360" cy="4381920"/>
          </a:xfrm>
          <a:prstGeom prst="rect">
            <a:avLst/>
          </a:prstGeom>
          <a:noFill/>
          <a:ln w="0">
            <a:noFill/>
          </a:ln>
        </p:spPr>
        <p:txBody>
          <a:bodyPr lIns="91440" rIns="91440" tIns="45720" bIns="45720" anchor="t">
            <a:normAutofit fontScale="25000" lnSpcReduction="19999"/>
          </a:bodyPr>
          <a:p>
            <a:pPr marL="228600" indent="-228600" defTabSz="914400">
              <a:lnSpc>
                <a:spcPct val="90000"/>
              </a:lnSpc>
              <a:spcBef>
                <a:spcPts val="1001"/>
              </a:spcBef>
              <a:buClr>
                <a:srgbClr val="071417"/>
              </a:buClr>
              <a:buFont typeface="Arial"/>
              <a:buChar char="•"/>
            </a:pPr>
            <a:r>
              <a:rPr b="0" lang="en-US" sz="8000" strike="noStrike" u="none">
                <a:solidFill>
                  <a:srgbClr val="071417"/>
                </a:solidFill>
                <a:highlight>
                  <a:srgbClr val="fafefe"/>
                </a:highlight>
                <a:uFillTx/>
                <a:latin typeface="Calibri"/>
              </a:rPr>
              <a:t>Example. Your initial prompt might be:</a:t>
            </a:r>
            <a:endParaRPr b="0" lang="en-US" sz="8000" strike="noStrike" u="none">
              <a:solidFill>
                <a:schemeClr val="dk1"/>
              </a:solidFill>
              <a:uFillTx/>
              <a:latin typeface="Calibri"/>
            </a:endParaRPr>
          </a:p>
          <a:p>
            <a:pPr marL="228600" indent="-228600" defTabSz="914400">
              <a:lnSpc>
                <a:spcPct val="90000"/>
              </a:lnSpc>
              <a:spcBef>
                <a:spcPts val="1001"/>
              </a:spcBef>
              <a:buClr>
                <a:srgbClr val="c00000"/>
              </a:buClr>
              <a:buFont typeface="Arial"/>
              <a:buChar char="•"/>
            </a:pPr>
            <a:r>
              <a:rPr b="0" lang="en-US" sz="8000" strike="noStrike" u="none">
                <a:solidFill>
                  <a:srgbClr val="c00000"/>
                </a:solidFill>
                <a:highlight>
                  <a:srgbClr val="fafefe"/>
                </a:highlight>
                <a:uFillTx/>
                <a:latin typeface="Calibri"/>
              </a:rPr>
              <a:t>"I am working on a project about fraud prevention in the travel industry. Please provide me with a general outline covering key aspects that should be addressed.”</a:t>
            </a:r>
            <a:endParaRPr b="0" lang="en-US" sz="8000" strike="noStrike" u="none">
              <a:solidFill>
                <a:schemeClr val="dk1"/>
              </a:solidFill>
              <a:uFillTx/>
              <a:latin typeface="Calibri"/>
            </a:endParaRPr>
          </a:p>
          <a:p>
            <a:pPr marL="228600" indent="-228600" defTabSz="914400">
              <a:lnSpc>
                <a:spcPct val="90000"/>
              </a:lnSpc>
              <a:spcBef>
                <a:spcPts val="1001"/>
              </a:spcBef>
              <a:buClr>
                <a:srgbClr val="071417"/>
              </a:buClr>
              <a:buFont typeface="Arial"/>
              <a:buChar char="•"/>
            </a:pPr>
            <a:r>
              <a:rPr b="0" lang="en-US" sz="8000" strike="noStrike" u="none">
                <a:solidFill>
                  <a:srgbClr val="071417"/>
                </a:solidFill>
                <a:highlight>
                  <a:srgbClr val="fafefe"/>
                </a:highlight>
                <a:uFillTx/>
                <a:latin typeface="Calibri"/>
              </a:rPr>
              <a:t>Assume the model's output includes points like identity verification, secure payment gateways, and transaction monitoring.</a:t>
            </a:r>
            <a:endParaRPr b="0" lang="en-US" sz="8000" strike="noStrike" u="none">
              <a:solidFill>
                <a:schemeClr val="dk1"/>
              </a:solidFill>
              <a:uFillTx/>
              <a:latin typeface="Calibri"/>
            </a:endParaRPr>
          </a:p>
          <a:p>
            <a:pPr marL="228600" indent="-228600" defTabSz="914400">
              <a:lnSpc>
                <a:spcPct val="90000"/>
              </a:lnSpc>
              <a:spcBef>
                <a:spcPts val="1001"/>
              </a:spcBef>
              <a:buClr>
                <a:srgbClr val="071417"/>
              </a:buClr>
              <a:buFont typeface="Arial"/>
              <a:buChar char="•"/>
            </a:pPr>
            <a:r>
              <a:rPr b="0" lang="en-US" sz="8000" strike="noStrike" u="none">
                <a:solidFill>
                  <a:srgbClr val="071417"/>
                </a:solidFill>
                <a:highlight>
                  <a:srgbClr val="fafefe"/>
                </a:highlight>
                <a:uFillTx/>
                <a:latin typeface="Calibri"/>
              </a:rPr>
              <a:t>Follow-up prompt 1</a:t>
            </a:r>
            <a:r>
              <a:rPr b="0" lang="en-US" sz="8000" strike="noStrike" u="none">
                <a:solidFill>
                  <a:srgbClr val="c00000"/>
                </a:solidFill>
                <a:highlight>
                  <a:srgbClr val="fafefe"/>
                </a:highlight>
                <a:uFillTx/>
                <a:latin typeface="Calibri"/>
              </a:rPr>
              <a:t>: "Great, could you go into more detail about identity verification methods suitable for the travel industry?"</a:t>
            </a:r>
            <a:endParaRPr b="0" lang="en-US" sz="8000" strike="noStrike" u="none">
              <a:solidFill>
                <a:schemeClr val="dk1"/>
              </a:solidFill>
              <a:uFillTx/>
              <a:latin typeface="Calibri"/>
            </a:endParaRPr>
          </a:p>
          <a:p>
            <a:pPr marL="228600" indent="-228600" defTabSz="914400">
              <a:lnSpc>
                <a:spcPct val="90000"/>
              </a:lnSpc>
              <a:spcBef>
                <a:spcPts val="1001"/>
              </a:spcBef>
              <a:buClr>
                <a:srgbClr val="071417"/>
              </a:buClr>
              <a:buFont typeface="Arial"/>
              <a:buChar char="•"/>
            </a:pPr>
            <a:r>
              <a:rPr b="0" lang="en-US" sz="8000" strike="noStrike" u="none">
                <a:solidFill>
                  <a:srgbClr val="071417"/>
                </a:solidFill>
                <a:highlight>
                  <a:srgbClr val="fafefe"/>
                </a:highlight>
                <a:uFillTx/>
                <a:latin typeface="Calibri"/>
              </a:rPr>
              <a:t>At this point, the model might elaborate on multifactor authentication, biometric scanning, and secure documentation checks.</a:t>
            </a:r>
            <a:endParaRPr b="0" lang="en-US" sz="8000" strike="noStrike" u="none">
              <a:solidFill>
                <a:schemeClr val="dk1"/>
              </a:solidFill>
              <a:uFillTx/>
              <a:latin typeface="Calibri"/>
            </a:endParaRPr>
          </a:p>
          <a:p>
            <a:pPr marL="228600" indent="-228600" defTabSz="914400">
              <a:lnSpc>
                <a:spcPct val="90000"/>
              </a:lnSpc>
              <a:spcBef>
                <a:spcPts val="1001"/>
              </a:spcBef>
              <a:buClr>
                <a:srgbClr val="071417"/>
              </a:buClr>
              <a:buFont typeface="Arial"/>
              <a:buChar char="•"/>
            </a:pPr>
            <a:r>
              <a:rPr b="0" lang="en-US" sz="8000" strike="noStrike" u="none">
                <a:solidFill>
                  <a:srgbClr val="071417"/>
                </a:solidFill>
                <a:highlight>
                  <a:srgbClr val="fafefe"/>
                </a:highlight>
                <a:uFillTx/>
                <a:latin typeface="Calibri"/>
              </a:rPr>
              <a:t>Follow-up prompt 2: "</a:t>
            </a:r>
            <a:r>
              <a:rPr b="0" lang="en-US" sz="8000" strike="noStrike" u="none">
                <a:solidFill>
                  <a:srgbClr val="c00000"/>
                </a:solidFill>
                <a:highlight>
                  <a:srgbClr val="fafefe"/>
                </a:highlight>
                <a:uFillTx/>
                <a:latin typeface="Calibri"/>
              </a:rPr>
              <a:t>Now, could you explain how transaction monitoring can be effectively implemented in the travel industry?"</a:t>
            </a:r>
            <a:endParaRPr b="0" lang="en-US" sz="8000" strike="noStrike" u="none">
              <a:solidFill>
                <a:schemeClr val="dk1"/>
              </a:solidFill>
              <a:uFillTx/>
              <a:latin typeface="Calibri"/>
            </a:endParaRPr>
          </a:p>
          <a:p>
            <a:pPr marL="228600" indent="-228600" defTabSz="914400">
              <a:lnSpc>
                <a:spcPct val="90000"/>
              </a:lnSpc>
              <a:spcBef>
                <a:spcPts val="1001"/>
              </a:spcBef>
              <a:buClr>
                <a:srgbClr val="071417"/>
              </a:buClr>
              <a:buFont typeface="Arial"/>
              <a:buChar char="•"/>
            </a:pPr>
            <a:r>
              <a:rPr b="0" lang="en-US" sz="8000" strike="noStrike" u="none">
                <a:solidFill>
                  <a:srgbClr val="071417"/>
                </a:solidFill>
                <a:highlight>
                  <a:srgbClr val="fafefe"/>
                </a:highlight>
                <a:uFillTx/>
                <a:latin typeface="Calibri"/>
              </a:rPr>
              <a:t>The model could then discuss real-time monitoring, anomaly detection algorithms, and the role of machine learning in identifying suspicious activities.</a:t>
            </a:r>
            <a:endParaRPr b="0" lang="en-US" sz="8000" strike="noStrike" u="none">
              <a:solidFill>
                <a:schemeClr val="dk1"/>
              </a:solidFill>
              <a:uFillTx/>
              <a:latin typeface="Calibri"/>
            </a:endParaRPr>
          </a:p>
          <a:p>
            <a:pPr indent="0" defTabSz="914400">
              <a:lnSpc>
                <a:spcPct val="90000"/>
              </a:lnSpc>
              <a:spcBef>
                <a:spcPts val="1001"/>
              </a:spcBef>
              <a:buNone/>
            </a:pPr>
            <a:endParaRPr b="0" lang="en-US" sz="8000" strike="noStrike" u="none">
              <a:solidFill>
                <a:schemeClr val="dk1"/>
              </a:solidFill>
              <a:uFillTx/>
              <a:latin typeface="Calibri"/>
            </a:endParaRPr>
          </a:p>
          <a:p>
            <a:pPr marL="228600" indent="-228600" defTabSz="914400">
              <a:lnSpc>
                <a:spcPct val="90000"/>
              </a:lnSpc>
              <a:spcBef>
                <a:spcPts val="1001"/>
              </a:spcBef>
              <a:buClr>
                <a:srgbClr val="071417"/>
              </a:buClr>
              <a:buFont typeface="Arial"/>
              <a:buChar char="•"/>
            </a:pPr>
            <a:r>
              <a:rPr b="0" lang="en-US" sz="8000" strike="noStrike" u="none">
                <a:solidFill>
                  <a:srgbClr val="071417"/>
                </a:solidFill>
                <a:highlight>
                  <a:srgbClr val="fafefe"/>
                </a:highlight>
                <a:uFillTx/>
                <a:latin typeface="Calibri"/>
              </a:rPr>
              <a:t>This iterative approach allows you to go from a broad question to specific, actionable insights in a structured manner, making it particularly useful for complex topics like fraud prevention in the travel industry.</a:t>
            </a:r>
            <a:endParaRPr b="0" lang="en-US" sz="8000" strike="noStrike" u="none">
              <a:solidFill>
                <a:schemeClr val="dk1"/>
              </a:solidFill>
              <a:uFillTx/>
              <a:latin typeface="Calibri"/>
            </a:endParaRPr>
          </a:p>
          <a:p>
            <a:pPr indent="0" defTabSz="914400">
              <a:lnSpc>
                <a:spcPct val="90000"/>
              </a:lnSpc>
              <a:spcBef>
                <a:spcPts val="1001"/>
              </a:spcBef>
              <a:buNone/>
            </a:pPr>
            <a:endParaRPr b="0" lang="en-US" sz="8000" strike="noStrike" u="none">
              <a:solidFill>
                <a:schemeClr val="dk1"/>
              </a:solidFill>
              <a:uFillTx/>
              <a:latin typeface="Calibri"/>
            </a:endParaRPr>
          </a:p>
          <a:p>
            <a:pPr indent="0" defTabSz="914400">
              <a:lnSpc>
                <a:spcPct val="90000"/>
              </a:lnSpc>
              <a:spcBef>
                <a:spcPts val="1001"/>
              </a:spcBef>
              <a:buNone/>
            </a:pPr>
            <a:endParaRPr b="0" lang="en-US" sz="2800" strike="noStrike" u="none">
              <a:solidFill>
                <a:schemeClr val="dk1"/>
              </a:solidFill>
              <a:uFillTx/>
              <a:latin typeface="Calibri"/>
            </a:endParaRPr>
          </a:p>
        </p:txBody>
      </p:sp>
      <p:sp>
        <p:nvSpPr>
          <p:cNvPr id="253" name="PlaceHolder 2"/>
          <p:cNvSpPr>
            <a:spLocks noGrp="1"/>
          </p:cNvSpPr>
          <p:nvPr>
            <p:ph type="title"/>
          </p:nvPr>
        </p:nvSpPr>
        <p:spPr>
          <a:xfrm>
            <a:off x="571680" y="349200"/>
            <a:ext cx="11208960" cy="46332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Iterative prompting</a:t>
            </a:r>
            <a:endParaRPr b="0" lang="en-US" sz="3200" strike="noStrike" u="none">
              <a:solidFill>
                <a:schemeClr val="dk1"/>
              </a:solidFill>
              <a:uFillTx/>
              <a:latin typeface="Calibri"/>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255"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Model guided prompting</a:t>
            </a:r>
            <a:endParaRPr b="0" lang="en-US" sz="3200" strike="noStrike" u="none">
              <a:solidFill>
                <a:schemeClr val="dk1"/>
              </a:solidFill>
              <a:uFillTx/>
              <a:latin typeface="Calibri"/>
            </a:endParaRPr>
          </a:p>
        </p:txBody>
      </p:sp>
      <p:sp>
        <p:nvSpPr>
          <p:cNvPr id="256" name="TextBox 6"/>
          <p:cNvSpPr/>
          <p:nvPr/>
        </p:nvSpPr>
        <p:spPr>
          <a:xfrm>
            <a:off x="910080" y="1302840"/>
            <a:ext cx="10569240" cy="3930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IN" sz="1800" strike="noStrike" u="none">
                <a:solidFill>
                  <a:schemeClr val="dk1"/>
                </a:solidFill>
                <a:uFillTx/>
                <a:latin typeface="Calibri"/>
              </a:rPr>
              <a:t>Another useful approach is model-guided prompting, which </a:t>
            </a:r>
            <a:r>
              <a:rPr b="1" lang="en-IN" sz="1800" strike="noStrike" u="none">
                <a:solidFill>
                  <a:srgbClr val="c00000"/>
                </a:solidFill>
                <a:uFillTx/>
                <a:latin typeface="Calibri"/>
              </a:rPr>
              <a:t>flips the script by instructing the model to ask you for the details it needs to complete a given task. </a:t>
            </a:r>
            <a:r>
              <a:rPr b="0" lang="en-IN" sz="1800" strike="noStrike" u="none">
                <a:solidFill>
                  <a:schemeClr val="dk1"/>
                </a:solidFill>
                <a:uFillTx/>
                <a:latin typeface="Calibri"/>
              </a:rPr>
              <a:t>This approach minimizes guesswork and discourages the model from making things up.</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IN" sz="1800" strike="noStrike" u="none">
                <a:solidFill>
                  <a:schemeClr val="dk1"/>
                </a:solidFill>
                <a:uFillTx/>
                <a:latin typeface="Calibri"/>
              </a:rPr>
              <a:t>Example. Suppose you work in travel tech and you want an AI model to generate a FAQ section for a new travel booking feature on your platform. Instead of just asking the model to </a:t>
            </a:r>
            <a:r>
              <a:rPr b="1" lang="en-IN" sz="1800" strike="noStrike" u="none">
                <a:solidFill>
                  <a:srgbClr val="c00000"/>
                </a:solidFill>
                <a:uFillTx/>
                <a:latin typeface="Calibri"/>
              </a:rPr>
              <a:t>"create a FAQ for a new booking feature," which could result in generic or off-target questions and answers,</a:t>
            </a:r>
            <a:r>
              <a:rPr b="0" lang="en-IN" sz="1800" strike="noStrike" u="none">
                <a:solidFill>
                  <a:schemeClr val="dk1"/>
                </a:solidFill>
                <a:uFillTx/>
                <a:latin typeface="Calibri"/>
              </a:rPr>
              <a:t> you could prompt the AI as follows: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1" lang="en-IN" sz="1800" strike="noStrike" u="none">
                <a:solidFill>
                  <a:srgbClr val="c00000"/>
                </a:solidFill>
                <a:uFillTx/>
                <a:latin typeface="Calibri"/>
              </a:rPr>
              <a:t>"I need you to generate a FAQ section for a new travel booking feature we're launching. Can you ask me for the information you need to complete this?"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IN" sz="1800" strike="noStrike" u="none">
                <a:solidFill>
                  <a:schemeClr val="dk1"/>
                </a:solidFill>
                <a:uFillTx/>
                <a:latin typeface="Calibri"/>
              </a:rPr>
              <a:t>ChatGPT might then ask you, "What is the name of the new travel booking feature?" and "What is the primary purpose or functionality of this new feature?" among other things.</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338760" y="5054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Types of Prompting</a:t>
            </a:r>
            <a:br>
              <a:rPr sz="3200"/>
            </a:br>
            <a:endParaRPr b="0" lang="en-US" sz="3200" strike="noStrike" u="none">
              <a:solidFill>
                <a:schemeClr val="dk1"/>
              </a:solidFill>
              <a:uFillTx/>
              <a:latin typeface="Calibri"/>
            </a:endParaRPr>
          </a:p>
        </p:txBody>
      </p:sp>
      <p:sp>
        <p:nvSpPr>
          <p:cNvPr id="258" name="TextBox 3"/>
          <p:cNvSpPr/>
          <p:nvPr/>
        </p:nvSpPr>
        <p:spPr>
          <a:xfrm>
            <a:off x="1373040" y="732600"/>
            <a:ext cx="9697680" cy="5914800"/>
          </a:xfrm>
          <a:prstGeom prst="rect">
            <a:avLst/>
          </a:prstGeom>
          <a:noFill/>
          <a:ln w="0">
            <a:noFill/>
          </a:ln>
        </p:spPr>
        <p:style>
          <a:lnRef idx="0"/>
          <a:fillRef idx="0"/>
          <a:effectRef idx="0"/>
          <a:fontRef idx="minor"/>
        </p:style>
        <p:txBody>
          <a:bodyPr anchor="t">
            <a:spAutoFit/>
          </a:bodyPr>
          <a:p>
            <a:pPr marL="457200" indent="-457200" defTabSz="914400">
              <a:lnSpc>
                <a:spcPct val="100000"/>
              </a:lnSpc>
              <a:buClr>
                <a:srgbClr val="000000"/>
              </a:buClr>
              <a:buFont typeface="OpenSymbol"/>
              <a:buAutoNum type="arabicPeriod"/>
            </a:pPr>
            <a:r>
              <a:rPr b="1" lang="en-IN" sz="2000" strike="noStrike" u="none">
                <a:solidFill>
                  <a:schemeClr val="dk1"/>
                </a:solidFill>
                <a:uFillTx/>
                <a:latin typeface="Calibri"/>
                <a:ea typeface="Calibri"/>
              </a:rPr>
              <a:t>Shot-Based Prompting-Zero-Shot, One-Shot, Few-Shot </a:t>
            </a:r>
            <a:endParaRPr b="0" lang="en-US" sz="20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IN" sz="2000" strike="noStrike" u="none">
                <a:solidFill>
                  <a:schemeClr val="dk1"/>
                </a:solidFill>
                <a:uFillTx/>
                <a:latin typeface="Calibri"/>
                <a:ea typeface="Calibri"/>
              </a:rPr>
              <a:t>Reasoning-Based Prompting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Chain-of-Thought (CoT) Prompting </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One-Shot CoT</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Few-Shot CoT</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Self-Consistency CoT</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Tree of Thoughts (ToT) </a:t>
            </a:r>
            <a:endParaRPr b="0" lang="en-US" sz="20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IN" sz="2000" strike="noStrike" u="none">
                <a:solidFill>
                  <a:schemeClr val="dk1"/>
                </a:solidFill>
                <a:uFillTx/>
                <a:latin typeface="Calibri"/>
                <a:ea typeface="Calibri"/>
              </a:rPr>
              <a:t>Interaction and Feedback-Based Prompting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ReAct Prompting (Reasoning + Acting)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Positive and Negative Prompting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Iterative Prompting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 </a:t>
            </a:r>
            <a:r>
              <a:rPr b="1" lang="en-IN" sz="2000" strike="noStrike" u="none">
                <a:solidFill>
                  <a:schemeClr val="dk1"/>
                </a:solidFill>
                <a:uFillTx/>
                <a:latin typeface="Calibri"/>
                <a:ea typeface="Calibri"/>
              </a:rPr>
              <a:t>Model-Guided Prompting</a:t>
            </a:r>
            <a:endParaRPr b="0" lang="en-US" sz="2000" strike="noStrike" u="none">
              <a:solidFill>
                <a:srgbClr val="000000"/>
              </a:solidFill>
              <a:uFillTx/>
              <a:latin typeface="Arial"/>
            </a:endParaRPr>
          </a:p>
          <a:p>
            <a:pPr marL="457200" indent="-457200" defTabSz="914400">
              <a:lnSpc>
                <a:spcPct val="100000"/>
              </a:lnSpc>
              <a:buClr>
                <a:srgbClr val="c00000"/>
              </a:buClr>
              <a:buFont typeface="OpenSymbol"/>
              <a:buAutoNum type="arabicPeriod"/>
            </a:pPr>
            <a:r>
              <a:rPr b="1" lang="en-IN" sz="2000" strike="noStrike" u="none">
                <a:solidFill>
                  <a:srgbClr val="c00000"/>
                </a:solidFill>
                <a:uFillTx/>
                <a:latin typeface="Calibri"/>
                <a:ea typeface="Calibri"/>
              </a:rPr>
              <a:t>Instruction and Role-Based Prompting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Sans-Serif"/>
              <a:buChar char="•"/>
            </a:pPr>
            <a:r>
              <a:rPr b="1" lang="en-IN" sz="2000" strike="noStrike" u="none">
                <a:solidFill>
                  <a:schemeClr val="dk1"/>
                </a:solidFill>
                <a:uFillTx/>
                <a:latin typeface="Calibri"/>
                <a:ea typeface="Calibri"/>
              </a:rPr>
              <a:t>Instruction Prompting</a:t>
            </a:r>
            <a:r>
              <a:rPr b="0" lang="en-IN" sz="2000" strike="noStrike" u="none">
                <a:solidFill>
                  <a:schemeClr val="dk1"/>
                </a:solidFill>
                <a:uFillTx/>
                <a:latin typeface="Calibri"/>
                <a:ea typeface="Calibri"/>
              </a:rPr>
              <a:t> </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Sans-Serif"/>
              <a:buChar char="•"/>
            </a:pPr>
            <a:r>
              <a:rPr b="1" lang="en-IN" sz="2000" strike="noStrike" u="none">
                <a:solidFill>
                  <a:schemeClr val="dk1"/>
                </a:solidFill>
                <a:uFillTx/>
                <a:latin typeface="Calibri"/>
                <a:ea typeface="Calibri"/>
              </a:rPr>
              <a:t>Role Prompting</a:t>
            </a:r>
            <a:endParaRPr b="0" lang="en-US" sz="2000" strike="noStrike" u="none">
              <a:solidFill>
                <a:srgbClr val="000000"/>
              </a:solidFill>
              <a:uFillTx/>
              <a:latin typeface="Arial"/>
            </a:endParaRPr>
          </a:p>
          <a:p>
            <a:pPr defTabSz="914400">
              <a:lnSpc>
                <a:spcPct val="100000"/>
              </a:lnSpc>
            </a:pPr>
            <a:r>
              <a:rPr b="1" lang="en-IN" sz="2000" strike="noStrike" u="none">
                <a:solidFill>
                  <a:schemeClr val="dk1"/>
                </a:solidFill>
                <a:uFillTx/>
                <a:latin typeface="Calibri"/>
                <a:ea typeface="Calibri"/>
              </a:rPr>
              <a:t>5. Knowledge-Augmented Prompting</a:t>
            </a:r>
            <a:endParaRPr b="0" lang="en-US" sz="2000" strike="noStrike" u="none">
              <a:solidFill>
                <a:srgbClr val="000000"/>
              </a:solidFill>
              <a:uFillTx/>
              <a:latin typeface="Arial"/>
            </a:endParaRPr>
          </a:p>
          <a:p>
            <a:pPr lvl="1" marL="743040" indent="-285840" defTabSz="914400">
              <a:lnSpc>
                <a:spcPct val="100000"/>
              </a:lnSpc>
              <a:buClr>
                <a:srgbClr val="000000"/>
              </a:buClr>
              <a:buFont typeface="Arial"/>
              <a:buChar char="•"/>
            </a:pPr>
            <a:r>
              <a:rPr b="1" lang="en-IN" sz="2000" strike="noStrike" u="none">
                <a:solidFill>
                  <a:schemeClr val="dk1"/>
                </a:solidFill>
                <a:uFillTx/>
                <a:latin typeface="Calibri"/>
                <a:ea typeface="Calibri"/>
              </a:rPr>
              <a:t>Generated Knowledge Prompting (GKP)</a:t>
            </a:r>
            <a:endParaRPr b="0" lang="en-US" sz="2000" strike="noStrike" u="none">
              <a:solidFill>
                <a:srgbClr val="000000"/>
              </a:solidFill>
              <a:uFillTx/>
              <a:latin typeface="Arial"/>
            </a:endParaRPr>
          </a:p>
          <a:p>
            <a:pPr marL="457200" defTabSz="914400">
              <a:lnSpc>
                <a:spcPct val="100000"/>
              </a:lnSpc>
            </a:pPr>
            <a:endParaRPr b="0" lang="en-US" sz="24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US" sz="3200" strike="noStrike" u="none">
                <a:solidFill>
                  <a:srgbClr val="a4123f"/>
                </a:solidFill>
                <a:uFillTx/>
                <a:latin typeface="Georgia"/>
              </a:rPr>
              <a:t>Instruction Prompting</a:t>
            </a:r>
            <a:endParaRPr b="0" lang="en-US" sz="3200" strike="noStrike" u="none">
              <a:solidFill>
                <a:schemeClr val="dk1"/>
              </a:solidFill>
              <a:uFillTx/>
              <a:latin typeface="Calibri"/>
            </a:endParaRPr>
          </a:p>
        </p:txBody>
      </p:sp>
      <p:sp>
        <p:nvSpPr>
          <p:cNvPr id="260" name="TextBox 3"/>
          <p:cNvSpPr/>
          <p:nvPr/>
        </p:nvSpPr>
        <p:spPr>
          <a:xfrm>
            <a:off x="831960" y="924840"/>
            <a:ext cx="10743840" cy="852840"/>
          </a:xfrm>
          <a:prstGeom prst="rect">
            <a:avLst/>
          </a:prstGeom>
          <a:solidFill>
            <a:schemeClr val="accent2">
              <a:lumMod val="20000"/>
              <a:lumOff val="80000"/>
            </a:schemeClr>
          </a:solidFill>
          <a:ln w="0">
            <a:noFill/>
          </a:ln>
        </p:spPr>
        <p:style>
          <a:lnRef idx="0"/>
          <a:fillRef idx="0"/>
          <a:effectRef idx="0"/>
          <a:fontRef idx="minor"/>
        </p:style>
        <p:txBody>
          <a:bodyPr numCol="1" spcCol="0" horzOverflow="overflow" anchor="t">
            <a:spAutoFit/>
          </a:bodyPr>
          <a:p>
            <a:pPr marL="228600" indent="-228600" defTabSz="914400">
              <a:lnSpc>
                <a:spcPts val="1500"/>
              </a:lnSpc>
              <a:buClr>
                <a:srgbClr val="000000"/>
              </a:buClr>
              <a:buFont typeface="Symbol" charset="2"/>
              <a:buChar char=""/>
            </a:pPr>
            <a:r>
              <a:rPr b="0" lang="en-US" sz="2200" strike="noStrike" u="none">
                <a:solidFill>
                  <a:schemeClr val="dk1"/>
                </a:solidFill>
                <a:uFillTx/>
                <a:latin typeface="Georgia"/>
              </a:rPr>
              <a:t>providing </a:t>
            </a:r>
            <a:r>
              <a:rPr b="1" lang="en-US" sz="2200" strike="noStrike" u="none">
                <a:solidFill>
                  <a:schemeClr val="dk1"/>
                </a:solidFill>
                <a:uFillTx/>
                <a:latin typeface="Georgia"/>
              </a:rPr>
              <a:t>clear, explicit instructions</a:t>
            </a:r>
            <a:r>
              <a:rPr b="0" lang="en-US" sz="2200" strike="noStrike" u="none">
                <a:solidFill>
                  <a:schemeClr val="dk1"/>
                </a:solidFill>
                <a:uFillTx/>
                <a:latin typeface="Georgia"/>
              </a:rPr>
              <a:t> to the model about how to perform a task. </a:t>
            </a:r>
            <a:endParaRPr b="0" lang="en-US" sz="2200" strike="noStrike" u="none">
              <a:solidFill>
                <a:srgbClr val="000000"/>
              </a:solidFill>
              <a:uFillTx/>
              <a:latin typeface="Arial"/>
            </a:endParaRPr>
          </a:p>
          <a:p>
            <a:pPr defTabSz="914400">
              <a:lnSpc>
                <a:spcPts val="1500"/>
              </a:lnSpc>
            </a:pPr>
            <a:r>
              <a:rPr b="0" lang="en-US" sz="2200" strike="noStrike" u="none">
                <a:solidFill>
                  <a:schemeClr val="dk1"/>
                </a:solidFill>
                <a:uFillTx/>
                <a:latin typeface="Georgia"/>
              </a:rPr>
              <a:t>​</a:t>
            </a:r>
            <a:endParaRPr b="0" lang="en-US" sz="2200" strike="noStrike" u="none">
              <a:solidFill>
                <a:srgbClr val="000000"/>
              </a:solidFill>
              <a:uFillTx/>
              <a:latin typeface="Arial"/>
            </a:endParaRPr>
          </a:p>
          <a:p>
            <a:pPr marL="228600" indent="-228600" defTabSz="914400">
              <a:lnSpc>
                <a:spcPts val="1500"/>
              </a:lnSpc>
              <a:buClr>
                <a:srgbClr val="000000"/>
              </a:buClr>
              <a:buFont typeface="Symbol" charset="2"/>
              <a:buChar char=""/>
            </a:pPr>
            <a:r>
              <a:rPr b="0" lang="en-US" sz="2200" strike="noStrike" u="none">
                <a:solidFill>
                  <a:schemeClr val="dk1"/>
                </a:solidFill>
                <a:uFillTx/>
                <a:latin typeface="Georgia"/>
              </a:rPr>
              <a:t>Helps </a:t>
            </a:r>
            <a:r>
              <a:rPr b="1" lang="en-US" sz="2200" strike="noStrike" u="none">
                <a:solidFill>
                  <a:schemeClr val="dk1"/>
                </a:solidFill>
                <a:uFillTx/>
                <a:latin typeface="Georgia"/>
              </a:rPr>
              <a:t>direct the model's focus</a:t>
            </a:r>
            <a:r>
              <a:rPr b="0" lang="en-US" sz="2200" strike="noStrike" u="none">
                <a:solidFill>
                  <a:schemeClr val="dk1"/>
                </a:solidFill>
                <a:uFillTx/>
                <a:latin typeface="Georgia"/>
              </a:rPr>
              <a:t> towards a specific goal.</a:t>
            </a:r>
            <a:endParaRPr b="0" lang="en-US" sz="2200" strike="noStrike" u="none">
              <a:solidFill>
                <a:srgbClr val="000000"/>
              </a:solidFill>
              <a:uFillTx/>
              <a:latin typeface="Arial"/>
            </a:endParaRPr>
          </a:p>
        </p:txBody>
      </p:sp>
      <p:sp>
        <p:nvSpPr>
          <p:cNvPr id="261" name="Content Placeholder 1"/>
          <p:cNvSpPr/>
          <p:nvPr/>
        </p:nvSpPr>
        <p:spPr>
          <a:xfrm>
            <a:off x="571320" y="1466640"/>
            <a:ext cx="11208960" cy="4907880"/>
          </a:xfrm>
          <a:prstGeom prst="rect">
            <a:avLst/>
          </a:prstGeom>
          <a:noFill/>
          <a:ln w="0">
            <a:noFill/>
          </a:ln>
        </p:spPr>
        <p:style>
          <a:lnRef idx="0"/>
          <a:fillRef idx="0"/>
          <a:effectRef idx="0"/>
          <a:fontRef idx="minor"/>
        </p:style>
        <p:txBody>
          <a:bodyPr anchor="t">
            <a:noAutofit/>
          </a:bodyPr>
          <a:p>
            <a:pPr defTabSz="914400">
              <a:lnSpc>
                <a:spcPct val="90000"/>
              </a:lnSpc>
              <a:spcBef>
                <a:spcPts val="1001"/>
              </a:spcBef>
              <a:tabLst>
                <a:tab algn="l" pos="0"/>
              </a:tabLst>
            </a:pPr>
            <a:endParaRPr b="0" lang="en-US" sz="2800" strike="noStrike" u="none">
              <a:solidFill>
                <a:srgbClr val="000000"/>
              </a:solidFill>
              <a:uFillTx/>
              <a:latin typeface="Arial"/>
            </a:endParaRPr>
          </a:p>
          <a:p>
            <a:pPr marL="228600" indent="-228600" defTabSz="914400">
              <a:lnSpc>
                <a:spcPct val="90000"/>
              </a:lnSpc>
              <a:spcBef>
                <a:spcPts val="1001"/>
              </a:spcBef>
              <a:buClr>
                <a:srgbClr val="000000"/>
              </a:buClr>
              <a:buFont typeface="Arial"/>
              <a:buChar char="•"/>
              <a:tabLst>
                <a:tab algn="l" pos="0"/>
              </a:tabLst>
            </a:pPr>
            <a:r>
              <a:rPr b="1" lang="en-US" sz="2400" strike="noStrike" u="none">
                <a:solidFill>
                  <a:schemeClr val="dk1"/>
                </a:solidFill>
                <a:uFillTx/>
                <a:latin typeface="Georgia"/>
              </a:rPr>
              <a:t>Examples of Instruction Prompting:</a:t>
            </a:r>
            <a:endParaRPr b="0" lang="en-US" sz="2400" strike="noStrike" u="none">
              <a:solidFill>
                <a:srgbClr val="000000"/>
              </a:solidFill>
              <a:uFillTx/>
              <a:latin typeface="Arial"/>
            </a:endParaRPr>
          </a:p>
          <a:p>
            <a:pPr marL="228600" indent="-228600" defTabSz="914400">
              <a:lnSpc>
                <a:spcPct val="90000"/>
              </a:lnSpc>
              <a:spcBef>
                <a:spcPts val="1001"/>
              </a:spcBef>
              <a:buClr>
                <a:srgbClr val="000000"/>
              </a:buClr>
              <a:buFont typeface="Arial"/>
              <a:buChar char="•"/>
              <a:tabLst>
                <a:tab algn="l" pos="0"/>
              </a:tabLst>
            </a:pPr>
            <a:r>
              <a:rPr b="1" lang="en-US" sz="2400" strike="noStrike" u="none">
                <a:solidFill>
                  <a:schemeClr val="dk1"/>
                </a:solidFill>
                <a:uFillTx/>
                <a:latin typeface="Georgia"/>
              </a:rPr>
              <a:t>Summarization</a:t>
            </a:r>
            <a:endParaRPr b="0" lang="en-US" sz="2400" strike="noStrike" u="none">
              <a:solidFill>
                <a:srgbClr val="000000"/>
              </a:solidFill>
              <a:uFillTx/>
              <a:latin typeface="Arial"/>
            </a:endParaRPr>
          </a:p>
          <a:p>
            <a:pPr marL="228600" indent="-228600" defTabSz="914400">
              <a:lnSpc>
                <a:spcPct val="90000"/>
              </a:lnSpc>
              <a:spcBef>
                <a:spcPts val="1001"/>
              </a:spcBef>
              <a:buClr>
                <a:srgbClr val="000000"/>
              </a:buClr>
              <a:buFont typeface="Arial"/>
              <a:buChar char="•"/>
              <a:tabLst>
                <a:tab algn="l" pos="0"/>
              </a:tabLst>
            </a:pPr>
            <a:r>
              <a:rPr b="0" i="1" lang="en-US" sz="2400" strike="noStrike" u="none">
                <a:solidFill>
                  <a:schemeClr val="dk1"/>
                </a:solidFill>
                <a:uFillTx/>
                <a:latin typeface="Georgia"/>
              </a:rPr>
              <a:t>Instruction</a:t>
            </a:r>
            <a:r>
              <a:rPr b="0" lang="en-US" sz="2400" strike="noStrike" u="none">
                <a:solidFill>
                  <a:schemeClr val="dk1"/>
                </a:solidFill>
                <a:uFillTx/>
                <a:latin typeface="Georgia"/>
              </a:rPr>
              <a:t>: "Summarize the following article in 3 sentences."</a:t>
            </a:r>
            <a:br>
              <a:rPr sz="2400"/>
            </a:br>
            <a:r>
              <a:rPr b="0" lang="en-US" sz="2400" strike="noStrike" u="none">
                <a:solidFill>
                  <a:schemeClr val="dk1"/>
                </a:solidFill>
                <a:uFillTx/>
                <a:latin typeface="Georgia"/>
              </a:rPr>
              <a:t> </a:t>
            </a:r>
            <a:r>
              <a:rPr b="0" i="1" lang="en-US" sz="2400" strike="noStrike" u="none">
                <a:solidFill>
                  <a:schemeClr val="dk1"/>
                </a:solidFill>
                <a:uFillTx/>
                <a:latin typeface="Georgia"/>
              </a:rPr>
              <a:t>Model Output</a:t>
            </a:r>
            <a:r>
              <a:rPr b="0" lang="en-US" sz="2400" strike="noStrike" u="none">
                <a:solidFill>
                  <a:schemeClr val="dk1"/>
                </a:solidFill>
                <a:uFillTx/>
                <a:latin typeface="Georgia"/>
              </a:rPr>
              <a:t>: [Concise summary of the article.]</a:t>
            </a:r>
            <a:endParaRPr b="0" lang="en-US" sz="2400" strike="noStrike" u="none">
              <a:solidFill>
                <a:srgbClr val="000000"/>
              </a:solidFill>
              <a:uFillTx/>
              <a:latin typeface="Arial"/>
            </a:endParaRPr>
          </a:p>
          <a:p>
            <a:pPr marL="228600" indent="-228600" defTabSz="914400">
              <a:lnSpc>
                <a:spcPct val="90000"/>
              </a:lnSpc>
              <a:spcBef>
                <a:spcPts val="1001"/>
              </a:spcBef>
              <a:buClr>
                <a:srgbClr val="000000"/>
              </a:buClr>
              <a:buFont typeface="Arial"/>
              <a:buChar char="•"/>
              <a:tabLst>
                <a:tab algn="l" pos="0"/>
              </a:tabLst>
            </a:pPr>
            <a:r>
              <a:rPr b="1" lang="en-US" sz="2400" strike="noStrike" u="none">
                <a:solidFill>
                  <a:schemeClr val="dk1"/>
                </a:solidFill>
                <a:uFillTx/>
                <a:latin typeface="Georgia"/>
              </a:rPr>
              <a:t>Sentiment Analysis</a:t>
            </a:r>
            <a:endParaRPr b="0" lang="en-US" sz="2400" strike="noStrike" u="none">
              <a:solidFill>
                <a:srgbClr val="000000"/>
              </a:solidFill>
              <a:uFillTx/>
              <a:latin typeface="Arial"/>
            </a:endParaRPr>
          </a:p>
          <a:p>
            <a:pPr marL="228600" indent="-228600" defTabSz="914400">
              <a:lnSpc>
                <a:spcPct val="90000"/>
              </a:lnSpc>
              <a:spcBef>
                <a:spcPts val="1001"/>
              </a:spcBef>
              <a:buClr>
                <a:srgbClr val="000000"/>
              </a:buClr>
              <a:buFont typeface="Arial"/>
              <a:buChar char="•"/>
              <a:tabLst>
                <a:tab algn="l" pos="0"/>
              </a:tabLst>
            </a:pPr>
            <a:r>
              <a:rPr b="0" i="1" lang="en-US" sz="2400" strike="noStrike" u="none">
                <a:solidFill>
                  <a:schemeClr val="dk1"/>
                </a:solidFill>
                <a:uFillTx/>
                <a:latin typeface="Georgia"/>
              </a:rPr>
              <a:t>Instruction</a:t>
            </a:r>
            <a:r>
              <a:rPr b="0" lang="en-US" sz="2400" strike="noStrike" u="none">
                <a:solidFill>
                  <a:schemeClr val="dk1"/>
                </a:solidFill>
                <a:uFillTx/>
                <a:latin typeface="Georgia"/>
              </a:rPr>
              <a:t>: "Classify the sentiment of the following text as Positive, Negative, or Neutral."</a:t>
            </a:r>
            <a:br>
              <a:rPr sz="2400"/>
            </a:br>
            <a:r>
              <a:rPr b="0" lang="en-US" sz="2400" strike="noStrike" u="none">
                <a:solidFill>
                  <a:schemeClr val="dk1"/>
                </a:solidFill>
                <a:uFillTx/>
                <a:latin typeface="Georgia"/>
              </a:rPr>
              <a:t> </a:t>
            </a:r>
            <a:r>
              <a:rPr b="0" i="1" lang="en-US" sz="2400" strike="noStrike" u="none">
                <a:solidFill>
                  <a:schemeClr val="dk1"/>
                </a:solidFill>
                <a:uFillTx/>
                <a:latin typeface="Georgia"/>
              </a:rPr>
              <a:t>Model Output</a:t>
            </a:r>
            <a:r>
              <a:rPr b="0" lang="en-US" sz="2400" strike="noStrike" u="none">
                <a:solidFill>
                  <a:schemeClr val="dk1"/>
                </a:solidFill>
                <a:uFillTx/>
                <a:latin typeface="Georgia"/>
              </a:rPr>
              <a:t>: Positive.</a:t>
            </a:r>
            <a:endParaRPr b="0" lang="en-US" sz="2400" strike="noStrike" u="none">
              <a:solidFill>
                <a:srgbClr val="000000"/>
              </a:solidFill>
              <a:uFillTx/>
              <a:latin typeface="Arial"/>
            </a:endParaRPr>
          </a:p>
          <a:p>
            <a:pPr marL="228600" indent="-228600" defTabSz="914400">
              <a:lnSpc>
                <a:spcPct val="90000"/>
              </a:lnSpc>
              <a:spcBef>
                <a:spcPts val="1001"/>
              </a:spcBef>
              <a:buClr>
                <a:srgbClr val="000000"/>
              </a:buClr>
              <a:buFont typeface="Arial"/>
              <a:buChar char="•"/>
              <a:tabLst>
                <a:tab algn="l" pos="0"/>
              </a:tabLst>
            </a:pPr>
            <a:r>
              <a:rPr b="1" lang="en-US" sz="2400" strike="noStrike" u="none">
                <a:solidFill>
                  <a:schemeClr val="dk1"/>
                </a:solidFill>
                <a:uFillTx/>
                <a:latin typeface="Georgia"/>
              </a:rPr>
              <a:t>Text Generation</a:t>
            </a:r>
            <a:endParaRPr b="0" lang="en-US" sz="2400" strike="noStrike" u="none">
              <a:solidFill>
                <a:srgbClr val="000000"/>
              </a:solidFill>
              <a:uFillTx/>
              <a:latin typeface="Arial"/>
            </a:endParaRPr>
          </a:p>
          <a:p>
            <a:pPr marL="228600" indent="-228600" defTabSz="914400">
              <a:lnSpc>
                <a:spcPct val="90000"/>
              </a:lnSpc>
              <a:spcBef>
                <a:spcPts val="1001"/>
              </a:spcBef>
              <a:buClr>
                <a:srgbClr val="000000"/>
              </a:buClr>
              <a:buFont typeface="Arial"/>
              <a:buChar char="•"/>
              <a:tabLst>
                <a:tab algn="l" pos="0"/>
              </a:tabLst>
            </a:pPr>
            <a:r>
              <a:rPr b="0" i="1" lang="en-US" sz="2400" strike="noStrike" u="none">
                <a:solidFill>
                  <a:schemeClr val="dk1"/>
                </a:solidFill>
                <a:uFillTx/>
                <a:latin typeface="Georgia"/>
              </a:rPr>
              <a:t>Instruction</a:t>
            </a:r>
            <a:r>
              <a:rPr b="0" lang="en-US" sz="2400" strike="noStrike" u="none">
                <a:solidFill>
                  <a:schemeClr val="dk1"/>
                </a:solidFill>
                <a:uFillTx/>
                <a:latin typeface="Georgia"/>
              </a:rPr>
              <a:t>: "Write a 200-word essay on the impact of climate change on agriculture."</a:t>
            </a:r>
            <a:br>
              <a:rPr sz="2400"/>
            </a:br>
            <a:r>
              <a:rPr b="0" lang="en-US" sz="2400" strike="noStrike" u="none">
                <a:solidFill>
                  <a:schemeClr val="dk1"/>
                </a:solidFill>
                <a:uFillTx/>
                <a:latin typeface="Georgia"/>
              </a:rPr>
              <a:t> </a:t>
            </a:r>
            <a:r>
              <a:rPr b="0" i="1" lang="en-US" sz="2400" strike="noStrike" u="none">
                <a:solidFill>
                  <a:schemeClr val="dk1"/>
                </a:solidFill>
                <a:uFillTx/>
                <a:latin typeface="Georgia"/>
              </a:rPr>
              <a:t>Model Output</a:t>
            </a:r>
            <a:r>
              <a:rPr b="0" lang="en-US" sz="2400" strike="noStrike" u="none">
                <a:solidFill>
                  <a:schemeClr val="dk1"/>
                </a:solidFill>
                <a:uFillTx/>
                <a:latin typeface="Georgia"/>
              </a:rPr>
              <a:t>: [Generated essay.]</a:t>
            </a:r>
            <a:endParaRPr b="0" lang="en-US" sz="2400" strike="noStrike" u="none">
              <a:solidFill>
                <a:srgbClr val="000000"/>
              </a:solidFill>
              <a:uFillTx/>
              <a:latin typeface="Arial"/>
            </a:endParaRPr>
          </a:p>
          <a:p>
            <a:pPr defTabSz="914400">
              <a:lnSpc>
                <a:spcPct val="90000"/>
              </a:lnSpc>
              <a:spcBef>
                <a:spcPts val="1001"/>
              </a:spcBef>
              <a:tabLst>
                <a:tab algn="l" pos="0"/>
              </a:tabLst>
            </a:pP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NimbusRomNo9L-Regu"/>
              </a:rPr>
              <a:t>“</a:t>
            </a:r>
            <a:r>
              <a:rPr b="0" lang="en-IN" sz="3200" strike="noStrike" u="none">
                <a:solidFill>
                  <a:srgbClr val="a4123f"/>
                </a:solidFill>
                <a:uFillTx/>
                <a:latin typeface="NimbusRomNo9L-ReguItal"/>
              </a:rPr>
              <a:t>pre-train, prompt, and predict</a:t>
            </a:r>
            <a:r>
              <a:rPr b="0" lang="en-IN" sz="3200" strike="noStrike" u="none">
                <a:solidFill>
                  <a:srgbClr val="a4123f"/>
                </a:solidFill>
                <a:uFillTx/>
                <a:latin typeface="NimbusRomNo9L-Regu"/>
              </a:rPr>
              <a:t>”.</a:t>
            </a:r>
            <a:endParaRPr b="0" lang="en-US" sz="3200" strike="noStrike" u="none">
              <a:solidFill>
                <a:schemeClr val="dk1"/>
              </a:solidFill>
              <a:uFillTx/>
              <a:latin typeface="Calibri"/>
            </a:endParaRPr>
          </a:p>
        </p:txBody>
      </p:sp>
      <p:sp>
        <p:nvSpPr>
          <p:cNvPr id="118" name="TextBox 4"/>
          <p:cNvSpPr/>
          <p:nvPr/>
        </p:nvSpPr>
        <p:spPr>
          <a:xfrm>
            <a:off x="1409760" y="822240"/>
            <a:ext cx="9372240" cy="2009880"/>
          </a:xfrm>
          <a:prstGeom prst="rect">
            <a:avLst/>
          </a:prstGeom>
          <a:noFill/>
          <a:ln w="50800">
            <a:solidFill>
              <a:srgbClr val="4472c4"/>
            </a:solidFill>
            <a:round/>
          </a:ln>
        </p:spPr>
        <p:style>
          <a:lnRef idx="0"/>
          <a:fillRef idx="0"/>
          <a:effectRef idx="0"/>
          <a:fontRef idx="minor"/>
        </p:style>
        <p:txBody>
          <a:bodyPr lIns="90000" rIns="90000" tIns="45000" bIns="45000" anchor="t">
            <a:spAutoFit/>
          </a:bodyPr>
          <a:p>
            <a:pPr defTabSz="914400">
              <a:lnSpc>
                <a:spcPct val="100000"/>
              </a:lnSpc>
            </a:pPr>
            <a:r>
              <a:rPr b="0" lang="en-IN" sz="1800" strike="noStrike" u="none">
                <a:solidFill>
                  <a:schemeClr val="dk1"/>
                </a:solidFill>
                <a:uFillTx/>
                <a:latin typeface="NimbusRomNo9L-Regu"/>
              </a:rPr>
              <a:t>In Paradigm : “</a:t>
            </a:r>
            <a:r>
              <a:rPr b="0" lang="en-IN" sz="1800" strike="noStrike" u="none">
                <a:solidFill>
                  <a:schemeClr val="dk1"/>
                </a:solidFill>
                <a:uFillTx/>
                <a:latin typeface="NimbusRomNo9L-ReguItal"/>
              </a:rPr>
              <a:t>pre-train, prompt, and predict</a:t>
            </a:r>
            <a:r>
              <a:rPr b="0" lang="en-IN" sz="1800" strike="noStrike" u="none">
                <a:solidFill>
                  <a:schemeClr val="dk1"/>
                </a:solidFill>
                <a:uFillTx/>
                <a:latin typeface="NimbusRomNo9L-Regu"/>
              </a:rPr>
              <a:t>”.</a:t>
            </a:r>
            <a:r>
              <a:rPr b="0" lang="en-US" sz="1800" strike="noStrike" u="none">
                <a:solidFill>
                  <a:schemeClr val="dk1"/>
                </a:solidFill>
                <a:uFillTx/>
                <a:latin typeface="NimbusRomNo9L-Regu"/>
              </a:rPr>
              <a:t> In this paradigm, instead of adapting</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NimbusRomNo9L-Regu"/>
              </a:rPr>
              <a:t>pre-trained LMs to downstream tasks via objective engineering, </a:t>
            </a:r>
            <a:r>
              <a:rPr b="1" lang="en-US" sz="1800" strike="noStrike" u="none">
                <a:solidFill>
                  <a:srgbClr val="c00000"/>
                </a:solidFill>
                <a:uFillTx/>
                <a:latin typeface="NimbusRomNo9L-Regu"/>
              </a:rPr>
              <a:t>downstream tasks are reformulated to look more like those solved during the original LM training with the help of a textual </a:t>
            </a:r>
            <a:r>
              <a:rPr b="1" lang="en-US" sz="1800" strike="noStrike" u="none">
                <a:solidFill>
                  <a:srgbClr val="c00000"/>
                </a:solidFill>
                <a:uFillTx/>
                <a:latin typeface="NimbusRomNo9L-ReguItal"/>
              </a:rPr>
              <a:t>prompt</a:t>
            </a:r>
            <a:r>
              <a:rPr b="1" lang="en-US" sz="1800" strike="noStrike" u="none">
                <a:solidFill>
                  <a:srgbClr val="c00000"/>
                </a:solidFill>
                <a:uFillTx/>
                <a:latin typeface="NimbusRomNo9L-Regu"/>
              </a:rPr>
              <a:t>.. </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NimbusRomNo9L-Regu"/>
              </a:rPr>
              <a:t>In this way, by selecting the appropriate prompts we can manipulate the model behavior so that the pre-trained LM itself can be used to </a:t>
            </a:r>
            <a:r>
              <a:rPr b="0" lang="en-US" sz="1800" strike="noStrike" u="none">
                <a:solidFill>
                  <a:schemeClr val="dk1"/>
                </a:solidFill>
                <a:uFillTx/>
                <a:latin typeface="NimbusRomNo9L-ReguItal"/>
              </a:rPr>
              <a:t>predict </a:t>
            </a:r>
            <a:r>
              <a:rPr b="0" lang="en-US" sz="1800" strike="noStrike" u="none">
                <a:solidFill>
                  <a:schemeClr val="dk1"/>
                </a:solidFill>
                <a:uFillTx/>
                <a:latin typeface="NimbusRomNo9L-Regu"/>
              </a:rPr>
              <a:t>the desired output, sometimes even without any additional task-specific training</a:t>
            </a:r>
            <a:endParaRPr b="0" lang="en-US" sz="1800" strike="noStrike" u="none">
              <a:solidFill>
                <a:srgbClr val="000000"/>
              </a:solidFill>
              <a:uFillTx/>
              <a:latin typeface="Arial"/>
            </a:endParaRPr>
          </a:p>
        </p:txBody>
      </p:sp>
      <p:sp>
        <p:nvSpPr>
          <p:cNvPr id="119" name="TextBox 6"/>
          <p:cNvSpPr/>
          <p:nvPr/>
        </p:nvSpPr>
        <p:spPr>
          <a:xfrm>
            <a:off x="571320" y="2988720"/>
            <a:ext cx="11336040" cy="2009880"/>
          </a:xfrm>
          <a:prstGeom prst="rect">
            <a:avLst/>
          </a:prstGeom>
          <a:solidFill>
            <a:schemeClr val="accent6">
              <a:lumMod val="20000"/>
              <a:lumOff val="80000"/>
            </a:schemeClr>
          </a:solid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NimbusRomNo9L-Regu"/>
              </a:rPr>
              <a:t>For example, when recognizing the emotion of a social media post, </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NimbusRomNo9L-Regu"/>
              </a:rPr>
              <a:t>“</a:t>
            </a:r>
            <a:r>
              <a:rPr b="0" lang="en-US" sz="1800" strike="noStrike" u="none">
                <a:solidFill>
                  <a:schemeClr val="dk1"/>
                </a:solidFill>
                <a:uFillTx/>
                <a:latin typeface="NimbusRomNo9L-Regu"/>
              </a:rPr>
              <a:t>I missed the bus today.”, we may continue with a prompt “I felt so ”, and</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NimbusRomNo9L-Regu"/>
              </a:rPr>
              <a:t>ask the LM to fill the blank with an emotion-bearing word.                           Or</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NimbusRomNo9L-Regu"/>
              </a:rPr>
              <a:t> </a:t>
            </a:r>
            <a:r>
              <a:rPr b="0" lang="en-US" sz="1800" strike="noStrike" u="none">
                <a:solidFill>
                  <a:schemeClr val="dk1"/>
                </a:solidFill>
                <a:uFillTx/>
                <a:latin typeface="NimbusRomNo9L-Regu"/>
              </a:rPr>
              <a:t>if we choose the prompt “English: I missed the bus today. French: ”), an LM may be able to fill in the blank with a French translation</a:t>
            </a:r>
            <a:endParaRPr b="0" lang="en-US" sz="1800" strike="noStrike" u="none">
              <a:solidFill>
                <a:srgbClr val="000000"/>
              </a:solidFill>
              <a:uFillTx/>
              <a:latin typeface="Arial"/>
            </a:endParaRPr>
          </a:p>
        </p:txBody>
      </p:sp>
      <p:sp>
        <p:nvSpPr>
          <p:cNvPr id="120" name="TextBox 8"/>
          <p:cNvSpPr/>
          <p:nvPr/>
        </p:nvSpPr>
        <p:spPr>
          <a:xfrm>
            <a:off x="311760" y="5115240"/>
            <a:ext cx="11468880" cy="1735560"/>
          </a:xfrm>
          <a:prstGeom prst="rect">
            <a:avLst/>
          </a:prstGeom>
          <a:solidFill>
            <a:schemeClr val="accent5">
              <a:lumMod val="20000"/>
              <a:lumOff val="80000"/>
            </a:schemeClr>
          </a:solid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000000"/>
                </a:solidFill>
                <a:uFillTx/>
                <a:latin typeface="NimbusRomNo9L-Regu"/>
              </a:rPr>
              <a:t>The advantage of this method is that, given a suite of appropriate prompts, a single LM trained in an</a:t>
            </a:r>
            <a:endParaRPr b="0" lang="en-US" sz="1800" strike="noStrike" u="none">
              <a:solidFill>
                <a:srgbClr val="000000"/>
              </a:solidFill>
              <a:uFillTx/>
              <a:latin typeface="Arial"/>
            </a:endParaRPr>
          </a:p>
          <a:p>
            <a:pPr defTabSz="914400">
              <a:lnSpc>
                <a:spcPct val="100000"/>
              </a:lnSpc>
            </a:pPr>
            <a:r>
              <a:rPr b="0" lang="en-US" sz="1800" strike="noStrike" u="none">
                <a:solidFill>
                  <a:srgbClr val="000000"/>
                </a:solidFill>
                <a:uFillTx/>
                <a:latin typeface="NimbusRomNo9L-Regu"/>
              </a:rPr>
              <a:t>entirely unsupervised fashion can be used to solve a great number of tasks (</a:t>
            </a:r>
            <a:r>
              <a:rPr b="0" lang="en-US" sz="1800" strike="noStrike" u="none">
                <a:solidFill>
                  <a:srgbClr val="001473"/>
                </a:solidFill>
                <a:uFillTx/>
                <a:latin typeface="NimbusRomNo9L-Regu"/>
              </a:rPr>
              <a:t>Brown et al.</a:t>
            </a:r>
            <a:r>
              <a:rPr b="0" lang="en-US" sz="1800" strike="noStrike" u="none">
                <a:solidFill>
                  <a:srgbClr val="000000"/>
                </a:solidFill>
                <a:uFillTx/>
                <a:latin typeface="NimbusRomNo9L-Regu"/>
              </a:rPr>
              <a:t>, </a:t>
            </a:r>
            <a:r>
              <a:rPr b="0" lang="en-US" sz="1800" strike="noStrike" u="none">
                <a:solidFill>
                  <a:srgbClr val="001473"/>
                </a:solidFill>
                <a:uFillTx/>
                <a:latin typeface="NimbusRomNo9L-Regu"/>
              </a:rPr>
              <a:t>2020</a:t>
            </a:r>
            <a:r>
              <a:rPr b="0" lang="en-US" sz="1800" strike="noStrike" u="none">
                <a:solidFill>
                  <a:srgbClr val="000000"/>
                </a:solidFill>
                <a:uFillTx/>
                <a:latin typeface="NimbusRomNo9L-Regu"/>
              </a:rPr>
              <a:t>; </a:t>
            </a:r>
            <a:r>
              <a:rPr b="0" lang="en-US" sz="1800" strike="noStrike" u="none">
                <a:solidFill>
                  <a:srgbClr val="001473"/>
                </a:solidFill>
                <a:uFillTx/>
                <a:latin typeface="NimbusRomNo9L-Regu"/>
              </a:rPr>
              <a:t>Sun et al.</a:t>
            </a:r>
            <a:r>
              <a:rPr b="0" lang="en-US" sz="1800" strike="noStrike" u="none">
                <a:solidFill>
                  <a:srgbClr val="000000"/>
                </a:solidFill>
                <a:uFillTx/>
                <a:latin typeface="NimbusRomNo9L-Regu"/>
              </a:rPr>
              <a:t>, </a:t>
            </a:r>
            <a:r>
              <a:rPr b="0" lang="en-US" sz="1800" strike="noStrike" u="none">
                <a:solidFill>
                  <a:srgbClr val="001473"/>
                </a:solidFill>
                <a:uFillTx/>
                <a:latin typeface="NimbusRomNo9L-Regu"/>
              </a:rPr>
              <a:t>2021</a:t>
            </a:r>
            <a:r>
              <a:rPr b="0" lang="en-US" sz="1800" strike="noStrike" u="none">
                <a:solidFill>
                  <a:srgbClr val="000000"/>
                </a:solidFill>
                <a:uFillTx/>
                <a:latin typeface="NimbusRomNo9L-Regu"/>
              </a:rPr>
              <a:t>).</a:t>
            </a:r>
            <a:endParaRPr b="0" lang="en-US" sz="1800" strike="noStrike" u="none">
              <a:solidFill>
                <a:srgbClr val="000000"/>
              </a:solidFill>
              <a:uFillTx/>
              <a:latin typeface="Arial"/>
            </a:endParaRPr>
          </a:p>
          <a:p>
            <a:pPr defTabSz="914400">
              <a:lnSpc>
                <a:spcPct val="100000"/>
              </a:lnSpc>
            </a:pPr>
            <a:r>
              <a:rPr b="0" lang="en-US" sz="1800" strike="noStrike" u="none">
                <a:solidFill>
                  <a:srgbClr val="000000"/>
                </a:solidFill>
                <a:uFillTx/>
                <a:latin typeface="NimbusRomNo9L-Regu"/>
              </a:rPr>
              <a:t>However, as with most conceptually enticing prospects, there is a catch – </a:t>
            </a:r>
            <a:r>
              <a:rPr b="1" lang="en-US" sz="1800" strike="noStrike" u="none">
                <a:solidFill>
                  <a:srgbClr val="c00000"/>
                </a:solidFill>
                <a:uFillTx/>
                <a:latin typeface="NimbusRomNo9L-Regu"/>
              </a:rPr>
              <a:t>this method introduces the necessity for</a:t>
            </a:r>
            <a:endParaRPr b="0" lang="en-US" sz="1800" strike="noStrike" u="none">
              <a:solidFill>
                <a:srgbClr val="000000"/>
              </a:solidFill>
              <a:uFillTx/>
              <a:latin typeface="Arial"/>
            </a:endParaRPr>
          </a:p>
          <a:p>
            <a:pPr defTabSz="914400">
              <a:lnSpc>
                <a:spcPct val="100000"/>
              </a:lnSpc>
            </a:pPr>
            <a:r>
              <a:rPr b="1" lang="en-US" sz="1800" strike="noStrike" u="none">
                <a:solidFill>
                  <a:srgbClr val="c00000"/>
                </a:solidFill>
                <a:uFillTx/>
                <a:latin typeface="NimbusRomNo9L-ReguItal"/>
              </a:rPr>
              <a:t>prompt engineering</a:t>
            </a:r>
            <a:r>
              <a:rPr b="1" lang="en-US" sz="1800" strike="noStrike" u="none">
                <a:solidFill>
                  <a:srgbClr val="c00000"/>
                </a:solidFill>
                <a:uFillTx/>
                <a:latin typeface="NimbusRomNo9L-Regu"/>
              </a:rPr>
              <a:t>, finding the most appropriate prompt to allow a LM to solve the task at hand.</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263"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Role Prompting</a:t>
            </a:r>
            <a:endParaRPr b="0" lang="en-US" sz="3200" strike="noStrike" u="none">
              <a:solidFill>
                <a:schemeClr val="dk1"/>
              </a:solidFill>
              <a:uFillTx/>
              <a:latin typeface="Calibri"/>
            </a:endParaRPr>
          </a:p>
        </p:txBody>
      </p:sp>
      <p:sp>
        <p:nvSpPr>
          <p:cNvPr id="264" name="TextBox 4"/>
          <p:cNvSpPr/>
          <p:nvPr/>
        </p:nvSpPr>
        <p:spPr>
          <a:xfrm>
            <a:off x="7302240" y="4065840"/>
            <a:ext cx="4478040" cy="1186920"/>
          </a:xfrm>
          <a:prstGeom prst="rect">
            <a:avLst/>
          </a:prstGeom>
          <a:noFill/>
          <a:ln w="41275">
            <a:solidFill>
              <a:srgbClr val="4472c4"/>
            </a:solidFill>
            <a:round/>
          </a:ln>
        </p:spPr>
        <p:style>
          <a:lnRef idx="0"/>
          <a:fillRef idx="0"/>
          <a:effectRef idx="0"/>
          <a:fontRef idx="minor"/>
        </p:style>
        <p:txBody>
          <a:bodyPr lIns="90000" rIns="90000" tIns="45000" bIns="45000" anchor="t">
            <a:spAutoFit/>
          </a:bodyPr>
          <a:p>
            <a:pPr indent="-216000" defTabSz="914400">
              <a:lnSpc>
                <a:spcPct val="100000"/>
              </a:lnSpc>
              <a:buClr>
                <a:srgbClr val="0d0d0d"/>
              </a:buClr>
              <a:buFont typeface="Arial"/>
              <a:buChar char="•"/>
            </a:pPr>
            <a:r>
              <a:rPr b="1" lang="en-US" sz="1800" strike="noStrike" u="none">
                <a:solidFill>
                  <a:srgbClr val="0d0d0d"/>
                </a:solidFill>
                <a:highlight>
                  <a:srgbClr val="ffffff"/>
                </a:highlight>
                <a:uFillTx/>
                <a:latin typeface="ui-sans-serif"/>
              </a:rPr>
              <a:t>Role Prompting</a:t>
            </a:r>
            <a:r>
              <a:rPr b="0" lang="en-US" sz="1800" strike="noStrike" u="none">
                <a:solidFill>
                  <a:srgbClr val="0d0d0d"/>
                </a:solidFill>
                <a:highlight>
                  <a:srgbClr val="ffffff"/>
                </a:highlight>
                <a:uFillTx/>
                <a:latin typeface="ui-sans-serif"/>
              </a:rPr>
              <a:t>: Instructs the model to adopt a specific role or perspective, guiding the output to be more contextually appropriate and detailed.</a:t>
            </a:r>
            <a:endParaRPr b="0" lang="en-US" sz="1800" strike="noStrike" u="none">
              <a:solidFill>
                <a:srgbClr val="000000"/>
              </a:solidFill>
              <a:uFillTx/>
              <a:latin typeface="Arial"/>
            </a:endParaRPr>
          </a:p>
        </p:txBody>
      </p:sp>
      <p:sp>
        <p:nvSpPr>
          <p:cNvPr id="265" name="TextBox 6"/>
          <p:cNvSpPr/>
          <p:nvPr/>
        </p:nvSpPr>
        <p:spPr>
          <a:xfrm>
            <a:off x="690120" y="3889440"/>
            <a:ext cx="6109560" cy="1735560"/>
          </a:xfrm>
          <a:prstGeom prst="rect">
            <a:avLst/>
          </a:prstGeom>
          <a:noFill/>
          <a:ln w="0">
            <a:noFill/>
          </a:ln>
        </p:spPr>
        <p:style>
          <a:lnRef idx="0"/>
          <a:fillRef idx="0"/>
          <a:effectRef idx="0"/>
          <a:fontRef idx="minor"/>
        </p:style>
        <p:txBody>
          <a:bodyPr lIns="90000" rIns="90000" tIns="45000" bIns="45000" anchor="t">
            <a:spAutoFit/>
          </a:bodyPr>
          <a:p>
            <a:pPr indent="-216000" defTabSz="914400">
              <a:lnSpc>
                <a:spcPct val="100000"/>
              </a:lnSpc>
              <a:buClr>
                <a:srgbClr val="0d0d0d"/>
              </a:buClr>
              <a:buFont typeface="Arial"/>
              <a:buChar char="•"/>
            </a:pPr>
            <a:r>
              <a:rPr b="1" lang="en-US" sz="1800" strike="noStrike" u="none">
                <a:solidFill>
                  <a:srgbClr val="0d0d0d"/>
                </a:solidFill>
                <a:highlight>
                  <a:srgbClr val="ffffff"/>
                </a:highlight>
                <a:uFillTx/>
                <a:latin typeface="ui-sans-serif"/>
              </a:rPr>
              <a:t>Prompt</a:t>
            </a:r>
            <a:r>
              <a:rPr b="0" lang="en-US" sz="1800" strike="noStrike" u="none">
                <a:solidFill>
                  <a:srgbClr val="0d0d0d"/>
                </a:solidFill>
                <a:highlight>
                  <a:srgbClr val="ffffff"/>
                </a:highlight>
                <a:uFillTx/>
                <a:latin typeface="ui-sans-serif"/>
              </a:rPr>
              <a:t>: "Your role is a machine learning expert who gives highly technical advice to senior engineers who work with complicated datasets. Explain the pros and cons of using PyTorch."</a:t>
            </a:r>
            <a:endParaRPr b="0" lang="en-US" sz="1800" strike="noStrike" u="none">
              <a:solidFill>
                <a:srgbClr val="000000"/>
              </a:solidFill>
              <a:uFillTx/>
              <a:latin typeface="Arial"/>
            </a:endParaRPr>
          </a:p>
          <a:p>
            <a:pPr indent="-216000" defTabSz="914400">
              <a:lnSpc>
                <a:spcPct val="100000"/>
              </a:lnSpc>
              <a:buClr>
                <a:srgbClr val="0d0d0d"/>
              </a:buClr>
              <a:buFont typeface="Arial"/>
              <a:buChar char="•"/>
            </a:pPr>
            <a:r>
              <a:rPr b="1" lang="en-US" sz="1800" strike="noStrike" u="none">
                <a:solidFill>
                  <a:srgbClr val="0d0d0d"/>
                </a:solidFill>
                <a:highlight>
                  <a:srgbClr val="ffffff"/>
                </a:highlight>
                <a:uFillTx/>
                <a:latin typeface="ui-sans-serif"/>
              </a:rPr>
              <a:t>Expectation</a:t>
            </a:r>
            <a:r>
              <a:rPr b="0" lang="en-US" sz="1800" strike="noStrike" u="none">
                <a:solidFill>
                  <a:srgbClr val="0d0d0d"/>
                </a:solidFill>
                <a:highlight>
                  <a:srgbClr val="ffffff"/>
                </a:highlight>
                <a:uFillTx/>
                <a:latin typeface="ui-sans-serif"/>
              </a:rPr>
              <a:t>: The model provides a more detailed and technical explanation suitable for senior engineers.</a:t>
            </a:r>
            <a:endParaRPr b="0" lang="en-US" sz="1800" strike="noStrike" u="none">
              <a:solidFill>
                <a:srgbClr val="000000"/>
              </a:solidFill>
              <a:uFillTx/>
              <a:latin typeface="Arial"/>
            </a:endParaRPr>
          </a:p>
        </p:txBody>
      </p:sp>
      <p:sp>
        <p:nvSpPr>
          <p:cNvPr id="266" name="TextBox 10"/>
          <p:cNvSpPr/>
          <p:nvPr/>
        </p:nvSpPr>
        <p:spPr>
          <a:xfrm>
            <a:off x="1442160" y="879120"/>
            <a:ext cx="7959240" cy="2832840"/>
          </a:xfrm>
          <a:prstGeom prst="rect">
            <a:avLst/>
          </a:prstGeom>
          <a:noFill/>
          <a:ln w="41275">
            <a:solidFill>
              <a:srgbClr val="4472c4"/>
            </a:solidFill>
            <a:round/>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071417"/>
                </a:solidFill>
                <a:highlight>
                  <a:srgbClr val="fafefe"/>
                </a:highlight>
                <a:uFillTx/>
                <a:latin typeface="Proxima Nova"/>
              </a:rPr>
              <a:t>The role-playing technique employs a unique approach to crafting prompts: instead of using examples or templates to guide the model's output</a:t>
            </a:r>
            <a:r>
              <a:rPr b="1" lang="en-US" sz="1800" strike="noStrike" u="none">
                <a:solidFill>
                  <a:srgbClr val="c00000"/>
                </a:solidFill>
                <a:highlight>
                  <a:srgbClr val="fafefe"/>
                </a:highlight>
                <a:uFillTx/>
                <a:latin typeface="Proxima Nova"/>
              </a:rPr>
              <a:t>, you assign a specific "role" or "persona" to the AI model</a:t>
            </a:r>
            <a:r>
              <a:rPr b="0" lang="en-US" sz="1800" strike="noStrike" u="none">
                <a:solidFill>
                  <a:srgbClr val="071417"/>
                </a:solidFill>
                <a:highlight>
                  <a:srgbClr val="fafefe"/>
                </a:highlight>
                <a:uFillTx/>
                <a:latin typeface="Proxima Nova"/>
              </a:rPr>
              <a:t>. This often includes explicitly explaining the intended audience, the AI's role, and the goals of the interaction. The roles and goals offer contextual information that helps the model understand the purpose of the prompt and the tone or level of detail it should aim for in its response.</a:t>
            </a:r>
            <a:br>
              <a:rPr sz="1800"/>
            </a:br>
            <a:br>
              <a:rPr sz="1800"/>
            </a:br>
            <a:r>
              <a:rPr b="1" lang="en-US" sz="1800" strike="noStrike" u="none">
                <a:solidFill>
                  <a:srgbClr val="071417"/>
                </a:solidFill>
                <a:highlight>
                  <a:srgbClr val="fafefe"/>
                </a:highlight>
                <a:uFillTx/>
                <a:latin typeface="Proxima Nova"/>
              </a:rPr>
              <a:t>Example. </a:t>
            </a:r>
            <a:r>
              <a:rPr b="0" lang="en-US" sz="1800" strike="noStrike" u="none">
                <a:solidFill>
                  <a:srgbClr val="071417"/>
                </a:solidFill>
                <a:highlight>
                  <a:srgbClr val="fafefe"/>
                </a:highlight>
                <a:uFillTx/>
                <a:latin typeface="Proxima Nova"/>
              </a:rPr>
              <a:t>Consider the prompt: </a:t>
            </a:r>
            <a:r>
              <a:rPr b="0" i="1" lang="en-US" sz="1800" strike="noStrike" u="none">
                <a:solidFill>
                  <a:srgbClr val="071417"/>
                </a:solidFill>
                <a:highlight>
                  <a:srgbClr val="fafefe"/>
                </a:highlight>
                <a:uFillTx/>
                <a:latin typeface="Proxima Nova"/>
              </a:rPr>
              <a:t>"You are a prompt engineer, and you need to explain to a 6-year-old kid what your job is."</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268"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269" name="Picture 4" descr=""/>
          <p:cNvPicPr/>
          <p:nvPr/>
        </p:nvPicPr>
        <p:blipFill>
          <a:blip r:embed="rId1"/>
          <a:stretch/>
        </p:blipFill>
        <p:spPr>
          <a:xfrm>
            <a:off x="718920" y="1312200"/>
            <a:ext cx="8940240" cy="4134240"/>
          </a:xfrm>
          <a:prstGeom prst="rect">
            <a:avLst/>
          </a:prstGeom>
          <a:noFill/>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271"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272" name="Picture 4" descr=""/>
          <p:cNvPicPr/>
          <p:nvPr/>
        </p:nvPicPr>
        <p:blipFill>
          <a:blip r:embed="rId1"/>
          <a:stretch/>
        </p:blipFill>
        <p:spPr>
          <a:xfrm>
            <a:off x="930960" y="950400"/>
            <a:ext cx="7660080" cy="4585680"/>
          </a:xfrm>
          <a:prstGeom prst="rect">
            <a:avLst/>
          </a:prstGeom>
          <a:noFill/>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274"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275" name="Picture 4" descr=""/>
          <p:cNvPicPr/>
          <p:nvPr/>
        </p:nvPicPr>
        <p:blipFill>
          <a:blip r:embed="rId1"/>
          <a:stretch/>
        </p:blipFill>
        <p:spPr>
          <a:xfrm>
            <a:off x="571320" y="987120"/>
            <a:ext cx="11016360" cy="4239000"/>
          </a:xfrm>
          <a:prstGeom prst="rect">
            <a:avLst/>
          </a:prstGeom>
          <a:noFill/>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277"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278" name="Picture 4" descr=""/>
          <p:cNvPicPr/>
          <p:nvPr/>
        </p:nvPicPr>
        <p:blipFill>
          <a:blip r:embed="rId1"/>
          <a:stretch/>
        </p:blipFill>
        <p:spPr>
          <a:xfrm>
            <a:off x="640440" y="1787400"/>
            <a:ext cx="10482480" cy="2688480"/>
          </a:xfrm>
          <a:prstGeom prst="rect">
            <a:avLst/>
          </a:prstGeom>
          <a:noFill/>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280"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281" name="Picture 4" descr=""/>
          <p:cNvPicPr/>
          <p:nvPr/>
        </p:nvPicPr>
        <p:blipFill>
          <a:blip r:embed="rId1"/>
          <a:stretch/>
        </p:blipFill>
        <p:spPr>
          <a:xfrm>
            <a:off x="0" y="2065680"/>
            <a:ext cx="11918160" cy="2726280"/>
          </a:xfrm>
          <a:prstGeom prst="rect">
            <a:avLst/>
          </a:prstGeom>
          <a:noFill/>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title"/>
          </p:nvPr>
        </p:nvSpPr>
        <p:spPr>
          <a:xfrm>
            <a:off x="338760" y="5054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Types of Prompting</a:t>
            </a:r>
            <a:br>
              <a:rPr sz="3200"/>
            </a:br>
            <a:endParaRPr b="0" lang="en-US" sz="3200" strike="noStrike" u="none">
              <a:solidFill>
                <a:schemeClr val="dk1"/>
              </a:solidFill>
              <a:uFillTx/>
              <a:latin typeface="Calibri"/>
            </a:endParaRPr>
          </a:p>
        </p:txBody>
      </p:sp>
      <p:sp>
        <p:nvSpPr>
          <p:cNvPr id="283" name="TextBox 3"/>
          <p:cNvSpPr/>
          <p:nvPr/>
        </p:nvSpPr>
        <p:spPr>
          <a:xfrm>
            <a:off x="1373040" y="732600"/>
            <a:ext cx="9697680" cy="5914800"/>
          </a:xfrm>
          <a:prstGeom prst="rect">
            <a:avLst/>
          </a:prstGeom>
          <a:noFill/>
          <a:ln w="0">
            <a:noFill/>
          </a:ln>
        </p:spPr>
        <p:style>
          <a:lnRef idx="0"/>
          <a:fillRef idx="0"/>
          <a:effectRef idx="0"/>
          <a:fontRef idx="minor"/>
        </p:style>
        <p:txBody>
          <a:bodyPr anchor="t">
            <a:spAutoFit/>
          </a:bodyPr>
          <a:p>
            <a:pPr marL="457200" indent="-457200" defTabSz="914400">
              <a:lnSpc>
                <a:spcPct val="100000"/>
              </a:lnSpc>
              <a:buClr>
                <a:srgbClr val="000000"/>
              </a:buClr>
              <a:buFont typeface="OpenSymbol"/>
              <a:buAutoNum type="arabicPeriod"/>
            </a:pPr>
            <a:r>
              <a:rPr b="1" lang="en-IN" sz="2000" strike="noStrike" u="none">
                <a:solidFill>
                  <a:schemeClr val="dk1"/>
                </a:solidFill>
                <a:uFillTx/>
                <a:latin typeface="Calibri"/>
                <a:ea typeface="Calibri"/>
              </a:rPr>
              <a:t>Shot-Based Prompting-Zero-Shot, One-Shot, Few-Shot </a:t>
            </a:r>
            <a:endParaRPr b="0" lang="en-US" sz="20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IN" sz="2000" strike="noStrike" u="none">
                <a:solidFill>
                  <a:schemeClr val="dk1"/>
                </a:solidFill>
                <a:uFillTx/>
                <a:latin typeface="Calibri"/>
                <a:ea typeface="Calibri"/>
              </a:rPr>
              <a:t>Reasoning-Based Prompting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Chain-of-Thought (CoT) Prompting </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One-Shot CoT</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Few-Shot CoT</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Self-Consistency CoT</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Tree of Thoughts (ToT) </a:t>
            </a:r>
            <a:endParaRPr b="0" lang="en-US" sz="20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IN" sz="2000" strike="noStrike" u="none">
                <a:solidFill>
                  <a:schemeClr val="dk1"/>
                </a:solidFill>
                <a:uFillTx/>
                <a:latin typeface="Calibri"/>
                <a:ea typeface="Calibri"/>
              </a:rPr>
              <a:t>Interaction and Feedback-Based Prompting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ReAct Prompting (Reasoning + Acting)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Positive and Negative Prompting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Iterative Prompting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
              <a:buChar char="•"/>
            </a:pPr>
            <a:r>
              <a:rPr b="1" lang="en-IN" sz="2000" strike="noStrike" u="none">
                <a:solidFill>
                  <a:schemeClr val="dk1"/>
                </a:solidFill>
                <a:uFillTx/>
                <a:latin typeface="Calibri"/>
                <a:ea typeface="Calibri"/>
              </a:rPr>
              <a:t> </a:t>
            </a:r>
            <a:r>
              <a:rPr b="1" lang="en-IN" sz="2000" strike="noStrike" u="none">
                <a:solidFill>
                  <a:schemeClr val="dk1"/>
                </a:solidFill>
                <a:uFillTx/>
                <a:latin typeface="Calibri"/>
                <a:ea typeface="Calibri"/>
              </a:rPr>
              <a:t>Model-Guided Prompting</a:t>
            </a:r>
            <a:endParaRPr b="0" lang="en-US" sz="2000" strike="noStrike" u="none">
              <a:solidFill>
                <a:srgbClr val="000000"/>
              </a:solidFill>
              <a:uFillTx/>
              <a:latin typeface="Arial"/>
            </a:endParaRPr>
          </a:p>
          <a:p>
            <a:pPr marL="457200" indent="-457200" defTabSz="914400">
              <a:lnSpc>
                <a:spcPct val="100000"/>
              </a:lnSpc>
              <a:buClr>
                <a:srgbClr val="000000"/>
              </a:buClr>
              <a:buFont typeface="OpenSymbol"/>
              <a:buAutoNum type="arabicPeriod"/>
            </a:pPr>
            <a:r>
              <a:rPr b="1" lang="en-IN" sz="2000" strike="noStrike" u="none">
                <a:solidFill>
                  <a:schemeClr val="dk1"/>
                </a:solidFill>
                <a:uFillTx/>
                <a:latin typeface="Calibri"/>
                <a:ea typeface="Calibri"/>
              </a:rPr>
              <a:t>Instruction and Role-Based Prompting</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Sans-Serif"/>
              <a:buChar char="•"/>
            </a:pPr>
            <a:r>
              <a:rPr b="1" lang="en-IN" sz="2000" strike="noStrike" u="none">
                <a:solidFill>
                  <a:schemeClr val="dk1"/>
                </a:solidFill>
                <a:uFillTx/>
                <a:latin typeface="Calibri"/>
                <a:ea typeface="Calibri"/>
              </a:rPr>
              <a:t>Instruction Prompting</a:t>
            </a:r>
            <a:r>
              <a:rPr b="0" lang="en-IN" sz="2000" strike="noStrike" u="none">
                <a:solidFill>
                  <a:schemeClr val="dk1"/>
                </a:solidFill>
                <a:uFillTx/>
                <a:latin typeface="Calibri"/>
                <a:ea typeface="Calibri"/>
              </a:rPr>
              <a:t> </a:t>
            </a:r>
            <a:endParaRPr b="0" lang="en-US" sz="2000" strike="noStrike" u="none">
              <a:solidFill>
                <a:srgbClr val="000000"/>
              </a:solidFill>
              <a:uFillTx/>
              <a:latin typeface="Arial"/>
            </a:endParaRPr>
          </a:p>
          <a:p>
            <a:pPr lvl="1" marL="914400" indent="-457200" defTabSz="914400">
              <a:lnSpc>
                <a:spcPct val="100000"/>
              </a:lnSpc>
              <a:buClr>
                <a:srgbClr val="000000"/>
              </a:buClr>
              <a:buFont typeface="Arial,Sans-Serif"/>
              <a:buChar char="•"/>
            </a:pPr>
            <a:r>
              <a:rPr b="1" lang="en-IN" sz="2000" strike="noStrike" u="none">
                <a:solidFill>
                  <a:schemeClr val="dk1"/>
                </a:solidFill>
                <a:uFillTx/>
                <a:latin typeface="Calibri"/>
                <a:ea typeface="Calibri"/>
              </a:rPr>
              <a:t>Role Prompting</a:t>
            </a:r>
            <a:endParaRPr b="0" lang="en-US" sz="2000" strike="noStrike" u="none">
              <a:solidFill>
                <a:srgbClr val="000000"/>
              </a:solidFill>
              <a:uFillTx/>
              <a:latin typeface="Arial"/>
            </a:endParaRPr>
          </a:p>
          <a:p>
            <a:pPr defTabSz="914400">
              <a:lnSpc>
                <a:spcPct val="100000"/>
              </a:lnSpc>
            </a:pPr>
            <a:r>
              <a:rPr b="1" lang="en-IN" sz="2000" strike="noStrike" u="none">
                <a:solidFill>
                  <a:schemeClr val="dk1"/>
                </a:solidFill>
                <a:uFillTx/>
                <a:latin typeface="Calibri"/>
                <a:ea typeface="Calibri"/>
              </a:rPr>
              <a:t>5. </a:t>
            </a:r>
            <a:r>
              <a:rPr b="1" lang="en-IN" sz="2000" strike="noStrike" u="none">
                <a:solidFill>
                  <a:srgbClr val="ff0000"/>
                </a:solidFill>
                <a:uFillTx/>
                <a:latin typeface="Calibri"/>
                <a:ea typeface="Calibri"/>
              </a:rPr>
              <a:t>Knowledge-Augmented Prompting</a:t>
            </a:r>
            <a:endParaRPr b="0" lang="en-US" sz="2000" strike="noStrike" u="none">
              <a:solidFill>
                <a:srgbClr val="000000"/>
              </a:solidFill>
              <a:uFillTx/>
              <a:latin typeface="Arial"/>
            </a:endParaRPr>
          </a:p>
          <a:p>
            <a:pPr lvl="1" marL="743040" indent="-285840" defTabSz="914400">
              <a:lnSpc>
                <a:spcPct val="100000"/>
              </a:lnSpc>
              <a:buClr>
                <a:srgbClr val="000000"/>
              </a:buClr>
              <a:buFont typeface="Arial"/>
              <a:buChar char="•"/>
            </a:pPr>
            <a:r>
              <a:rPr b="1" lang="en-IN" sz="2000" strike="noStrike" u="none">
                <a:solidFill>
                  <a:schemeClr val="dk1"/>
                </a:solidFill>
                <a:uFillTx/>
                <a:latin typeface="Calibri"/>
                <a:ea typeface="Calibri"/>
              </a:rPr>
              <a:t>Generated Knowledge Prompting (GKP)</a:t>
            </a:r>
            <a:endParaRPr b="0" lang="en-US" sz="2000" strike="noStrike" u="none">
              <a:solidFill>
                <a:srgbClr val="000000"/>
              </a:solidFill>
              <a:uFillTx/>
              <a:latin typeface="Arial"/>
            </a:endParaRPr>
          </a:p>
          <a:p>
            <a:pPr marL="457200" defTabSz="914400">
              <a:lnSpc>
                <a:spcPct val="100000"/>
              </a:lnSpc>
            </a:pPr>
            <a:endParaRPr b="0" lang="en-US" sz="24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1" lang="en-US" sz="1500" strike="noStrike" u="none">
                <a:solidFill>
                  <a:srgbClr val="242424"/>
                </a:solidFill>
                <a:uFillTx/>
                <a:latin typeface="Georgia"/>
              </a:rPr>
              <a:t>Generated Knowledge Prompting</a:t>
            </a:r>
            <a:endParaRPr b="0" lang="en-US" sz="1500" strike="noStrike" u="none">
              <a:solidFill>
                <a:schemeClr val="dk1"/>
              </a:solidFill>
              <a:uFillTx/>
              <a:latin typeface="Calibri"/>
            </a:endParaRPr>
          </a:p>
        </p:txBody>
      </p:sp>
      <p:pic>
        <p:nvPicPr>
          <p:cNvPr id="285" name="Picture 1" descr="A diagram of a diagram&#10;&#10;AI-generated content may be incorrect."/>
          <p:cNvPicPr/>
          <p:nvPr/>
        </p:nvPicPr>
        <p:blipFill>
          <a:blip r:embed="rId1"/>
          <a:stretch/>
        </p:blipFill>
        <p:spPr>
          <a:xfrm>
            <a:off x="2046960" y="927360"/>
            <a:ext cx="6857640" cy="1980720"/>
          </a:xfrm>
          <a:prstGeom prst="rect">
            <a:avLst/>
          </a:prstGeom>
          <a:noFill/>
          <a:ln w="0">
            <a:noFill/>
          </a:ln>
        </p:spPr>
      </p:pic>
      <p:sp>
        <p:nvSpPr>
          <p:cNvPr id="286" name="TextBox 3"/>
          <p:cNvSpPr/>
          <p:nvPr/>
        </p:nvSpPr>
        <p:spPr>
          <a:xfrm>
            <a:off x="9257760" y="811080"/>
            <a:ext cx="2742840" cy="2285640"/>
          </a:xfrm>
          <a:prstGeom prst="rect">
            <a:avLst/>
          </a:prstGeom>
          <a:noFill/>
          <a:ln w="0">
            <a:noFill/>
          </a:ln>
        </p:spPr>
        <p:style>
          <a:lnRef idx="0"/>
          <a:fillRef idx="0"/>
          <a:effectRef idx="0"/>
          <a:fontRef idx="minor"/>
        </p:style>
        <p:txBody>
          <a:bodyPr numCol="1" spcCol="0" horzOverflow="overflow" anchor="t">
            <a:spAutoFit/>
          </a:bodyPr>
          <a:p>
            <a:pPr defTabSz="914400">
              <a:lnSpc>
                <a:spcPct val="100000"/>
              </a:lnSpc>
            </a:pPr>
            <a:r>
              <a:rPr b="0" lang="en-US" sz="1800" strike="noStrike" u="none">
                <a:solidFill>
                  <a:schemeClr val="dk1"/>
                </a:solidFill>
                <a:uFillTx/>
                <a:latin typeface="Calibri"/>
              </a:rPr>
              <a:t>model </a:t>
            </a:r>
            <a:r>
              <a:rPr b="1" lang="en-US" sz="1800" strike="noStrike" u="none">
                <a:solidFill>
                  <a:schemeClr val="dk1"/>
                </a:solidFill>
                <a:uFillTx/>
                <a:latin typeface="Calibri"/>
              </a:rPr>
              <a:t>first generates relevant background or contextual knowledge</a:t>
            </a:r>
            <a:r>
              <a:rPr b="0" lang="en-US" sz="1800" strike="noStrike" u="none">
                <a:solidFill>
                  <a:schemeClr val="dk1"/>
                </a:solidFill>
                <a:uFillTx/>
                <a:latin typeface="Calibri"/>
              </a:rPr>
              <a:t> and then uses that generated knowledge to inform the task-specific prompt. </a:t>
            </a:r>
            <a:endParaRPr b="0" lang="en-US" sz="1800" strike="noStrike" u="none">
              <a:solidFill>
                <a:srgbClr val="000000"/>
              </a:solidFill>
              <a:uFillTx/>
              <a:latin typeface="Arial"/>
            </a:endParaRPr>
          </a:p>
        </p:txBody>
      </p:sp>
      <p:pic>
        <p:nvPicPr>
          <p:cNvPr id="287" name="Picture 4" descr="A black and white text&#10;&#10;AI-generated content may be incorrect."/>
          <p:cNvPicPr/>
          <p:nvPr/>
        </p:nvPicPr>
        <p:blipFill>
          <a:blip r:embed="rId2"/>
          <a:stretch/>
        </p:blipFill>
        <p:spPr>
          <a:xfrm>
            <a:off x="0" y="3226320"/>
            <a:ext cx="12191760" cy="3091320"/>
          </a:xfrm>
          <a:prstGeom prst="rect">
            <a:avLst/>
          </a:prstGeom>
          <a:noFill/>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289"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290" name="Picture 2" descr="What LLM to use? A perspective from the DevAI space"/>
          <p:cNvPicPr/>
          <p:nvPr/>
        </p:nvPicPr>
        <p:blipFill>
          <a:blip r:embed="rId1"/>
          <a:stretch/>
        </p:blipFill>
        <p:spPr>
          <a:xfrm>
            <a:off x="993240" y="459360"/>
            <a:ext cx="10204920" cy="5689440"/>
          </a:xfrm>
          <a:prstGeom prst="rect">
            <a:avLst/>
          </a:prstGeom>
          <a:noFill/>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305640" y="722880"/>
            <a:ext cx="11208960" cy="463680"/>
          </a:xfrm>
          <a:prstGeom prst="rect">
            <a:avLst/>
          </a:prstGeom>
          <a:noFill/>
          <a:ln w="0">
            <a:noFill/>
          </a:ln>
        </p:spPr>
        <p:txBody>
          <a:bodyPr lIns="91440" rIns="91440" tIns="45720" bIns="45720" anchor="ctr">
            <a:noAutofit/>
          </a:bodyPr>
          <a:p>
            <a:pPr indent="0" defTabSz="914400">
              <a:lnSpc>
                <a:spcPct val="90000"/>
              </a:lnSpc>
              <a:buNone/>
            </a:pPr>
            <a:r>
              <a:rPr b="1" lang="en-US" sz="3200" strike="noStrike" u="none">
                <a:solidFill>
                  <a:srgbClr val="a4123f"/>
                </a:solidFill>
                <a:highlight>
                  <a:srgbClr val="ffffff"/>
                </a:highlight>
                <a:uFillTx/>
                <a:latin typeface="system-ui"/>
              </a:rPr>
              <a:t>Getting an LLM</a:t>
            </a:r>
            <a:br>
              <a:rPr sz="3200"/>
            </a:br>
            <a:endParaRPr b="0" lang="en-US" sz="3200" strike="noStrike" u="none">
              <a:solidFill>
                <a:schemeClr val="dk1"/>
              </a:solidFill>
              <a:uFillTx/>
              <a:latin typeface="Calibri"/>
            </a:endParaRPr>
          </a:p>
        </p:txBody>
      </p:sp>
      <p:sp>
        <p:nvSpPr>
          <p:cNvPr id="292" name="TextBox 4"/>
          <p:cNvSpPr/>
          <p:nvPr/>
        </p:nvSpPr>
        <p:spPr>
          <a:xfrm>
            <a:off x="914400" y="1455120"/>
            <a:ext cx="9014760" cy="3692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highlight>
                  <a:srgbClr val="ffffff"/>
                </a:highlight>
                <a:uFillTx/>
                <a:latin typeface="system-ui"/>
              </a:rPr>
              <a:t>Large language models are deployed and accessed in a variety of ways, including:</a:t>
            </a:r>
            <a:endParaRPr b="0" lang="en-US" sz="1800" strike="noStrike" u="none">
              <a:solidFill>
                <a:srgbClr val="000000"/>
              </a:solidFill>
              <a:uFillTx/>
              <a:latin typeface="Arial"/>
            </a:endParaRPr>
          </a:p>
          <a:p>
            <a:pPr indent="-216000" defTabSz="914400">
              <a:lnSpc>
                <a:spcPct val="100000"/>
              </a:lnSpc>
              <a:buClr>
                <a:srgbClr val="000000"/>
              </a:buClr>
              <a:buFont typeface="Calibri Light"/>
              <a:buAutoNum type="arabicPeriod"/>
            </a:pPr>
            <a:r>
              <a:rPr b="1" lang="en-US" sz="1800" strike="noStrike" u="none">
                <a:solidFill>
                  <a:schemeClr val="dk1"/>
                </a:solidFill>
                <a:highlight>
                  <a:srgbClr val="ffffff"/>
                </a:highlight>
                <a:uFillTx/>
                <a:latin typeface="system-ui"/>
              </a:rPr>
              <a:t>Self-hosting</a:t>
            </a:r>
            <a:r>
              <a:rPr b="0" lang="en-US" sz="1800" strike="noStrike" u="none">
                <a:solidFill>
                  <a:schemeClr val="dk1"/>
                </a:solidFill>
                <a:highlight>
                  <a:srgbClr val="ffffff"/>
                </a:highlight>
                <a:uFillTx/>
                <a:latin typeface="system-ui"/>
              </a:rPr>
              <a:t>: Using local hardware to run inference. Ex. running Llama 2 on your Macbook Pro using </a:t>
            </a:r>
            <a:r>
              <a:rPr b="0" lang="en-US" sz="1800" strike="noStrike" u="none">
                <a:solidFill>
                  <a:schemeClr val="dk1"/>
                </a:solidFill>
                <a:highlight>
                  <a:srgbClr val="ffffff"/>
                </a:highlight>
                <a:uFillTx/>
                <a:latin typeface="system-ui"/>
                <a:hlinkClick r:id="rId1"/>
              </a:rPr>
              <a:t>llama.cpp</a:t>
            </a:r>
            <a:r>
              <a:rPr b="0" lang="en-US" sz="1800" strike="noStrike" u="none">
                <a:solidFill>
                  <a:schemeClr val="dk1"/>
                </a:solidFill>
                <a:highlight>
                  <a:srgbClr val="ffffff"/>
                </a:highlight>
                <a:uFillTx/>
                <a:latin typeface="system-ui"/>
              </a:rPr>
              <a:t>.</a:t>
            </a:r>
            <a:endParaRPr b="0" lang="en-US" sz="1800" strike="noStrike" u="none">
              <a:solidFill>
                <a:srgbClr val="000000"/>
              </a:solidFill>
              <a:uFillTx/>
              <a:latin typeface="Arial"/>
            </a:endParaRPr>
          </a:p>
          <a:p>
            <a:pPr lvl="1" marL="743040" indent="-285840" defTabSz="914400">
              <a:lnSpc>
                <a:spcPct val="100000"/>
              </a:lnSpc>
              <a:buClr>
                <a:srgbClr val="000000"/>
              </a:buClr>
              <a:buFont typeface="Calibri Light"/>
              <a:buAutoNum type="arabicPeriod"/>
            </a:pPr>
            <a:r>
              <a:rPr b="0" lang="en-US" sz="1800" strike="noStrike" u="none">
                <a:solidFill>
                  <a:schemeClr val="dk1"/>
                </a:solidFill>
                <a:highlight>
                  <a:srgbClr val="ffffff"/>
                </a:highlight>
                <a:uFillTx/>
                <a:latin typeface="system-ui"/>
              </a:rPr>
              <a:t>Best for privacy/security or if you already have a GPU.</a:t>
            </a:r>
            <a:endParaRPr b="0" lang="en-US" sz="1800" strike="noStrike" u="none">
              <a:solidFill>
                <a:srgbClr val="000000"/>
              </a:solidFill>
              <a:uFillTx/>
              <a:latin typeface="Arial"/>
            </a:endParaRPr>
          </a:p>
          <a:p>
            <a:pPr indent="-216000" defTabSz="914400">
              <a:lnSpc>
                <a:spcPct val="100000"/>
              </a:lnSpc>
              <a:buClr>
                <a:srgbClr val="000000"/>
              </a:buClr>
              <a:buFont typeface="Calibri Light"/>
              <a:buAutoNum type="arabicPeriod"/>
            </a:pPr>
            <a:r>
              <a:rPr b="1" lang="en-US" sz="1800" strike="noStrike" u="none">
                <a:solidFill>
                  <a:schemeClr val="dk1"/>
                </a:solidFill>
                <a:highlight>
                  <a:srgbClr val="ffffff"/>
                </a:highlight>
                <a:uFillTx/>
                <a:latin typeface="system-ui"/>
              </a:rPr>
              <a:t>Cloud hosting</a:t>
            </a:r>
            <a:r>
              <a:rPr b="0" lang="en-US" sz="1800" strike="noStrike" u="none">
                <a:solidFill>
                  <a:schemeClr val="dk1"/>
                </a:solidFill>
                <a:highlight>
                  <a:srgbClr val="ffffff"/>
                </a:highlight>
                <a:uFillTx/>
                <a:latin typeface="system-ui"/>
              </a:rPr>
              <a:t>: Using a cloud provider to deploy an instance that hosts a specific model. Ex. running Llama 2 on cloud providers like AWS, Azure, GCP, and others.</a:t>
            </a:r>
            <a:endParaRPr b="0" lang="en-US" sz="1800" strike="noStrike" u="none">
              <a:solidFill>
                <a:srgbClr val="000000"/>
              </a:solidFill>
              <a:uFillTx/>
              <a:latin typeface="Arial"/>
            </a:endParaRPr>
          </a:p>
          <a:p>
            <a:pPr lvl="1" marL="743040" indent="-285840" defTabSz="914400">
              <a:lnSpc>
                <a:spcPct val="100000"/>
              </a:lnSpc>
              <a:buClr>
                <a:srgbClr val="000000"/>
              </a:buClr>
              <a:buFont typeface="Calibri Light"/>
              <a:buAutoNum type="arabicPeriod"/>
            </a:pPr>
            <a:r>
              <a:rPr b="0" lang="en-US" sz="1800" strike="noStrike" u="none">
                <a:solidFill>
                  <a:schemeClr val="dk1"/>
                </a:solidFill>
                <a:highlight>
                  <a:srgbClr val="ffffff"/>
                </a:highlight>
                <a:uFillTx/>
                <a:latin typeface="system-ui"/>
              </a:rPr>
              <a:t>Best for customizing models and their runtime (ex. fine-tuning a model for your use case).</a:t>
            </a:r>
            <a:endParaRPr b="0" lang="en-US" sz="1800" strike="noStrike" u="none">
              <a:solidFill>
                <a:srgbClr val="000000"/>
              </a:solidFill>
              <a:uFillTx/>
              <a:latin typeface="Arial"/>
            </a:endParaRPr>
          </a:p>
          <a:p>
            <a:pPr indent="-216000" defTabSz="914400">
              <a:lnSpc>
                <a:spcPct val="100000"/>
              </a:lnSpc>
              <a:buClr>
                <a:srgbClr val="000000"/>
              </a:buClr>
              <a:buFont typeface="Calibri Light"/>
              <a:buAutoNum type="arabicPeriod"/>
            </a:pPr>
            <a:r>
              <a:rPr b="1" lang="en-US" sz="1800" strike="noStrike" u="none">
                <a:solidFill>
                  <a:schemeClr val="dk1"/>
                </a:solidFill>
                <a:highlight>
                  <a:srgbClr val="ffffff"/>
                </a:highlight>
                <a:uFillTx/>
                <a:latin typeface="system-ui"/>
              </a:rPr>
              <a:t>Hosted API</a:t>
            </a:r>
            <a:r>
              <a:rPr b="0" lang="en-US" sz="1800" strike="noStrike" u="none">
                <a:solidFill>
                  <a:schemeClr val="dk1"/>
                </a:solidFill>
                <a:highlight>
                  <a:srgbClr val="ffffff"/>
                </a:highlight>
                <a:uFillTx/>
                <a:latin typeface="system-ui"/>
              </a:rPr>
              <a:t>: Call LLMs directly via an API. There are many companies that provide Llama 2 inference APIs including AWS Bedrock, Replicate, Anyscale, Together and others.</a:t>
            </a:r>
            <a:endParaRPr b="0" lang="en-US" sz="1800" strike="noStrike" u="none">
              <a:solidFill>
                <a:srgbClr val="000000"/>
              </a:solidFill>
              <a:uFillTx/>
              <a:latin typeface="Arial"/>
            </a:endParaRPr>
          </a:p>
          <a:p>
            <a:pPr lvl="1" marL="743040" indent="-285840" defTabSz="914400">
              <a:lnSpc>
                <a:spcPct val="100000"/>
              </a:lnSpc>
              <a:buClr>
                <a:srgbClr val="000000"/>
              </a:buClr>
              <a:buFont typeface="Calibri Light"/>
              <a:buAutoNum type="arabicPeriod"/>
            </a:pPr>
            <a:r>
              <a:rPr b="0" lang="en-US" sz="1800" strike="noStrike" u="none">
                <a:solidFill>
                  <a:schemeClr val="dk1"/>
                </a:solidFill>
                <a:highlight>
                  <a:srgbClr val="ffffff"/>
                </a:highlight>
                <a:uFillTx/>
                <a:latin typeface="system-ui"/>
              </a:rPr>
              <a:t>Easiest option overall.</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435600"/>
          </a:xfrm>
          <a:prstGeom prst="rect">
            <a:avLst/>
          </a:prstGeom>
          <a:noFill/>
          <a:ln w="0">
            <a:noFill/>
          </a:ln>
        </p:spPr>
        <p:txBody>
          <a:bodyPr lIns="91440" rIns="91440" tIns="45720" bIns="45720" anchor="ctr">
            <a:normAutofit/>
          </a:bodyPr>
          <a:p>
            <a:pPr indent="0" defTabSz="914400">
              <a:lnSpc>
                <a:spcPct val="90000"/>
              </a:lnSpc>
              <a:buNone/>
            </a:pPr>
            <a:r>
              <a:rPr b="0" lang="en-US" sz="2400" strike="noStrike" u="none">
                <a:solidFill>
                  <a:schemeClr val="dk1"/>
                </a:solidFill>
                <a:uFillTx/>
                <a:latin typeface="Calibri Light"/>
              </a:rPr>
              <a:t>What are prompts?</a:t>
            </a:r>
            <a:endParaRPr b="0" lang="en-US" sz="2400" strike="noStrike" u="none">
              <a:solidFill>
                <a:schemeClr val="dk1"/>
              </a:solidFill>
              <a:uFillTx/>
              <a:latin typeface="Calibri"/>
            </a:endParaRPr>
          </a:p>
        </p:txBody>
      </p:sp>
      <p:pic>
        <p:nvPicPr>
          <p:cNvPr id="122" name="Picture 1" descr="A screenshot of a computer&#10;&#10;AI-generated content may be incorrect."/>
          <p:cNvPicPr/>
          <p:nvPr/>
        </p:nvPicPr>
        <p:blipFill>
          <a:blip r:embed="rId1"/>
          <a:stretch/>
        </p:blipFill>
        <p:spPr>
          <a:xfrm>
            <a:off x="326880" y="941400"/>
            <a:ext cx="7975440" cy="5184000"/>
          </a:xfrm>
          <a:prstGeom prst="rect">
            <a:avLst/>
          </a:prstGeom>
          <a:noFill/>
          <a:ln w="0">
            <a:noFill/>
          </a:ln>
        </p:spPr>
      </p:pic>
      <p:sp>
        <p:nvSpPr>
          <p:cNvPr id="123" name="TextBox 3"/>
          <p:cNvSpPr/>
          <p:nvPr/>
        </p:nvSpPr>
        <p:spPr>
          <a:xfrm>
            <a:off x="8884440" y="945360"/>
            <a:ext cx="2742840" cy="2285640"/>
          </a:xfrm>
          <a:prstGeom prst="rect">
            <a:avLst/>
          </a:prstGeom>
          <a:solidFill>
            <a:schemeClr val="accent4">
              <a:lumMod val="20000"/>
              <a:lumOff val="80000"/>
            </a:schemeClr>
          </a:solidFill>
          <a:ln w="0">
            <a:noFill/>
          </a:ln>
        </p:spPr>
        <p:style>
          <a:lnRef idx="0"/>
          <a:fillRef idx="0"/>
          <a:effectRef idx="0"/>
          <a:fontRef idx="minor"/>
        </p:style>
        <p:txBody>
          <a:bodyPr numCol="1" spcCol="0" horzOverflow="overflow" anchor="t">
            <a:spAutoFit/>
          </a:bodyPr>
          <a:p>
            <a:pPr defTabSz="914400">
              <a:lnSpc>
                <a:spcPct val="100000"/>
              </a:lnSpc>
            </a:pPr>
            <a:r>
              <a:rPr b="0" lang="en-US" sz="1800" strike="noStrike" u="none">
                <a:solidFill>
                  <a:srgbClr val="3a3a3a"/>
                </a:solidFill>
                <a:highlight>
                  <a:srgbClr val="ffffff"/>
                </a:highlight>
                <a:uFillTx/>
                <a:latin typeface="Open Sans"/>
                <a:ea typeface="Open Sans"/>
              </a:rPr>
              <a:t> </a:t>
            </a:r>
            <a:r>
              <a:rPr b="0" lang="en-US" sz="1800" strike="noStrike" u="none">
                <a:solidFill>
                  <a:srgbClr val="3a3a3a"/>
                </a:solidFill>
                <a:highlight>
                  <a:srgbClr val="ffffff"/>
                </a:highlight>
                <a:uFillTx/>
                <a:latin typeface="Open Sans"/>
                <a:ea typeface="Open Sans"/>
              </a:rPr>
              <a:t>simple examples of prompts may be:</a:t>
            </a:r>
            <a:endParaRPr b="0" lang="en-US" sz="1800" strike="noStrike" u="none">
              <a:solidFill>
                <a:srgbClr val="000000"/>
              </a:solidFill>
              <a:uFillTx/>
              <a:latin typeface="Arial"/>
            </a:endParaRPr>
          </a:p>
          <a:p>
            <a:pPr indent="-216000" defTabSz="914400">
              <a:lnSpc>
                <a:spcPct val="100000"/>
              </a:lnSpc>
              <a:buClr>
                <a:srgbClr val="3a3a3a"/>
              </a:buClr>
              <a:buFont typeface="Symbol" charset="2"/>
              <a:buChar char=""/>
            </a:pPr>
            <a:r>
              <a:rPr b="0" i="1" lang="en-US" sz="1800" strike="noStrike" u="none">
                <a:solidFill>
                  <a:srgbClr val="3a3a3a"/>
                </a:solidFill>
                <a:uFillTx/>
                <a:latin typeface="Open Sans"/>
                <a:ea typeface="Open Sans"/>
              </a:rPr>
              <a:t>“</a:t>
            </a:r>
            <a:r>
              <a:rPr b="0" i="1" lang="en-US" sz="1800" strike="noStrike" u="none">
                <a:solidFill>
                  <a:srgbClr val="3a3a3a"/>
                </a:solidFill>
                <a:uFillTx/>
                <a:latin typeface="Open Sans"/>
                <a:ea typeface="Open Sans"/>
              </a:rPr>
              <a:t>Write an email asking for 3 days’ leave from my manager.”</a:t>
            </a:r>
            <a:endParaRPr b="0" lang="en-US" sz="1800" strike="noStrike" u="none">
              <a:solidFill>
                <a:srgbClr val="000000"/>
              </a:solidFill>
              <a:uFillTx/>
              <a:latin typeface="Arial"/>
            </a:endParaRPr>
          </a:p>
          <a:p>
            <a:pPr indent="-216000" defTabSz="914400">
              <a:lnSpc>
                <a:spcPct val="100000"/>
              </a:lnSpc>
              <a:buClr>
                <a:srgbClr val="3a3a3a"/>
              </a:buClr>
              <a:buFont typeface="Symbol" charset="2"/>
              <a:buChar char=""/>
            </a:pPr>
            <a:r>
              <a:rPr b="0" i="1" lang="en-US" sz="1800" strike="noStrike" u="none">
                <a:solidFill>
                  <a:srgbClr val="3a3a3a"/>
                </a:solidFill>
                <a:uFillTx/>
                <a:latin typeface="Open Sans"/>
                <a:ea typeface="Open Sans"/>
              </a:rPr>
              <a:t>“</a:t>
            </a:r>
            <a:r>
              <a:rPr b="0" i="1" lang="en-US" sz="1800" strike="noStrike" u="none">
                <a:solidFill>
                  <a:srgbClr val="3a3a3a"/>
                </a:solidFill>
                <a:uFillTx/>
                <a:latin typeface="Open Sans"/>
                <a:ea typeface="Open Sans"/>
              </a:rPr>
              <a:t>Create a line drawing of a koala riding a bike on Mars.</a:t>
            </a:r>
            <a:r>
              <a:rPr b="0" lang="en-US" sz="1800" strike="noStrike" u="none">
                <a:solidFill>
                  <a:srgbClr val="3a3a3a"/>
                </a:solidFill>
                <a:uFillTx/>
                <a:latin typeface="Open Sans"/>
                <a:ea typeface="Open Sans"/>
              </a:rPr>
              <a:t>”</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3" name="Content Placeholder 8" descr=""/>
          <p:cNvPicPr/>
          <p:nvPr/>
        </p:nvPicPr>
        <p:blipFill>
          <a:blip r:embed="rId1"/>
          <a:stretch/>
        </p:blipFill>
        <p:spPr>
          <a:xfrm>
            <a:off x="5225400" y="2607120"/>
            <a:ext cx="5791320" cy="2293560"/>
          </a:xfrm>
          <a:prstGeom prst="rect">
            <a:avLst/>
          </a:prstGeom>
          <a:noFill/>
          <a:ln w="0">
            <a:noFill/>
          </a:ln>
        </p:spPr>
      </p:pic>
      <p:sp>
        <p:nvSpPr>
          <p:cNvPr id="294" name="PlaceHolder 1"/>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sp>
        <p:nvSpPr>
          <p:cNvPr id="295" name="TextBox 4"/>
          <p:cNvSpPr/>
          <p:nvPr/>
        </p:nvSpPr>
        <p:spPr>
          <a:xfrm>
            <a:off x="1301040" y="1011240"/>
            <a:ext cx="8831880" cy="1497960"/>
          </a:xfrm>
          <a:prstGeom prst="rect">
            <a:avLst/>
          </a:prstGeom>
          <a:noFill/>
          <a:ln w="41275">
            <a:solidFill>
              <a:srgbClr val="4472c4"/>
            </a:solidFill>
            <a:round/>
          </a:ln>
        </p:spPr>
        <p:style>
          <a:lnRef idx="0"/>
          <a:fillRef idx="0"/>
          <a:effectRef idx="0"/>
          <a:fontRef idx="minor"/>
        </p:style>
        <p:txBody>
          <a:bodyPr lIns="90000" rIns="90000" tIns="45000" bIns="45000" anchor="t">
            <a:spAutoFit/>
          </a:bodyPr>
          <a:p>
            <a:pPr defTabSz="914400">
              <a:lnSpc>
                <a:spcPct val="100000"/>
              </a:lnSpc>
            </a:pPr>
            <a:r>
              <a:rPr b="1" lang="en-IN" sz="1800" strike="noStrike" u="none">
                <a:solidFill>
                  <a:schemeClr val="dk1"/>
                </a:solidFill>
                <a:highlight>
                  <a:srgbClr val="ffffff"/>
                </a:highlight>
                <a:uFillTx/>
                <a:latin typeface="system-ui"/>
              </a:rPr>
              <a:t>Llama Models</a:t>
            </a:r>
            <a:endParaRPr b="0" lang="en-US" sz="1800" strike="noStrike" u="none">
              <a:solidFill>
                <a:srgbClr val="000000"/>
              </a:solidFill>
              <a:uFillTx/>
              <a:latin typeface="Arial"/>
            </a:endParaRPr>
          </a:p>
          <a:p>
            <a:pPr defTabSz="914400">
              <a:lnSpc>
                <a:spcPct val="100000"/>
              </a:lnSpc>
            </a:pPr>
            <a:r>
              <a:rPr b="0" lang="en-IN" sz="1800" strike="noStrike" u="none">
                <a:solidFill>
                  <a:schemeClr val="dk1"/>
                </a:solidFill>
                <a:highlight>
                  <a:srgbClr val="ffffff"/>
                </a:highlight>
                <a:uFillTx/>
                <a:latin typeface="system-ui"/>
              </a:rPr>
              <a:t>In 2023, Meta introduced the </a:t>
            </a:r>
            <a:r>
              <a:rPr b="0" lang="en-IN" sz="1800" strike="noStrike" u="none">
                <a:solidFill>
                  <a:schemeClr val="dk1"/>
                </a:solidFill>
                <a:highlight>
                  <a:srgbClr val="ffffff"/>
                </a:highlight>
                <a:uFillTx/>
                <a:latin typeface="system-ui"/>
                <a:hlinkClick r:id="rId2"/>
              </a:rPr>
              <a:t>Llama language models</a:t>
            </a:r>
            <a:r>
              <a:rPr b="0" lang="en-IN" sz="1800" strike="noStrike" u="none">
                <a:solidFill>
                  <a:schemeClr val="dk1"/>
                </a:solidFill>
                <a:highlight>
                  <a:srgbClr val="ffffff"/>
                </a:highlight>
                <a:uFillTx/>
                <a:latin typeface="system-ui"/>
              </a:rPr>
              <a:t> (Llama Chat, Code Llama, Llama Guard). These are general purpose, state-of-the-art LLMs.</a:t>
            </a:r>
            <a:endParaRPr b="0" lang="en-US" sz="1800" strike="noStrike" u="none">
              <a:solidFill>
                <a:srgbClr val="000000"/>
              </a:solidFill>
              <a:uFillTx/>
              <a:latin typeface="Arial"/>
            </a:endParaRPr>
          </a:p>
          <a:p>
            <a:pPr defTabSz="914400">
              <a:lnSpc>
                <a:spcPct val="100000"/>
              </a:lnSpc>
            </a:pPr>
            <a:r>
              <a:rPr b="0" lang="en-IN" sz="1800" strike="noStrike" u="none">
                <a:solidFill>
                  <a:schemeClr val="dk1"/>
                </a:solidFill>
                <a:highlight>
                  <a:srgbClr val="ffffff"/>
                </a:highlight>
                <a:uFillTx/>
                <a:latin typeface="system-ui"/>
              </a:rPr>
              <a:t>Llama 2 models come in 7 billion, 13 billion, and 70 billion parameter sizes. Smaller models are cheaper to deploy and run arger models are more capable.</a:t>
            </a:r>
            <a:endParaRPr b="0" lang="en-US" sz="1800" strike="noStrike" u="none">
              <a:solidFill>
                <a:srgbClr val="000000"/>
              </a:solidFill>
              <a:uFillTx/>
              <a:latin typeface="Arial"/>
            </a:endParaRPr>
          </a:p>
        </p:txBody>
      </p:sp>
      <p:pic>
        <p:nvPicPr>
          <p:cNvPr id="296" name="Picture 6" descr=""/>
          <p:cNvPicPr/>
          <p:nvPr/>
        </p:nvPicPr>
        <p:blipFill>
          <a:blip r:embed="rId3"/>
          <a:stretch/>
        </p:blipFill>
        <p:spPr>
          <a:xfrm>
            <a:off x="153360" y="3077280"/>
            <a:ext cx="5158800" cy="1683720"/>
          </a:xfrm>
          <a:prstGeom prst="rect">
            <a:avLst/>
          </a:prstGeom>
          <a:noFill/>
          <a:ln w="0">
            <a:noFill/>
          </a:ln>
        </p:spPr>
      </p:pic>
      <p:sp>
        <p:nvSpPr>
          <p:cNvPr id="297" name="TextBox 10"/>
          <p:cNvSpPr/>
          <p:nvPr/>
        </p:nvSpPr>
        <p:spPr>
          <a:xfrm>
            <a:off x="4476240" y="5019120"/>
            <a:ext cx="610956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highlight>
                  <a:srgbClr val="ffffff"/>
                </a:highlight>
                <a:uFillTx/>
                <a:latin typeface="system-ui"/>
              </a:rPr>
              <a:t>Code Llama is a code-focused LLM built on top of Llama 2 also available in various sizes and finetunes:</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299"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Prompt and prompt engineering (</a:t>
            </a:r>
            <a:r>
              <a:rPr b="1" lang="en-IN" sz="1800" strike="noStrike" u="none">
                <a:solidFill>
                  <a:srgbClr val="242424"/>
                </a:solidFill>
                <a:uFillTx/>
                <a:latin typeface="Georgia"/>
              </a:rPr>
              <a:t>In-context Learning</a:t>
            </a:r>
            <a:endParaRPr b="0" lang="en-US" sz="1800" strike="noStrike" u="none">
              <a:solidFill>
                <a:schemeClr val="dk1"/>
              </a:solidFill>
              <a:uFillTx/>
              <a:latin typeface="Calibri"/>
            </a:endParaRPr>
          </a:p>
          <a:p>
            <a:pPr indent="0" defTabSz="914400">
              <a:lnSpc>
                <a:spcPct val="90000"/>
              </a:lnSpc>
              <a:buNone/>
            </a:pPr>
            <a:r>
              <a:rPr b="0" lang="en-IN" sz="3200" strike="noStrike" u="none">
                <a:solidFill>
                  <a:srgbClr val="a4123f"/>
                </a:solidFill>
                <a:uFillTx/>
                <a:latin typeface="Georgia"/>
              </a:rPr>
              <a:t>)</a:t>
            </a:r>
            <a:endParaRPr b="0" lang="en-US" sz="3200" strike="noStrike" u="none">
              <a:solidFill>
                <a:schemeClr val="dk1"/>
              </a:solidFill>
              <a:uFillTx/>
              <a:latin typeface="Calibri"/>
            </a:endParaRPr>
          </a:p>
        </p:txBody>
      </p:sp>
      <p:pic>
        <p:nvPicPr>
          <p:cNvPr id="300" name="Picture 4" descr=""/>
          <p:cNvPicPr/>
          <p:nvPr/>
        </p:nvPicPr>
        <p:blipFill>
          <a:blip r:embed="rId1"/>
          <a:stretch/>
        </p:blipFill>
        <p:spPr>
          <a:xfrm>
            <a:off x="986760" y="812520"/>
            <a:ext cx="6172200" cy="2666880"/>
          </a:xfrm>
          <a:prstGeom prst="rect">
            <a:avLst/>
          </a:prstGeom>
          <a:noFill/>
          <a:ln w="0">
            <a:noFill/>
          </a:ln>
        </p:spPr>
      </p:pic>
      <p:pic>
        <p:nvPicPr>
          <p:cNvPr id="301" name="Picture 6" descr=""/>
          <p:cNvPicPr/>
          <p:nvPr/>
        </p:nvPicPr>
        <p:blipFill>
          <a:blip r:embed="rId2"/>
          <a:stretch/>
        </p:blipFill>
        <p:spPr>
          <a:xfrm>
            <a:off x="4424040" y="3943800"/>
            <a:ext cx="6292800" cy="2025360"/>
          </a:xfrm>
          <a:prstGeom prst="rect">
            <a:avLst/>
          </a:prstGeom>
          <a:noFill/>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03" name="PlaceHolder 2"/>
          <p:cNvSpPr>
            <a:spLocks noGrp="1"/>
          </p:cNvSpPr>
          <p:nvPr>
            <p:ph type="title"/>
          </p:nvPr>
        </p:nvSpPr>
        <p:spPr>
          <a:xfrm>
            <a:off x="297000" y="8280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Fine tuning – why?</a:t>
            </a:r>
            <a:endParaRPr b="0" lang="en-US" sz="3200" strike="noStrike" u="none">
              <a:solidFill>
                <a:schemeClr val="dk1"/>
              </a:solidFill>
              <a:uFillTx/>
              <a:latin typeface="Calibri"/>
            </a:endParaRPr>
          </a:p>
        </p:txBody>
      </p:sp>
      <p:pic>
        <p:nvPicPr>
          <p:cNvPr id="304" name="Picture 4" descr=""/>
          <p:cNvPicPr/>
          <p:nvPr/>
        </p:nvPicPr>
        <p:blipFill>
          <a:blip r:embed="rId1"/>
          <a:stretch/>
        </p:blipFill>
        <p:spPr>
          <a:xfrm>
            <a:off x="1173600" y="654840"/>
            <a:ext cx="9069480" cy="4907880"/>
          </a:xfrm>
          <a:prstGeom prst="rect">
            <a:avLst/>
          </a:prstGeom>
          <a:noFill/>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06"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307" name="Picture 4" descr=""/>
          <p:cNvPicPr/>
          <p:nvPr/>
        </p:nvPicPr>
        <p:blipFill>
          <a:blip r:embed="rId1"/>
          <a:stretch/>
        </p:blipFill>
        <p:spPr>
          <a:xfrm>
            <a:off x="694080" y="446760"/>
            <a:ext cx="11086560" cy="5598000"/>
          </a:xfrm>
          <a:prstGeom prst="rect">
            <a:avLst/>
          </a:prstGeom>
          <a:noFill/>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09"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310" name="Picture 4" descr=""/>
          <p:cNvPicPr/>
          <p:nvPr/>
        </p:nvPicPr>
        <p:blipFill>
          <a:blip r:embed="rId1"/>
          <a:stretch/>
        </p:blipFill>
        <p:spPr>
          <a:xfrm>
            <a:off x="411120" y="580680"/>
            <a:ext cx="11051280" cy="5133240"/>
          </a:xfrm>
          <a:prstGeom prst="rect">
            <a:avLst/>
          </a:prstGeom>
          <a:noFill/>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12"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313" name="Picture 4" descr=""/>
          <p:cNvPicPr/>
          <p:nvPr/>
        </p:nvPicPr>
        <p:blipFill>
          <a:blip r:embed="rId1"/>
          <a:stretch/>
        </p:blipFill>
        <p:spPr>
          <a:xfrm>
            <a:off x="471600" y="-73800"/>
            <a:ext cx="11542680" cy="5794200"/>
          </a:xfrm>
          <a:prstGeom prst="rect">
            <a:avLst/>
          </a:prstGeom>
          <a:noFill/>
          <a:ln w="0">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14"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15"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316" name="Picture 4" descr=""/>
          <p:cNvPicPr/>
          <p:nvPr/>
        </p:nvPicPr>
        <p:blipFill>
          <a:blip r:embed="rId1"/>
          <a:stretch/>
        </p:blipFill>
        <p:spPr>
          <a:xfrm>
            <a:off x="820800" y="348840"/>
            <a:ext cx="10881000" cy="5578200"/>
          </a:xfrm>
          <a:prstGeom prst="rect">
            <a:avLst/>
          </a:prstGeom>
          <a:noFill/>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17"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18"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319" name="Picture 4" descr=""/>
          <p:cNvPicPr/>
          <p:nvPr/>
        </p:nvPicPr>
        <p:blipFill>
          <a:blip r:embed="rId1"/>
          <a:stretch/>
        </p:blipFill>
        <p:spPr>
          <a:xfrm>
            <a:off x="411120" y="358560"/>
            <a:ext cx="10877040" cy="5361840"/>
          </a:xfrm>
          <a:prstGeom prst="rect">
            <a:avLst/>
          </a:prstGeom>
          <a:noFill/>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21"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322" name="Picture 4" descr=""/>
          <p:cNvPicPr/>
          <p:nvPr/>
        </p:nvPicPr>
        <p:blipFill>
          <a:blip r:embed="rId1"/>
          <a:stretch/>
        </p:blipFill>
        <p:spPr>
          <a:xfrm>
            <a:off x="1558080" y="124200"/>
            <a:ext cx="9235800" cy="5920920"/>
          </a:xfrm>
          <a:prstGeom prst="rect">
            <a:avLst/>
          </a:prstGeom>
          <a:noFill/>
          <a:ln w="0">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24"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Zero- shot prompting</a:t>
            </a:r>
            <a:endParaRPr b="0" lang="en-US" sz="3200" strike="noStrike" u="none">
              <a:solidFill>
                <a:schemeClr val="dk1"/>
              </a:solidFill>
              <a:uFillTx/>
              <a:latin typeface="Calibri"/>
            </a:endParaRPr>
          </a:p>
        </p:txBody>
      </p:sp>
      <p:sp>
        <p:nvSpPr>
          <p:cNvPr id="325" name="TextBox 4"/>
          <p:cNvSpPr/>
          <p:nvPr/>
        </p:nvSpPr>
        <p:spPr>
          <a:xfrm>
            <a:off x="968040" y="812520"/>
            <a:ext cx="10068480" cy="2832840"/>
          </a:xfrm>
          <a:prstGeom prst="rect">
            <a:avLst/>
          </a:prstGeom>
          <a:noFill/>
          <a:ln w="50800">
            <a:solidFill>
              <a:srgbClr val="4472c4"/>
            </a:solidFill>
            <a:round/>
          </a:ln>
        </p:spPr>
        <p:style>
          <a:lnRef idx="0"/>
          <a:fillRef idx="0"/>
          <a:effectRef idx="0"/>
          <a:fontRef idx="minor"/>
        </p:style>
        <p:txBody>
          <a:bodyPr lIns="90000" rIns="90000" tIns="45000" bIns="45000" anchor="t">
            <a:spAutoFit/>
          </a:bodyPr>
          <a:p>
            <a:pPr defTabSz="914400">
              <a:lnSpc>
                <a:spcPct val="100000"/>
              </a:lnSpc>
            </a:pPr>
            <a:r>
              <a:rPr b="1" lang="en-US" sz="1800" strike="noStrike" u="none">
                <a:solidFill>
                  <a:srgbClr val="c00000"/>
                </a:solidFill>
                <a:highlight>
                  <a:srgbClr val="fafefe"/>
                </a:highlight>
                <a:uFillTx/>
                <a:latin typeface="Proxima Nova"/>
              </a:rPr>
              <a:t>Zero-shot prompting</a:t>
            </a:r>
            <a:endParaRPr b="0" lang="en-US" sz="1800" strike="noStrike" u="none">
              <a:solidFill>
                <a:srgbClr val="000000"/>
              </a:solidFill>
              <a:uFillTx/>
              <a:latin typeface="Arial"/>
            </a:endParaRPr>
          </a:p>
          <a:p>
            <a:pPr defTabSz="914400">
              <a:lnSpc>
                <a:spcPct val="100000"/>
              </a:lnSpc>
            </a:pPr>
            <a:r>
              <a:rPr b="0" lang="en-US" sz="1800" strike="noStrike" u="none">
                <a:solidFill>
                  <a:srgbClr val="071417"/>
                </a:solidFill>
                <a:highlight>
                  <a:srgbClr val="fafefe"/>
                </a:highlight>
                <a:uFillTx/>
                <a:latin typeface="Proxima Nova"/>
              </a:rPr>
              <a:t>Zero-shot prompting is one of the most straightforward yet versatile techniques in prompt engineering. At its core, it involves </a:t>
            </a:r>
            <a:r>
              <a:rPr b="1" lang="en-US" sz="1800" strike="noStrike" u="none">
                <a:solidFill>
                  <a:srgbClr val="c00000"/>
                </a:solidFill>
                <a:highlight>
                  <a:srgbClr val="fafefe"/>
                </a:highlight>
                <a:uFillTx/>
                <a:latin typeface="Proxima Nova"/>
              </a:rPr>
              <a:t>providing the language model with a single instruction</a:t>
            </a:r>
            <a:r>
              <a:rPr b="0" lang="en-US" sz="1800" strike="noStrike" u="none">
                <a:solidFill>
                  <a:srgbClr val="071417"/>
                </a:solidFill>
                <a:highlight>
                  <a:srgbClr val="fafefe"/>
                </a:highlight>
                <a:uFillTx/>
                <a:latin typeface="Proxima Nova"/>
              </a:rPr>
              <a:t>, often presented as a question or statement, without giving any additional examples or context. The model then generates a response based on its training data, essentially "completing" your prompt in a manner that aligns with its understanding of language and context.</a:t>
            </a:r>
            <a:br>
              <a:rPr sz="1800"/>
            </a:br>
            <a:br>
              <a:rPr sz="1800"/>
            </a:br>
            <a:r>
              <a:rPr b="0" lang="en-US" sz="1800" strike="noStrike" u="none">
                <a:solidFill>
                  <a:srgbClr val="071417"/>
                </a:solidFill>
                <a:highlight>
                  <a:srgbClr val="fafefe"/>
                </a:highlight>
                <a:uFillTx/>
                <a:latin typeface="Proxima Nova"/>
              </a:rPr>
              <a:t>Zero-shot prompting is exceptionally useful for generating fast, on-the-fly responses to a broad range of queries.</a:t>
            </a:r>
            <a:endParaRPr b="0" lang="en-US" sz="1800" strike="noStrike" u="none">
              <a:solidFill>
                <a:srgbClr val="000000"/>
              </a:solidFill>
              <a:uFillTx/>
              <a:latin typeface="Arial"/>
            </a:endParaRPr>
          </a:p>
        </p:txBody>
      </p:sp>
      <p:sp>
        <p:nvSpPr>
          <p:cNvPr id="326" name="TextBox 8"/>
          <p:cNvSpPr/>
          <p:nvPr/>
        </p:nvSpPr>
        <p:spPr>
          <a:xfrm>
            <a:off x="556920" y="3732840"/>
            <a:ext cx="11223720" cy="2832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Calibri"/>
              </a:rPr>
              <a:t>Consider you are looking for a sentiment analysis of a hotel review. You could use the following prompt.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1" lang="en-US" sz="1800" strike="noStrike" u="none">
                <a:solidFill>
                  <a:srgbClr val="c00000"/>
                </a:solidFill>
                <a:uFillTx/>
                <a:latin typeface="Calibri"/>
              </a:rPr>
              <a:t>“</a:t>
            </a:r>
            <a:r>
              <a:rPr b="1" lang="en-US" sz="1800" strike="noStrike" u="none">
                <a:solidFill>
                  <a:srgbClr val="c00000"/>
                </a:solidFill>
                <a:uFillTx/>
                <a:latin typeface="Calibri"/>
              </a:rPr>
              <a:t>Extract the sentiment from the following review: ‘The room was spacious, but the service was terrible.’”</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Calibri"/>
              </a:rPr>
              <a:t>Without prior training on sentiment analysis tasks, the model can still process this prompt and provide you with an answer, such as "The review has a mixed sentiment: positive towards room space but negative towards the service."</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What is prompt Engineering?</a:t>
            </a:r>
            <a:endParaRPr b="0" lang="en-US" sz="3200" strike="noStrike" u="none">
              <a:solidFill>
                <a:schemeClr val="dk1"/>
              </a:solidFill>
              <a:uFillTx/>
              <a:latin typeface="Calibri"/>
            </a:endParaRPr>
          </a:p>
        </p:txBody>
      </p:sp>
      <p:sp>
        <p:nvSpPr>
          <p:cNvPr id="125" name="TextBox 4"/>
          <p:cNvSpPr/>
          <p:nvPr/>
        </p:nvSpPr>
        <p:spPr>
          <a:xfrm>
            <a:off x="1174320" y="3871080"/>
            <a:ext cx="9777600" cy="2558520"/>
          </a:xfrm>
          <a:prstGeom prst="rect">
            <a:avLst/>
          </a:prstGeom>
          <a:noFill/>
          <a:ln w="66675">
            <a:solidFill>
              <a:srgbClr val="4472c4"/>
            </a:solidFill>
            <a:round/>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334155"/>
                </a:solidFill>
                <a:highlight>
                  <a:srgbClr val="ffffff"/>
                </a:highlight>
                <a:uFillTx/>
                <a:latin typeface="ui-sans-serif"/>
              </a:rPr>
              <a:t>You can achieve a lot with simple prompts, but the quality of results depends on how much information you provide it and how well-crafted the prompt is.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rgbClr val="334155"/>
                </a:solidFill>
                <a:highlight>
                  <a:srgbClr val="ffffff"/>
                </a:highlight>
                <a:uFillTx/>
                <a:latin typeface="ui-sans-serif"/>
              </a:rPr>
              <a:t> </a:t>
            </a:r>
            <a:r>
              <a:rPr b="0" lang="en-US" sz="1800" strike="noStrike" u="none">
                <a:solidFill>
                  <a:srgbClr val="334155"/>
                </a:solidFill>
                <a:highlight>
                  <a:srgbClr val="ffffff"/>
                </a:highlight>
                <a:uFillTx/>
                <a:latin typeface="ui-sans-serif"/>
              </a:rPr>
              <a:t>A prompt can contain information like the </a:t>
            </a:r>
            <a:r>
              <a:rPr b="0" i="1" lang="en-US" sz="1800" strike="noStrike" u="none">
                <a:solidFill>
                  <a:srgbClr val="334155"/>
                </a:solidFill>
                <a:highlight>
                  <a:srgbClr val="ffffff"/>
                </a:highlight>
                <a:uFillTx/>
                <a:latin typeface="ui-sans-serif"/>
              </a:rPr>
              <a:t>instruction</a:t>
            </a:r>
            <a:r>
              <a:rPr b="0" lang="en-US" sz="1800" strike="noStrike" u="none">
                <a:solidFill>
                  <a:srgbClr val="334155"/>
                </a:solidFill>
                <a:highlight>
                  <a:srgbClr val="ffffff"/>
                </a:highlight>
                <a:uFillTx/>
                <a:latin typeface="ui-sans-serif"/>
              </a:rPr>
              <a:t> or </a:t>
            </a:r>
            <a:r>
              <a:rPr b="0" i="1" lang="en-US" sz="1800" strike="noStrike" u="none">
                <a:solidFill>
                  <a:srgbClr val="334155"/>
                </a:solidFill>
                <a:highlight>
                  <a:srgbClr val="ffffff"/>
                </a:highlight>
                <a:uFillTx/>
                <a:latin typeface="ui-sans-serif"/>
              </a:rPr>
              <a:t>question</a:t>
            </a:r>
            <a:r>
              <a:rPr b="0" lang="en-US" sz="1800" strike="noStrike" u="none">
                <a:solidFill>
                  <a:srgbClr val="334155"/>
                </a:solidFill>
                <a:highlight>
                  <a:srgbClr val="ffffff"/>
                </a:highlight>
                <a:uFillTx/>
                <a:latin typeface="ui-sans-serif"/>
              </a:rPr>
              <a:t> you are passing to the model and</a:t>
            </a:r>
            <a:endParaRPr b="0" lang="en-US" sz="1800" strike="noStrike" u="none">
              <a:solidFill>
                <a:srgbClr val="000000"/>
              </a:solidFill>
              <a:uFillTx/>
              <a:latin typeface="Arial"/>
            </a:endParaRPr>
          </a:p>
          <a:p>
            <a:pPr defTabSz="914400">
              <a:lnSpc>
                <a:spcPct val="100000"/>
              </a:lnSpc>
            </a:pPr>
            <a:r>
              <a:rPr b="0" lang="en-US" sz="1800" strike="noStrike" u="none">
                <a:solidFill>
                  <a:srgbClr val="334155"/>
                </a:solidFill>
                <a:highlight>
                  <a:srgbClr val="ffffff"/>
                </a:highlight>
                <a:uFillTx/>
                <a:latin typeface="ui-sans-serif"/>
              </a:rPr>
              <a:t> </a:t>
            </a:r>
            <a:r>
              <a:rPr b="0" lang="en-US" sz="1800" strike="noStrike" u="none">
                <a:solidFill>
                  <a:srgbClr val="334155"/>
                </a:solidFill>
                <a:highlight>
                  <a:srgbClr val="ffffff"/>
                </a:highlight>
                <a:uFillTx/>
                <a:latin typeface="ui-sans-serif"/>
              </a:rPr>
              <a:t>include other details such as </a:t>
            </a:r>
            <a:r>
              <a:rPr b="0" i="1" lang="en-US" sz="1800" strike="noStrike" u="none">
                <a:solidFill>
                  <a:srgbClr val="334155"/>
                </a:solidFill>
                <a:highlight>
                  <a:srgbClr val="ffffff"/>
                </a:highlight>
                <a:uFillTx/>
                <a:latin typeface="ui-sans-serif"/>
              </a:rPr>
              <a:t>context</a:t>
            </a:r>
            <a:r>
              <a:rPr b="0" lang="en-US" sz="1800" strike="noStrike" u="none">
                <a:solidFill>
                  <a:srgbClr val="334155"/>
                </a:solidFill>
                <a:highlight>
                  <a:srgbClr val="ffffff"/>
                </a:highlight>
                <a:uFillTx/>
                <a:latin typeface="ui-sans-serif"/>
              </a:rPr>
              <a:t>, </a:t>
            </a:r>
            <a:r>
              <a:rPr b="0" i="1" lang="en-US" sz="1800" strike="noStrike" u="none">
                <a:solidFill>
                  <a:srgbClr val="334155"/>
                </a:solidFill>
                <a:highlight>
                  <a:srgbClr val="ffffff"/>
                </a:highlight>
                <a:uFillTx/>
                <a:latin typeface="ui-sans-serif"/>
              </a:rPr>
              <a:t>inputs</a:t>
            </a:r>
            <a:r>
              <a:rPr b="0" lang="en-US" sz="1800" strike="noStrike" u="none">
                <a:solidFill>
                  <a:srgbClr val="334155"/>
                </a:solidFill>
                <a:highlight>
                  <a:srgbClr val="ffffff"/>
                </a:highlight>
                <a:uFillTx/>
                <a:latin typeface="ui-sans-serif"/>
              </a:rPr>
              <a:t>, or </a:t>
            </a:r>
            <a:r>
              <a:rPr b="0" i="1" lang="en-US" sz="1800" strike="noStrike" u="none">
                <a:solidFill>
                  <a:srgbClr val="334155"/>
                </a:solidFill>
                <a:highlight>
                  <a:srgbClr val="ffffff"/>
                </a:highlight>
                <a:uFillTx/>
                <a:latin typeface="ui-sans-serif"/>
              </a:rPr>
              <a:t>examples</a:t>
            </a:r>
            <a:r>
              <a:rPr b="0" lang="en-US" sz="1800" strike="noStrike" u="none">
                <a:solidFill>
                  <a:srgbClr val="334155"/>
                </a:solidFill>
                <a:highlight>
                  <a:srgbClr val="ffffff"/>
                </a:highlight>
                <a:uFillTx/>
                <a:latin typeface="ui-sans-serif"/>
              </a:rPr>
              <a:t>. </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US" sz="1800" strike="noStrike" u="none">
                <a:solidFill>
                  <a:srgbClr val="334155"/>
                </a:solidFill>
                <a:highlight>
                  <a:srgbClr val="ffffff"/>
                </a:highlight>
                <a:uFillTx/>
                <a:latin typeface="ui-sans-serif"/>
              </a:rPr>
              <a:t>You can use these elements to instruct the model more effectively to improve the quality of results.</a:t>
            </a:r>
            <a:endParaRPr b="0" lang="en-US" sz="1800" strike="noStrike" u="none">
              <a:solidFill>
                <a:srgbClr val="000000"/>
              </a:solidFill>
              <a:uFillTx/>
              <a:latin typeface="Arial"/>
            </a:endParaRPr>
          </a:p>
        </p:txBody>
      </p:sp>
      <p:sp>
        <p:nvSpPr>
          <p:cNvPr id="126" name="TextBox 6"/>
          <p:cNvSpPr/>
          <p:nvPr/>
        </p:nvSpPr>
        <p:spPr>
          <a:xfrm>
            <a:off x="170280" y="1120680"/>
            <a:ext cx="11449800" cy="2284200"/>
          </a:xfrm>
          <a:prstGeom prst="rect">
            <a:avLst/>
          </a:prstGeom>
          <a:noFill/>
          <a:ln w="47625">
            <a:solidFill>
              <a:srgbClr val="4472c4"/>
            </a:solidFill>
            <a:round/>
          </a:ln>
        </p:spPr>
        <p:style>
          <a:lnRef idx="0"/>
          <a:fillRef idx="0"/>
          <a:effectRef idx="0"/>
          <a:fontRef idx="minor"/>
        </p:style>
        <p:txBody>
          <a:bodyPr lIns="90000" rIns="90000" tIns="45000" bIns="45000" anchor="t">
            <a:spAutoFit/>
          </a:bodyPr>
          <a:p>
            <a:pPr defTabSz="914400">
              <a:lnSpc>
                <a:spcPct val="100000"/>
              </a:lnSpc>
            </a:pPr>
            <a:r>
              <a:rPr b="1" lang="en-IN" sz="1800" strike="noStrike" u="none">
                <a:solidFill>
                  <a:srgbClr val="c00000"/>
                </a:solidFill>
                <a:uFillTx/>
                <a:latin typeface="Calibri"/>
              </a:rPr>
              <a:t>Prompt engineering is the practice of guiding large language model (LLM) outputs by providing the model ,context on the type of information to generate</a:t>
            </a:r>
            <a:r>
              <a:rPr b="0" lang="en-IN" sz="1800" strike="noStrike" u="none">
                <a:solidFill>
                  <a:schemeClr val="dk1"/>
                </a:solidFill>
                <a:uFillTx/>
                <a:latin typeface="Calibri"/>
              </a:rPr>
              <a:t>. </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IN" sz="1800" strike="noStrike" u="none">
                <a:solidFill>
                  <a:schemeClr val="dk1"/>
                </a:solidFill>
                <a:uFillTx/>
                <a:latin typeface="Calibri"/>
              </a:rPr>
              <a:t>Depending on the LLM, prompts can take the form of text, images, or even audio. Embedding refers to the process of encoding any kind of information into numerical format by representing key features of the input as a numerical vector. The LLM can then perform mathematical operations on these embeddings to generate a desired output. Once a user inputs a prompt, it is embedded and then sent to the model, acting as an instruction set for how the model should generate its output.</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28"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329" name="Picture 4" descr=""/>
          <p:cNvPicPr/>
          <p:nvPr/>
        </p:nvPicPr>
        <p:blipFill>
          <a:blip r:embed="rId1"/>
          <a:stretch/>
        </p:blipFill>
        <p:spPr>
          <a:xfrm>
            <a:off x="16200" y="1220400"/>
            <a:ext cx="12319560" cy="4164480"/>
          </a:xfrm>
          <a:prstGeom prst="rect">
            <a:avLst/>
          </a:prstGeom>
          <a:noFill/>
          <a:ln w="0">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31"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332" name="Picture 6" descr=""/>
          <p:cNvPicPr/>
          <p:nvPr/>
        </p:nvPicPr>
        <p:blipFill>
          <a:blip r:embed="rId1"/>
          <a:stretch/>
        </p:blipFill>
        <p:spPr>
          <a:xfrm>
            <a:off x="21600" y="1365840"/>
            <a:ext cx="11759040" cy="3309840"/>
          </a:xfrm>
          <a:prstGeom prst="rect">
            <a:avLst/>
          </a:prstGeom>
          <a:noFill/>
          <a:ln w="0">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34"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One –shot prompting</a:t>
            </a:r>
            <a:endParaRPr b="0" lang="en-US" sz="3200" strike="noStrike" u="none">
              <a:solidFill>
                <a:schemeClr val="dk1"/>
              </a:solidFill>
              <a:uFillTx/>
              <a:latin typeface="Calibri"/>
            </a:endParaRPr>
          </a:p>
        </p:txBody>
      </p:sp>
      <p:sp>
        <p:nvSpPr>
          <p:cNvPr id="335" name="TextBox 4"/>
          <p:cNvSpPr/>
          <p:nvPr/>
        </p:nvSpPr>
        <p:spPr>
          <a:xfrm>
            <a:off x="1092960" y="1456200"/>
            <a:ext cx="9039600" cy="1186920"/>
          </a:xfrm>
          <a:prstGeom prst="rect">
            <a:avLst/>
          </a:prstGeom>
          <a:noFill/>
          <a:ln w="41275">
            <a:solidFill>
              <a:srgbClr val="4472c4"/>
            </a:solidFill>
            <a:round/>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dk1"/>
                </a:solidFill>
                <a:uFillTx/>
                <a:latin typeface="Calibri"/>
              </a:rPr>
              <a:t>One-shot prompting is a technique where a </a:t>
            </a:r>
            <a:r>
              <a:rPr b="1" lang="en-US" sz="1800" strike="noStrike" u="none">
                <a:solidFill>
                  <a:srgbClr val="c00000"/>
                </a:solidFill>
                <a:uFillTx/>
                <a:latin typeface="Calibri"/>
              </a:rPr>
              <a:t>single example guides the AI model's output</a:t>
            </a:r>
            <a:r>
              <a:rPr b="0" lang="en-US" sz="1800" strike="noStrike" u="none">
                <a:solidFill>
                  <a:schemeClr val="dk1"/>
                </a:solidFill>
                <a:uFillTx/>
                <a:latin typeface="Calibri"/>
              </a:rPr>
              <a:t>. This example can be a question-answer pair, a simple instruction, or a specific template. The aim is to align the model's response more closely with the user's specific intentions or desired format.</a:t>
            </a:r>
            <a:endParaRPr b="0" lang="en-US" sz="1800" strike="noStrike" u="none">
              <a:solidFill>
                <a:srgbClr val="000000"/>
              </a:solidFill>
              <a:uFillTx/>
              <a:latin typeface="Arial"/>
            </a:endParaRPr>
          </a:p>
        </p:txBody>
      </p:sp>
      <p:sp>
        <p:nvSpPr>
          <p:cNvPr id="336" name="TextBox 6"/>
          <p:cNvSpPr/>
          <p:nvPr/>
        </p:nvSpPr>
        <p:spPr>
          <a:xfrm>
            <a:off x="646200" y="2816640"/>
            <a:ext cx="10608840" cy="2832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333333"/>
                </a:solidFill>
                <a:highlight>
                  <a:srgbClr val="ffffff"/>
                </a:highlight>
                <a:uFillTx/>
                <a:latin typeface="museo_sans"/>
              </a:rPr>
              <a:t>Let's consider a language model that has never been trained to generate recipes. </a:t>
            </a:r>
            <a:endParaRPr b="0" lang="en-US" sz="1800" strike="noStrike" u="none">
              <a:solidFill>
                <a:srgbClr val="000000"/>
              </a:solidFill>
              <a:uFillTx/>
              <a:latin typeface="Arial"/>
            </a:endParaRPr>
          </a:p>
          <a:p>
            <a:pPr defTabSz="914400">
              <a:lnSpc>
                <a:spcPct val="100000"/>
              </a:lnSpc>
            </a:pPr>
            <a:r>
              <a:rPr b="0" lang="en-US" sz="1800" strike="noStrike" u="none">
                <a:solidFill>
                  <a:srgbClr val="333333"/>
                </a:solidFill>
                <a:highlight>
                  <a:srgbClr val="ffffff"/>
                </a:highlight>
                <a:uFillTx/>
                <a:latin typeface="museo_sans"/>
              </a:rPr>
              <a:t>With one-shot prompting, you provide the model with a single example recipe:</a:t>
            </a:r>
            <a:endParaRPr b="0" lang="en-US" sz="1800" strike="noStrike" u="none">
              <a:solidFill>
                <a:srgbClr val="000000"/>
              </a:solidFill>
              <a:uFillTx/>
              <a:latin typeface="Arial"/>
            </a:endParaRPr>
          </a:p>
          <a:p>
            <a:pPr defTabSz="914400">
              <a:lnSpc>
                <a:spcPct val="100000"/>
              </a:lnSpc>
            </a:pPr>
            <a:r>
              <a:rPr b="1" i="1" lang="en-US" sz="1800" strike="noStrike" u="none">
                <a:solidFill>
                  <a:srgbClr val="c00000"/>
                </a:solidFill>
                <a:highlight>
                  <a:srgbClr val="ffffff"/>
                </a:highlight>
                <a:uFillTx/>
                <a:latin typeface="museo_sans"/>
              </a:rPr>
              <a:t>Prompt:</a:t>
            </a:r>
            <a:r>
              <a:rPr b="1" lang="en-US" sz="1800" strike="noStrike" u="none">
                <a:solidFill>
                  <a:srgbClr val="c00000"/>
                </a:solidFill>
                <a:highlight>
                  <a:srgbClr val="ffffff"/>
                </a:highlight>
                <a:uFillTx/>
                <a:latin typeface="museo_sans"/>
              </a:rPr>
              <a:t> "Generate a recipe for chocolate chip cookies."</a:t>
            </a:r>
            <a:endParaRPr b="0" lang="en-US" sz="1800" strike="noStrike" u="none">
              <a:solidFill>
                <a:srgbClr val="000000"/>
              </a:solidFill>
              <a:uFillTx/>
              <a:latin typeface="Arial"/>
            </a:endParaRPr>
          </a:p>
          <a:p>
            <a:pPr defTabSz="914400">
              <a:lnSpc>
                <a:spcPct val="100000"/>
              </a:lnSpc>
            </a:pPr>
            <a:r>
              <a:rPr b="1" i="1" lang="en-US" sz="1800" strike="noStrike" u="none">
                <a:solidFill>
                  <a:srgbClr val="c00000"/>
                </a:solidFill>
                <a:highlight>
                  <a:srgbClr val="ffffff"/>
                </a:highlight>
                <a:uFillTx/>
                <a:latin typeface="museo_sans"/>
              </a:rPr>
              <a:t>Example Recipe:</a:t>
            </a:r>
            <a:r>
              <a:rPr b="1" lang="en-US" sz="1800" strike="noStrike" u="none">
                <a:solidFill>
                  <a:srgbClr val="c00000"/>
                </a:solidFill>
                <a:highlight>
                  <a:srgbClr val="ffffff"/>
                </a:highlight>
                <a:uFillTx/>
                <a:latin typeface="museo_sans"/>
              </a:rPr>
              <a:t> "Ingredients: butter, sugar, eggs, flour, chocolate chips. Instructions: Preheat oven to 350°F. Mix butter and sugar..."</a:t>
            </a:r>
            <a:endParaRPr b="0" lang="en-US" sz="1800" strike="noStrike" u="none">
              <a:solidFill>
                <a:srgbClr val="000000"/>
              </a:solidFill>
              <a:uFillTx/>
              <a:latin typeface="Arial"/>
            </a:endParaRPr>
          </a:p>
          <a:p>
            <a:pPr defTabSz="914400">
              <a:lnSpc>
                <a:spcPct val="100000"/>
              </a:lnSpc>
            </a:pPr>
            <a:r>
              <a:rPr b="0" lang="en-US" sz="1800" strike="noStrike" u="none">
                <a:solidFill>
                  <a:srgbClr val="333333"/>
                </a:solidFill>
                <a:highlight>
                  <a:srgbClr val="ffffff"/>
                </a:highlight>
                <a:uFillTx/>
                <a:latin typeface="museo_sans"/>
              </a:rPr>
              <a:t>Even though the model hasn't seen this specific example during training, it can use the structure of the provided example to generate a new recipe:</a:t>
            </a:r>
            <a:endParaRPr b="0" lang="en-US" sz="1800" strike="noStrike" u="none">
              <a:solidFill>
                <a:srgbClr val="000000"/>
              </a:solidFill>
              <a:uFillTx/>
              <a:latin typeface="Arial"/>
            </a:endParaRPr>
          </a:p>
          <a:p>
            <a:pPr defTabSz="914400">
              <a:lnSpc>
                <a:spcPct val="100000"/>
              </a:lnSpc>
            </a:pPr>
            <a:r>
              <a:rPr b="1" i="1" lang="en-US" sz="1800" strike="noStrike" u="none">
                <a:solidFill>
                  <a:srgbClr val="c00000"/>
                </a:solidFill>
                <a:highlight>
                  <a:srgbClr val="ffffff"/>
                </a:highlight>
                <a:uFillTx/>
                <a:latin typeface="museo_sans"/>
              </a:rPr>
              <a:t>Generated Recipe:</a:t>
            </a:r>
            <a:r>
              <a:rPr b="1" lang="en-US" sz="1800" strike="noStrike" u="none">
                <a:solidFill>
                  <a:srgbClr val="c00000"/>
                </a:solidFill>
                <a:highlight>
                  <a:srgbClr val="ffffff"/>
                </a:highlight>
                <a:uFillTx/>
                <a:latin typeface="museo_sans"/>
              </a:rPr>
              <a:t> "Ingredients: margarine, brown sugar, egg substitute, all-purpose gluten-free flour, dairy-free chocolate chips. Instructions: Preheat oven to 350°F. Cream margarine and brown sugar..."</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38"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339" name="Picture 6" descr=""/>
          <p:cNvPicPr/>
          <p:nvPr/>
        </p:nvPicPr>
        <p:blipFill>
          <a:blip r:embed="rId1"/>
          <a:stretch/>
        </p:blipFill>
        <p:spPr>
          <a:xfrm>
            <a:off x="571320" y="975240"/>
            <a:ext cx="11119320" cy="4668840"/>
          </a:xfrm>
          <a:prstGeom prst="rect">
            <a:avLst/>
          </a:prstGeom>
          <a:noFill/>
          <a:ln w="0">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41"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Few Shot example</a:t>
            </a:r>
            <a:endParaRPr b="0" lang="en-US" sz="3200" strike="noStrike" u="none">
              <a:solidFill>
                <a:schemeClr val="dk1"/>
              </a:solidFill>
              <a:uFillTx/>
              <a:latin typeface="Calibri"/>
            </a:endParaRPr>
          </a:p>
        </p:txBody>
      </p:sp>
      <p:pic>
        <p:nvPicPr>
          <p:cNvPr id="342" name="Picture 4" descr=""/>
          <p:cNvPicPr/>
          <p:nvPr/>
        </p:nvPicPr>
        <p:blipFill>
          <a:blip r:embed="rId1"/>
          <a:stretch/>
        </p:blipFill>
        <p:spPr>
          <a:xfrm>
            <a:off x="806040" y="1137240"/>
            <a:ext cx="9895320" cy="3456000"/>
          </a:xfrm>
          <a:prstGeom prst="rect">
            <a:avLst/>
          </a:prstGeom>
          <a:noFill/>
          <a:ln w="0">
            <a:noFill/>
          </a:ln>
        </p:spPr>
      </p:pic>
      <p:sp>
        <p:nvSpPr>
          <p:cNvPr id="343" name="TextBox 6"/>
          <p:cNvSpPr/>
          <p:nvPr/>
        </p:nvSpPr>
        <p:spPr>
          <a:xfrm>
            <a:off x="1040400" y="4303800"/>
            <a:ext cx="9895320" cy="20098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trike="noStrike" u="none">
                <a:solidFill>
                  <a:schemeClr val="dk1"/>
                </a:solidFill>
                <a:uFillTx/>
                <a:latin typeface="-apple-system"/>
              </a:rPr>
              <a:t>Prompt</a:t>
            </a:r>
            <a:r>
              <a:rPr b="0" lang="en-US" sz="1800" strike="noStrike" u="none">
                <a:solidFill>
                  <a:schemeClr val="dk1"/>
                </a:solidFill>
                <a:uFillTx/>
                <a:latin typeface="-apple-system"/>
              </a:rPr>
              <a:t>: Given a few sentences, classify their sentiment as Positive, Negative, or Neutral.</a:t>
            </a:r>
            <a:endParaRPr b="0" lang="en-US" sz="1800" strike="noStrike" u="none">
              <a:solidFill>
                <a:srgbClr val="000000"/>
              </a:solidFill>
              <a:uFillTx/>
              <a:latin typeface="Arial"/>
            </a:endParaRPr>
          </a:p>
          <a:p>
            <a:pPr defTabSz="914400">
              <a:lnSpc>
                <a:spcPct val="100000"/>
              </a:lnSpc>
            </a:pPr>
            <a:r>
              <a:rPr b="1" lang="en-US" sz="1800" strike="noStrike" u="none">
                <a:solidFill>
                  <a:schemeClr val="dk1"/>
                </a:solidFill>
                <a:uFillTx/>
                <a:latin typeface="-apple-system"/>
              </a:rPr>
              <a:t>Few-Shot Examples</a:t>
            </a:r>
            <a:r>
              <a:rPr b="0" lang="en-US" sz="1800" strike="noStrike" u="none">
                <a:solidFill>
                  <a:schemeClr val="dk1"/>
                </a:solidFill>
                <a:uFillTx/>
                <a:latin typeface="-apple-system"/>
              </a:rPr>
              <a:t>:</a:t>
            </a:r>
            <a:endParaRPr b="0" lang="en-US" sz="1800" strike="noStrike" u="none">
              <a:solidFill>
                <a:srgbClr val="000000"/>
              </a:solidFill>
              <a:uFillTx/>
              <a:latin typeface="Arial"/>
            </a:endParaRPr>
          </a:p>
          <a:p>
            <a:pPr indent="-216000" defTabSz="914400">
              <a:lnSpc>
                <a:spcPct val="100000"/>
              </a:lnSpc>
              <a:buClr>
                <a:srgbClr val="000000"/>
              </a:buClr>
              <a:buFont typeface="Calibri Light"/>
              <a:buAutoNum type="arabicPeriod"/>
            </a:pPr>
            <a:r>
              <a:rPr b="0" lang="en-US" sz="1800" strike="noStrike" u="none">
                <a:solidFill>
                  <a:schemeClr val="dk1"/>
                </a:solidFill>
                <a:uFillTx/>
                <a:latin typeface="-apple-system"/>
              </a:rPr>
              <a:t>"I love this product!" - Positive</a:t>
            </a:r>
            <a:endParaRPr b="0" lang="en-US" sz="1800" strike="noStrike" u="none">
              <a:solidFill>
                <a:srgbClr val="000000"/>
              </a:solidFill>
              <a:uFillTx/>
              <a:latin typeface="Arial"/>
            </a:endParaRPr>
          </a:p>
          <a:p>
            <a:pPr indent="-216000" defTabSz="914400">
              <a:lnSpc>
                <a:spcPct val="100000"/>
              </a:lnSpc>
              <a:buClr>
                <a:srgbClr val="000000"/>
              </a:buClr>
              <a:buFont typeface="Calibri Light"/>
              <a:buAutoNum type="arabicPeriod"/>
            </a:pPr>
            <a:r>
              <a:rPr b="0" lang="en-US" sz="1800" strike="noStrike" u="none">
                <a:solidFill>
                  <a:schemeClr val="dk1"/>
                </a:solidFill>
                <a:uFillTx/>
                <a:latin typeface="-apple-system"/>
              </a:rPr>
              <a:t>"This is the worst experience ever." - Negative</a:t>
            </a:r>
            <a:endParaRPr b="0" lang="en-US" sz="1800" strike="noStrike" u="none">
              <a:solidFill>
                <a:srgbClr val="000000"/>
              </a:solidFill>
              <a:uFillTx/>
              <a:latin typeface="Arial"/>
            </a:endParaRPr>
          </a:p>
          <a:p>
            <a:pPr indent="-216000" defTabSz="914400">
              <a:lnSpc>
                <a:spcPct val="100000"/>
              </a:lnSpc>
              <a:buClr>
                <a:srgbClr val="000000"/>
              </a:buClr>
              <a:buFont typeface="Calibri Light"/>
              <a:buAutoNum type="arabicPeriod"/>
            </a:pPr>
            <a:r>
              <a:rPr b="0" lang="en-US" sz="1800" strike="noStrike" u="none">
                <a:solidFill>
                  <a:schemeClr val="dk1"/>
                </a:solidFill>
                <a:uFillTx/>
                <a:latin typeface="-apple-system"/>
              </a:rPr>
              <a:t>"It's an average movie, nothing special." - Neutral</a:t>
            </a:r>
            <a:endParaRPr b="0" lang="en-US" sz="1800" strike="noStrike" u="none">
              <a:solidFill>
                <a:srgbClr val="000000"/>
              </a:solidFill>
              <a:uFillTx/>
              <a:latin typeface="Arial"/>
            </a:endParaRPr>
          </a:p>
          <a:p>
            <a:pPr defTabSz="914400">
              <a:lnSpc>
                <a:spcPct val="100000"/>
              </a:lnSpc>
            </a:pPr>
            <a:r>
              <a:rPr b="0" lang="en-US" sz="1800" strike="noStrike" u="none">
                <a:solidFill>
                  <a:schemeClr val="dk1"/>
                </a:solidFill>
                <a:uFillTx/>
                <a:latin typeface="-apple-system"/>
              </a:rPr>
              <a:t>The model uses these examples to understand the sentiment analysis task, identifying key words and phrases indicative of each sentiment category.</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45"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response</a:t>
            </a:r>
            <a:endParaRPr b="0" lang="en-US" sz="3200" strike="noStrike" u="none">
              <a:solidFill>
                <a:schemeClr val="dk1"/>
              </a:solidFill>
              <a:uFillTx/>
              <a:latin typeface="Calibri"/>
            </a:endParaRPr>
          </a:p>
        </p:txBody>
      </p:sp>
      <p:sp>
        <p:nvSpPr>
          <p:cNvPr id="346" name="TextBox 4"/>
          <p:cNvSpPr/>
          <p:nvPr/>
        </p:nvSpPr>
        <p:spPr>
          <a:xfrm>
            <a:off x="1762560" y="775080"/>
            <a:ext cx="10017720" cy="6307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2400" strike="noStrike" u="none">
                <a:solidFill>
                  <a:schemeClr val="dk1"/>
                </a:solidFill>
                <a:uFillTx/>
                <a:latin typeface="Calibri"/>
              </a:rPr>
              <a:t>INPUT: I thought it was okay</a:t>
            </a:r>
            <a:endParaRPr b="0" lang="en-US" sz="2400" strike="noStrike" u="none">
              <a:solidFill>
                <a:srgbClr val="000000"/>
              </a:solidFill>
              <a:uFillTx/>
              <a:latin typeface="Arial"/>
            </a:endParaRPr>
          </a:p>
          <a:p>
            <a:pPr defTabSz="914400">
              <a:lnSpc>
                <a:spcPct val="100000"/>
              </a:lnSpc>
            </a:pPr>
            <a:r>
              <a:rPr b="0" lang="en-US" sz="2400" strike="noStrike" u="none">
                <a:solidFill>
                  <a:schemeClr val="dk1"/>
                </a:solidFill>
                <a:uFillTx/>
                <a:latin typeface="Calibri"/>
              </a:rPr>
              <a:t> </a:t>
            </a:r>
            <a:r>
              <a:rPr b="1" lang="en-US" sz="2400" strike="noStrike" u="none">
                <a:solidFill>
                  <a:srgbClr val="c00000"/>
                </a:solidFill>
                <a:uFillTx/>
                <a:latin typeface="Calibri"/>
              </a:rPr>
              <a:t>Sure, I'd be happy to help! As a sentiment classifier, I can analyze the messages you provide and give the percentage of positive, neutral, and negative sentiment for each one. Here are my assessments for the messages you've given so far:</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1" lang="en-US" sz="2400" strike="noStrike" u="none">
                <a:solidFill>
                  <a:srgbClr val="c00000"/>
                </a:solidFill>
                <a:uFillTx/>
                <a:latin typeface="Calibri"/>
              </a:rPr>
              <a:t>1. "I liked it" -7 0% positive, 30% neutral, 0% negative</a:t>
            </a:r>
            <a:endParaRPr b="0" lang="en-US" sz="2400" strike="noStrike" u="none">
              <a:solidFill>
                <a:srgbClr val="000000"/>
              </a:solidFill>
              <a:uFillTx/>
              <a:latin typeface="Arial"/>
            </a:endParaRPr>
          </a:p>
          <a:p>
            <a:pPr defTabSz="914400">
              <a:lnSpc>
                <a:spcPct val="100000"/>
              </a:lnSpc>
            </a:pPr>
            <a:r>
              <a:rPr b="1" lang="en-US" sz="2400" strike="noStrike" u="none">
                <a:solidFill>
                  <a:srgbClr val="c00000"/>
                </a:solidFill>
                <a:uFillTx/>
                <a:latin typeface="Calibri"/>
              </a:rPr>
              <a:t>2. "It could be better" - 0% positive, 50% neutral, 50% negative</a:t>
            </a:r>
            <a:endParaRPr b="0" lang="en-US" sz="2400" strike="noStrike" u="none">
              <a:solidFill>
                <a:srgbClr val="000000"/>
              </a:solidFill>
              <a:uFillTx/>
              <a:latin typeface="Arial"/>
            </a:endParaRPr>
          </a:p>
          <a:p>
            <a:pPr defTabSz="914400">
              <a:lnSpc>
                <a:spcPct val="100000"/>
              </a:lnSpc>
            </a:pPr>
            <a:r>
              <a:rPr b="1" lang="en-US" sz="2400" strike="noStrike" u="none">
                <a:solidFill>
                  <a:srgbClr val="c00000"/>
                </a:solidFill>
                <a:uFillTx/>
                <a:latin typeface="Calibri"/>
              </a:rPr>
              <a:t>3. "It's fine" - 25% positive, 50% neutral, 25% negative</a:t>
            </a:r>
            <a:endParaRPr b="0" lang="en-US" sz="2400" strike="noStrike" u="none">
              <a:solidFill>
                <a:srgbClr val="000000"/>
              </a:solidFill>
              <a:uFillTx/>
              <a:latin typeface="Arial"/>
            </a:endParaRPr>
          </a:p>
          <a:p>
            <a:pPr defTabSz="914400">
              <a:lnSpc>
                <a:spcPct val="100000"/>
              </a:lnSpc>
            </a:pPr>
            <a:r>
              <a:rPr b="1" lang="en-US" sz="2400" strike="noStrike" u="none">
                <a:solidFill>
                  <a:srgbClr val="c00000"/>
                </a:solidFill>
                <a:uFillTx/>
                <a:latin typeface="Calibri"/>
              </a:rPr>
              <a:t>4. "I thought it was okay" - 25% positive, 40% neutral, 35% negative</a:t>
            </a: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0" lang="en-US" sz="2400" strike="noStrike" u="none">
                <a:solidFill>
                  <a:schemeClr val="dk1"/>
                </a:solidFill>
                <a:uFillTx/>
                <a:latin typeface="Calibri"/>
              </a:rPr>
              <a:t>Please keep in mind that these assessments are based on my analysis of the language used in each message, and may not reflect the actual sentiment or intention of the speaker. Additionally, it's important to note that sentiment analysis can be subjective and may not always be accurate or reliable.</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48"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Prompt Engineering</a:t>
            </a:r>
            <a:endParaRPr b="0" lang="en-US" sz="3200" strike="noStrike" u="none">
              <a:solidFill>
                <a:schemeClr val="dk1"/>
              </a:solidFill>
              <a:uFillTx/>
              <a:latin typeface="Calibri"/>
            </a:endParaRPr>
          </a:p>
        </p:txBody>
      </p:sp>
      <p:pic>
        <p:nvPicPr>
          <p:cNvPr id="349" name="Picture 4" descr=""/>
          <p:cNvPicPr/>
          <p:nvPr/>
        </p:nvPicPr>
        <p:blipFill>
          <a:blip r:embed="rId1"/>
          <a:stretch/>
        </p:blipFill>
        <p:spPr>
          <a:xfrm>
            <a:off x="1333080" y="2952360"/>
            <a:ext cx="9685440" cy="2872800"/>
          </a:xfrm>
          <a:prstGeom prst="rect">
            <a:avLst/>
          </a:prstGeom>
          <a:noFill/>
          <a:ln w="0">
            <a:noFill/>
          </a:ln>
        </p:spPr>
      </p:pic>
      <p:sp>
        <p:nvSpPr>
          <p:cNvPr id="350" name="TextBox 6"/>
          <p:cNvSpPr/>
          <p:nvPr/>
        </p:nvSpPr>
        <p:spPr>
          <a:xfrm>
            <a:off x="1022760" y="1517760"/>
            <a:ext cx="10757520" cy="638280"/>
          </a:xfrm>
          <a:prstGeom prst="rect">
            <a:avLst/>
          </a:prstGeom>
          <a:solidFill>
            <a:schemeClr val="accent6">
              <a:lumMod val="20000"/>
              <a:lumOff val="80000"/>
            </a:schemeClr>
          </a:solid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rgbClr val="0d0d0d"/>
                </a:solidFill>
                <a:highlight>
                  <a:srgbClr val="ffffff"/>
                </a:highlight>
                <a:uFillTx/>
                <a:latin typeface="ui-sans-serif"/>
              </a:rPr>
              <a:t>Prompts are designed to instruct the model on the kind of output expected. Here are some common types of prompts, with examples for various tasks:</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TextBox 4"/>
          <p:cNvSpPr/>
          <p:nvPr/>
        </p:nvSpPr>
        <p:spPr>
          <a:xfrm>
            <a:off x="1153440" y="3289680"/>
            <a:ext cx="10466640" cy="2832840"/>
          </a:xfrm>
          <a:prstGeom prst="rect">
            <a:avLst/>
          </a:prstGeom>
          <a:solidFill>
            <a:schemeClr val="accent5">
              <a:lumMod val="20000"/>
              <a:lumOff val="80000"/>
            </a:schemeClr>
          </a:solidFill>
          <a:ln w="0">
            <a:noFill/>
          </a:ln>
        </p:spPr>
        <p:style>
          <a:lnRef idx="0"/>
          <a:fillRef idx="0"/>
          <a:effectRef idx="0"/>
          <a:fontRef idx="minor"/>
        </p:style>
        <p:txBody>
          <a:bodyPr lIns="90000" rIns="90000" tIns="45000" bIns="45000" anchor="t">
            <a:spAutoFit/>
          </a:bodyPr>
          <a:p>
            <a:pPr defTabSz="914400">
              <a:lnSpc>
                <a:spcPct val="100000"/>
              </a:lnSpc>
            </a:pPr>
            <a:r>
              <a:rPr b="1" lang="en-US" sz="1800" strike="noStrike" u="none">
                <a:solidFill>
                  <a:srgbClr val="0d0d0d"/>
                </a:solidFill>
                <a:highlight>
                  <a:srgbClr val="ffffff"/>
                </a:highlight>
                <a:uFillTx/>
                <a:latin typeface="ui-sans-serif"/>
              </a:rPr>
              <a:t>Shape Prompting</a:t>
            </a:r>
            <a:endParaRPr b="0" lang="en-US" sz="1800" strike="noStrike" u="none">
              <a:solidFill>
                <a:srgbClr val="000000"/>
              </a:solidFill>
              <a:uFillTx/>
              <a:latin typeface="Arial"/>
            </a:endParaRPr>
          </a:p>
          <a:p>
            <a:pPr defTabSz="914400">
              <a:lnSpc>
                <a:spcPct val="100000"/>
              </a:lnSpc>
            </a:pPr>
            <a:r>
              <a:rPr b="0" lang="en-US" sz="1800" strike="noStrike" u="none">
                <a:solidFill>
                  <a:srgbClr val="0d0d0d"/>
                </a:solidFill>
                <a:highlight>
                  <a:srgbClr val="ffffff"/>
                </a:highlight>
                <a:uFillTx/>
                <a:latin typeface="ui-sans-serif"/>
              </a:rPr>
              <a:t>Shape prompting involves structuring prompts in a way that influences the "shape" or structure of the model's response. This could mean specifying the format, style, or sequence of the output. This technique is particularly useful for tasks where the structure of the output is as important as the content itself, such as generating lists, bullet points, tables, or following a specific writing style.</a:t>
            </a:r>
            <a:endParaRPr b="0" lang="en-US" sz="1800" strike="noStrike" u="none">
              <a:solidFill>
                <a:srgbClr val="000000"/>
              </a:solidFill>
              <a:uFillTx/>
              <a:latin typeface="Arial"/>
            </a:endParaRPr>
          </a:p>
          <a:p>
            <a:pPr defTabSz="914400">
              <a:lnSpc>
                <a:spcPct val="100000"/>
              </a:lnSpc>
            </a:pPr>
            <a:r>
              <a:rPr b="1" lang="en-US" sz="1800" strike="noStrike" u="none">
                <a:solidFill>
                  <a:srgbClr val="0d0d0d"/>
                </a:solidFill>
                <a:highlight>
                  <a:srgbClr val="ffffff"/>
                </a:highlight>
                <a:uFillTx/>
                <a:latin typeface="ui-sans-serif"/>
              </a:rPr>
              <a:t>Characteristics:</a:t>
            </a:r>
            <a:endParaRPr b="0" lang="en-US" sz="1800" strike="noStrike" u="none">
              <a:solidFill>
                <a:srgbClr val="000000"/>
              </a:solidFill>
              <a:uFillTx/>
              <a:latin typeface="Arial"/>
            </a:endParaRPr>
          </a:p>
          <a:p>
            <a:pPr indent="-216000" defTabSz="914400">
              <a:lnSpc>
                <a:spcPct val="100000"/>
              </a:lnSpc>
              <a:buClr>
                <a:srgbClr val="0d0d0d"/>
              </a:buClr>
              <a:buFont typeface="Calibri Light"/>
              <a:buAutoNum type="arabicPeriod"/>
            </a:pPr>
            <a:r>
              <a:rPr b="1" lang="en-US" sz="1800" strike="noStrike" u="none">
                <a:solidFill>
                  <a:srgbClr val="0d0d0d"/>
                </a:solidFill>
                <a:highlight>
                  <a:srgbClr val="ffffff"/>
                </a:highlight>
                <a:uFillTx/>
                <a:latin typeface="ui-sans-serif"/>
              </a:rPr>
              <a:t>Output Structure</a:t>
            </a:r>
            <a:r>
              <a:rPr b="0" lang="en-US" sz="1800" strike="noStrike" u="none">
                <a:solidFill>
                  <a:srgbClr val="0d0d0d"/>
                </a:solidFill>
                <a:highlight>
                  <a:srgbClr val="ffffff"/>
                </a:highlight>
                <a:uFillTx/>
                <a:latin typeface="ui-sans-serif"/>
              </a:rPr>
              <a:t>: Prompts guide the model to produce outputs in a specific format or style.</a:t>
            </a:r>
            <a:endParaRPr b="0" lang="en-US" sz="1800" strike="noStrike" u="none">
              <a:solidFill>
                <a:srgbClr val="000000"/>
              </a:solidFill>
              <a:uFillTx/>
              <a:latin typeface="Arial"/>
            </a:endParaRPr>
          </a:p>
          <a:p>
            <a:pPr indent="-216000" defTabSz="914400">
              <a:lnSpc>
                <a:spcPct val="100000"/>
              </a:lnSpc>
              <a:buClr>
                <a:srgbClr val="0d0d0d"/>
              </a:buClr>
              <a:buFont typeface="Calibri Light"/>
              <a:buAutoNum type="arabicPeriod"/>
            </a:pPr>
            <a:r>
              <a:rPr b="1" lang="en-US" sz="1800" strike="noStrike" u="none">
                <a:solidFill>
                  <a:srgbClr val="0d0d0d"/>
                </a:solidFill>
                <a:highlight>
                  <a:srgbClr val="ffffff"/>
                </a:highlight>
                <a:uFillTx/>
                <a:latin typeface="ui-sans-serif"/>
              </a:rPr>
              <a:t>Formatting Instructions</a:t>
            </a:r>
            <a:r>
              <a:rPr b="0" lang="en-US" sz="1800" strike="noStrike" u="none">
                <a:solidFill>
                  <a:srgbClr val="0d0d0d"/>
                </a:solidFill>
                <a:highlight>
                  <a:srgbClr val="ffffff"/>
                </a:highlight>
                <a:uFillTx/>
                <a:latin typeface="ui-sans-serif"/>
              </a:rPr>
              <a:t>: They include explicit instructions about the layout of the response.</a:t>
            </a:r>
            <a:endParaRPr b="0" lang="en-US" sz="1800" strike="noStrike" u="none">
              <a:solidFill>
                <a:srgbClr val="000000"/>
              </a:solidFill>
              <a:uFillTx/>
              <a:latin typeface="Arial"/>
            </a:endParaRPr>
          </a:p>
          <a:p>
            <a:pPr indent="-216000" defTabSz="914400">
              <a:lnSpc>
                <a:spcPct val="100000"/>
              </a:lnSpc>
              <a:buClr>
                <a:srgbClr val="0d0d0d"/>
              </a:buClr>
              <a:buFont typeface="Calibri Light"/>
              <a:buAutoNum type="arabicPeriod"/>
            </a:pPr>
            <a:r>
              <a:rPr b="1" lang="en-US" sz="1800" strike="noStrike" u="none">
                <a:solidFill>
                  <a:srgbClr val="0d0d0d"/>
                </a:solidFill>
                <a:highlight>
                  <a:srgbClr val="ffffff"/>
                </a:highlight>
                <a:uFillTx/>
                <a:latin typeface="ui-sans-serif"/>
              </a:rPr>
              <a:t>Consistency</a:t>
            </a:r>
            <a:r>
              <a:rPr b="0" lang="en-US" sz="1800" strike="noStrike" u="none">
                <a:solidFill>
                  <a:srgbClr val="0d0d0d"/>
                </a:solidFill>
                <a:highlight>
                  <a:srgbClr val="ffffff"/>
                </a:highlight>
                <a:uFillTx/>
                <a:latin typeface="ui-sans-serif"/>
              </a:rPr>
              <a:t>: Ensures the model generates consistent and predictable outputs.</a:t>
            </a:r>
            <a:endParaRPr b="0" lang="en-US" sz="1800" strike="noStrike" u="none">
              <a:solidFill>
                <a:srgbClr val="000000"/>
              </a:solidFill>
              <a:uFillTx/>
              <a:latin typeface="Arial"/>
            </a:endParaRPr>
          </a:p>
        </p:txBody>
      </p:sp>
      <p:sp>
        <p:nvSpPr>
          <p:cNvPr id="352" name="TextBox 6"/>
          <p:cNvSpPr/>
          <p:nvPr/>
        </p:nvSpPr>
        <p:spPr>
          <a:xfrm>
            <a:off x="3040920" y="1319040"/>
            <a:ext cx="6109560" cy="2009880"/>
          </a:xfrm>
          <a:prstGeom prst="rect">
            <a:avLst/>
          </a:prstGeom>
          <a:noFill/>
          <a:ln w="57150">
            <a:solidFill>
              <a:srgbClr val="4472c4"/>
            </a:solidFill>
            <a:round/>
          </a:ln>
        </p:spPr>
        <p:style>
          <a:lnRef idx="0"/>
          <a:fillRef idx="0"/>
          <a:effectRef idx="0"/>
          <a:fontRef idx="minor"/>
        </p:style>
        <p:txBody>
          <a:bodyPr lIns="90000" rIns="90000" tIns="45000" bIns="45000" anchor="t">
            <a:spAutoFit/>
          </a:bodyPr>
          <a:p>
            <a:pPr indent="-216000" defTabSz="914400">
              <a:lnSpc>
                <a:spcPct val="100000"/>
              </a:lnSpc>
              <a:buClr>
                <a:srgbClr val="0d0d0d"/>
              </a:buClr>
              <a:buFont typeface="Arial"/>
              <a:buChar char="•"/>
            </a:pPr>
            <a:r>
              <a:rPr b="1" lang="en-US" sz="1800" strike="noStrike" u="none">
                <a:solidFill>
                  <a:srgbClr val="0d0d0d"/>
                </a:solidFill>
                <a:highlight>
                  <a:srgbClr val="ffffff"/>
                </a:highlight>
                <a:uFillTx/>
                <a:latin typeface="ui-sans-serif"/>
              </a:rPr>
              <a:t>Human Effort Prompting</a:t>
            </a:r>
            <a:r>
              <a:rPr b="0" lang="en-US" sz="1800" strike="noStrike" u="none">
                <a:solidFill>
                  <a:srgbClr val="0d0d0d"/>
                </a:solidFill>
                <a:highlight>
                  <a:srgbClr val="ffffff"/>
                </a:highlight>
                <a:uFillTx/>
                <a:latin typeface="ui-sans-serif"/>
              </a:rPr>
              <a:t> focuses on crafting detailed, context-rich, and specific prompts to guide the model towards generating high-quality responses.</a:t>
            </a:r>
            <a:endParaRPr b="0" lang="en-US" sz="1800" strike="noStrike" u="none">
              <a:solidFill>
                <a:srgbClr val="000000"/>
              </a:solidFill>
              <a:uFillTx/>
              <a:latin typeface="Arial"/>
            </a:endParaRPr>
          </a:p>
          <a:p>
            <a:pPr indent="-216000" defTabSz="914400">
              <a:lnSpc>
                <a:spcPct val="100000"/>
              </a:lnSpc>
              <a:buClr>
                <a:srgbClr val="0d0d0d"/>
              </a:buClr>
              <a:buFont typeface="Arial"/>
              <a:buChar char="•"/>
            </a:pPr>
            <a:r>
              <a:rPr b="1" lang="en-US" sz="1800" strike="noStrike" u="none">
                <a:solidFill>
                  <a:srgbClr val="0d0d0d"/>
                </a:solidFill>
                <a:highlight>
                  <a:srgbClr val="ffffff"/>
                </a:highlight>
                <a:uFillTx/>
                <a:latin typeface="ui-sans-serif"/>
              </a:rPr>
              <a:t>Shape Prompting</a:t>
            </a:r>
            <a:r>
              <a:rPr b="0" lang="en-US" sz="1800" strike="noStrike" u="none">
                <a:solidFill>
                  <a:srgbClr val="0d0d0d"/>
                </a:solidFill>
                <a:highlight>
                  <a:srgbClr val="ffffff"/>
                </a:highlight>
                <a:uFillTx/>
                <a:latin typeface="ui-sans-serif"/>
              </a:rPr>
              <a:t> involves structuring the prompts to influence the format and style of the model’s outputs, ensuring the generated text adheres to a desired structure.</a:t>
            </a:r>
            <a:endParaRPr b="0" lang="en-US" sz="1800" strike="noStrike" u="none">
              <a:solidFill>
                <a:srgbClr val="000000"/>
              </a:solidFill>
              <a:uFillTx/>
              <a:latin typeface="Arial"/>
            </a:endParaRPr>
          </a:p>
        </p:txBody>
      </p:sp>
      <p:sp>
        <p:nvSpPr>
          <p:cNvPr id="353" name="Title 2"/>
          <p:cNvSpPr/>
          <p:nvPr/>
        </p:nvSpPr>
        <p:spPr>
          <a:xfrm>
            <a:off x="723960" y="501120"/>
            <a:ext cx="11208960" cy="463680"/>
          </a:xfrm>
          <a:prstGeom prst="rect">
            <a:avLst/>
          </a:prstGeom>
          <a:noFill/>
          <a:ln w="0">
            <a:noFill/>
          </a:ln>
        </p:spPr>
        <p:style>
          <a:lnRef idx="0"/>
          <a:fillRef idx="0"/>
          <a:effectRef idx="0"/>
          <a:fontRef idx="minor"/>
        </p:style>
        <p:txBody>
          <a:bodyPr anchor="ctr">
            <a:noAutofit/>
          </a:bodyPr>
          <a:p>
            <a:pPr defTabSz="914400">
              <a:lnSpc>
                <a:spcPct val="90000"/>
              </a:lnSpc>
            </a:pPr>
            <a:r>
              <a:rPr b="0" lang="en-IN" sz="3200" strike="noStrike" u="none">
                <a:solidFill>
                  <a:srgbClr val="a4123f"/>
                </a:solidFill>
                <a:uFillTx/>
                <a:latin typeface="Georgia"/>
              </a:rPr>
              <a:t>Prompt Engineering</a:t>
            </a:r>
            <a:endParaRPr b="0" lang="en-US" sz="3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55"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1" lang="en-US" sz="3200" strike="noStrike" u="none">
                <a:solidFill>
                  <a:srgbClr val="0d0d0d"/>
                </a:solidFill>
                <a:highlight>
                  <a:srgbClr val="ffffff"/>
                </a:highlight>
                <a:uFillTx/>
                <a:latin typeface="ui-sans-serif"/>
              </a:rPr>
              <a:t>Hand effort-Discrete Prompting</a:t>
            </a:r>
            <a:br>
              <a:rPr sz="3200"/>
            </a:br>
            <a:endParaRPr b="0" lang="en-US" sz="3200" strike="noStrike" u="none">
              <a:solidFill>
                <a:schemeClr val="dk1"/>
              </a:solidFill>
              <a:uFillTx/>
              <a:latin typeface="Calibri"/>
            </a:endParaRPr>
          </a:p>
        </p:txBody>
      </p:sp>
      <p:sp>
        <p:nvSpPr>
          <p:cNvPr id="356" name="TextBox 4"/>
          <p:cNvSpPr/>
          <p:nvPr/>
        </p:nvSpPr>
        <p:spPr>
          <a:xfrm>
            <a:off x="1284840" y="1137240"/>
            <a:ext cx="9621720" cy="310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trike="noStrike" u="none">
                <a:solidFill>
                  <a:srgbClr val="0d0d0d"/>
                </a:solidFill>
                <a:highlight>
                  <a:srgbClr val="ffffff"/>
                </a:highlight>
                <a:uFillTx/>
                <a:latin typeface="ui-sans-serif"/>
              </a:rPr>
              <a:t>Discrete Prompting</a:t>
            </a:r>
            <a:endParaRPr b="0" lang="en-US" sz="1800" strike="noStrike" u="none">
              <a:solidFill>
                <a:srgbClr val="000000"/>
              </a:solidFill>
              <a:uFillTx/>
              <a:latin typeface="Arial"/>
            </a:endParaRPr>
          </a:p>
          <a:p>
            <a:pPr defTabSz="914400">
              <a:lnSpc>
                <a:spcPct val="100000"/>
              </a:lnSpc>
            </a:pPr>
            <a:r>
              <a:rPr b="1" lang="en-US" sz="1800" strike="noStrike" u="none">
                <a:solidFill>
                  <a:srgbClr val="0d0d0d"/>
                </a:solidFill>
                <a:highlight>
                  <a:srgbClr val="ffffff"/>
                </a:highlight>
                <a:uFillTx/>
                <a:latin typeface="ui-sans-serif"/>
              </a:rPr>
              <a:t>Discrete prompting</a:t>
            </a:r>
            <a:r>
              <a:rPr b="0" lang="en-US" sz="1800" strike="noStrike" u="none">
                <a:solidFill>
                  <a:srgbClr val="0d0d0d"/>
                </a:solidFill>
                <a:highlight>
                  <a:srgbClr val="ffffff"/>
                </a:highlight>
                <a:uFillTx/>
                <a:latin typeface="ui-sans-serif"/>
              </a:rPr>
              <a:t> involves providing distinct and separate prompts for each task or query. Each prompt is self-contained and does not rely on the context from previous interactions. This approach is straightforward and often used when tasks are independent of each other or when the model needs to handle a variety of unrelated queries.</a:t>
            </a:r>
            <a:endParaRPr b="0" lang="en-US" sz="1800" strike="noStrike" u="none">
              <a:solidFill>
                <a:srgbClr val="000000"/>
              </a:solidFill>
              <a:uFillTx/>
              <a:latin typeface="Arial"/>
            </a:endParaRPr>
          </a:p>
          <a:p>
            <a:pPr defTabSz="914400">
              <a:lnSpc>
                <a:spcPct val="100000"/>
              </a:lnSpc>
            </a:pPr>
            <a:r>
              <a:rPr b="1" lang="en-US" sz="1800" strike="noStrike" u="none">
                <a:solidFill>
                  <a:srgbClr val="0d0d0d"/>
                </a:solidFill>
                <a:highlight>
                  <a:srgbClr val="ffffff"/>
                </a:highlight>
                <a:uFillTx/>
                <a:latin typeface="ui-sans-serif"/>
              </a:rPr>
              <a:t>Characteristics:</a:t>
            </a:r>
            <a:endParaRPr b="0" lang="en-US" sz="1800" strike="noStrike" u="none">
              <a:solidFill>
                <a:srgbClr val="000000"/>
              </a:solidFill>
              <a:uFillTx/>
              <a:latin typeface="Arial"/>
            </a:endParaRPr>
          </a:p>
          <a:p>
            <a:pPr indent="-216000" defTabSz="914400">
              <a:lnSpc>
                <a:spcPct val="100000"/>
              </a:lnSpc>
              <a:buClr>
                <a:srgbClr val="0d0d0d"/>
              </a:buClr>
              <a:buFont typeface="Calibri Light"/>
              <a:buAutoNum type="arabicPeriod"/>
            </a:pPr>
            <a:r>
              <a:rPr b="1" lang="en-US" sz="1800" strike="noStrike" u="none">
                <a:solidFill>
                  <a:srgbClr val="0d0d0d"/>
                </a:solidFill>
                <a:highlight>
                  <a:srgbClr val="ffffff"/>
                </a:highlight>
                <a:uFillTx/>
                <a:latin typeface="ui-sans-serif"/>
              </a:rPr>
              <a:t>Independence</a:t>
            </a:r>
            <a:r>
              <a:rPr b="0" lang="en-US" sz="1800" strike="noStrike" u="none">
                <a:solidFill>
                  <a:srgbClr val="0d0d0d"/>
                </a:solidFill>
                <a:highlight>
                  <a:srgbClr val="ffffff"/>
                </a:highlight>
                <a:uFillTx/>
                <a:latin typeface="ui-sans-serif"/>
              </a:rPr>
              <a:t>: Each prompt is independent and does not require context from previous prompts.</a:t>
            </a:r>
            <a:endParaRPr b="0" lang="en-US" sz="1800" strike="noStrike" u="none">
              <a:solidFill>
                <a:srgbClr val="000000"/>
              </a:solidFill>
              <a:uFillTx/>
              <a:latin typeface="Arial"/>
            </a:endParaRPr>
          </a:p>
          <a:p>
            <a:pPr indent="-216000" defTabSz="914400">
              <a:lnSpc>
                <a:spcPct val="100000"/>
              </a:lnSpc>
              <a:buClr>
                <a:srgbClr val="0d0d0d"/>
              </a:buClr>
              <a:buFont typeface="Calibri Light"/>
              <a:buAutoNum type="arabicPeriod"/>
            </a:pPr>
            <a:r>
              <a:rPr b="1" lang="en-US" sz="1800" strike="noStrike" u="none">
                <a:solidFill>
                  <a:srgbClr val="0d0d0d"/>
                </a:solidFill>
                <a:highlight>
                  <a:srgbClr val="ffffff"/>
                </a:highlight>
                <a:uFillTx/>
                <a:latin typeface="ui-sans-serif"/>
              </a:rPr>
              <a:t>Clarity</a:t>
            </a:r>
            <a:r>
              <a:rPr b="0" lang="en-US" sz="1800" strike="noStrike" u="none">
                <a:solidFill>
                  <a:srgbClr val="0d0d0d"/>
                </a:solidFill>
                <a:highlight>
                  <a:srgbClr val="ffffff"/>
                </a:highlight>
                <a:uFillTx/>
                <a:latin typeface="ui-sans-serif"/>
              </a:rPr>
              <a:t>: Prompts are clear and specific to the task at hand.</a:t>
            </a:r>
            <a:endParaRPr b="0" lang="en-US" sz="1800" strike="noStrike" u="none">
              <a:solidFill>
                <a:srgbClr val="000000"/>
              </a:solidFill>
              <a:uFillTx/>
              <a:latin typeface="Arial"/>
            </a:endParaRPr>
          </a:p>
          <a:p>
            <a:pPr indent="-216000" defTabSz="914400">
              <a:lnSpc>
                <a:spcPct val="100000"/>
              </a:lnSpc>
              <a:buClr>
                <a:srgbClr val="0d0d0d"/>
              </a:buClr>
              <a:buFont typeface="Calibri Light"/>
              <a:buAutoNum type="arabicPeriod"/>
            </a:pPr>
            <a:r>
              <a:rPr b="1" lang="en-US" sz="1800" strike="noStrike" u="none">
                <a:solidFill>
                  <a:srgbClr val="0d0d0d"/>
                </a:solidFill>
                <a:highlight>
                  <a:srgbClr val="ffffff"/>
                </a:highlight>
                <a:uFillTx/>
                <a:latin typeface="ui-sans-serif"/>
              </a:rPr>
              <a:t>Simplicity</a:t>
            </a:r>
            <a:r>
              <a:rPr b="0" lang="en-US" sz="1800" strike="noStrike" u="none">
                <a:solidFill>
                  <a:srgbClr val="0d0d0d"/>
                </a:solidFill>
                <a:highlight>
                  <a:srgbClr val="ffffff"/>
                </a:highlight>
                <a:uFillTx/>
                <a:latin typeface="ui-sans-serif"/>
              </a:rPr>
              <a:t>: This method is simple to implement as each query is treated separately.</a:t>
            </a:r>
            <a:endParaRPr b="0" lang="en-US" sz="1800" strike="noStrike" u="none">
              <a:solidFill>
                <a:srgbClr val="000000"/>
              </a:solidFill>
              <a:uFillTx/>
              <a:latin typeface="Arial"/>
            </a:endParaRPr>
          </a:p>
        </p:txBody>
      </p:sp>
      <p:sp>
        <p:nvSpPr>
          <p:cNvPr id="357" name="TextBox 8"/>
          <p:cNvSpPr/>
          <p:nvPr/>
        </p:nvSpPr>
        <p:spPr>
          <a:xfrm>
            <a:off x="2400120" y="4143240"/>
            <a:ext cx="610956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IN" sz="1800" strike="noStrike" u="none">
                <a:solidFill>
                  <a:schemeClr val="dk1"/>
                </a:solidFill>
                <a:uFillTx/>
                <a:latin typeface="Calibri"/>
              </a:rPr>
              <a:t>Prompt 1: "What is the capital of France?“</a:t>
            </a:r>
            <a:endParaRPr b="0" lang="en-US" sz="1800" strike="noStrike" u="none">
              <a:solidFill>
                <a:srgbClr val="000000"/>
              </a:solidFill>
              <a:uFillTx/>
              <a:latin typeface="Arial"/>
            </a:endParaRPr>
          </a:p>
          <a:p>
            <a:pPr defTabSz="914400">
              <a:lnSpc>
                <a:spcPct val="100000"/>
              </a:lnSpc>
            </a:pPr>
            <a:r>
              <a:rPr b="0" lang="en-IN" sz="1800" strike="noStrike" u="none">
                <a:solidFill>
                  <a:schemeClr val="dk1"/>
                </a:solidFill>
                <a:uFillTx/>
                <a:latin typeface="Calibri"/>
              </a:rPr>
              <a:t> </a:t>
            </a:r>
            <a:r>
              <a:rPr b="0" lang="en-IN" sz="1800" strike="noStrike" u="none">
                <a:solidFill>
                  <a:schemeClr val="dk1"/>
                </a:solidFill>
                <a:uFillTx/>
                <a:latin typeface="Calibri"/>
              </a:rPr>
              <a:t>Prompt 2: "List three benefits of exercise.“</a:t>
            </a:r>
            <a:endParaRPr b="0" lang="en-US" sz="1800" strike="noStrike" u="none">
              <a:solidFill>
                <a:srgbClr val="000000"/>
              </a:solidFill>
              <a:uFillTx/>
              <a:latin typeface="Arial"/>
            </a:endParaRPr>
          </a:p>
          <a:p>
            <a:pPr defTabSz="914400">
              <a:lnSpc>
                <a:spcPct val="100000"/>
              </a:lnSpc>
            </a:pPr>
            <a:r>
              <a:rPr b="0" lang="en-IN" sz="1800" strike="noStrike" u="none">
                <a:solidFill>
                  <a:schemeClr val="dk1"/>
                </a:solidFill>
                <a:uFillTx/>
                <a:latin typeface="Calibri"/>
              </a:rPr>
              <a:t> </a:t>
            </a:r>
            <a:r>
              <a:rPr b="0" lang="en-IN" sz="1800" strike="noStrike" u="none">
                <a:solidFill>
                  <a:schemeClr val="dk1"/>
                </a:solidFill>
                <a:uFillTx/>
                <a:latin typeface="Calibri"/>
              </a:rPr>
              <a:t>Prompt 3: "Describe the process of photosynthesis."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59"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1" lang="en-US" sz="3200" strike="noStrike" u="none">
                <a:solidFill>
                  <a:srgbClr val="0d0d0d"/>
                </a:solidFill>
                <a:highlight>
                  <a:srgbClr val="ffffff"/>
                </a:highlight>
                <a:uFillTx/>
                <a:latin typeface="ui-sans-serif"/>
              </a:rPr>
              <a:t>Hand –Effort Continuous Prompting</a:t>
            </a:r>
            <a:br>
              <a:rPr sz="3200"/>
            </a:br>
            <a:endParaRPr b="0" lang="en-US" sz="3200" strike="noStrike" u="none">
              <a:solidFill>
                <a:schemeClr val="dk1"/>
              </a:solidFill>
              <a:uFillTx/>
              <a:latin typeface="Calibri"/>
            </a:endParaRPr>
          </a:p>
        </p:txBody>
      </p:sp>
      <p:sp>
        <p:nvSpPr>
          <p:cNvPr id="360" name="TextBox 4"/>
          <p:cNvSpPr/>
          <p:nvPr/>
        </p:nvSpPr>
        <p:spPr>
          <a:xfrm>
            <a:off x="1111680" y="603720"/>
            <a:ext cx="9767160" cy="2558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trike="noStrike" u="none">
                <a:solidFill>
                  <a:srgbClr val="0d0d0d"/>
                </a:solidFill>
                <a:highlight>
                  <a:srgbClr val="ffffff"/>
                </a:highlight>
                <a:uFillTx/>
                <a:latin typeface="ui-sans-serif"/>
              </a:rPr>
              <a:t>Continuous prompting</a:t>
            </a:r>
            <a:r>
              <a:rPr b="0" lang="en-US" sz="1800" strike="noStrike" u="none">
                <a:solidFill>
                  <a:srgbClr val="0d0d0d"/>
                </a:solidFill>
                <a:highlight>
                  <a:srgbClr val="ffffff"/>
                </a:highlight>
                <a:uFillTx/>
                <a:latin typeface="ui-sans-serif"/>
              </a:rPr>
              <a:t> involves maintaining context across multiple prompts, allowing the conversation or task to build progressively. This approach is useful for complex tasks that require context retention, such as carrying on a conversation, multi-step problem-solving, or detailed storytelling.</a:t>
            </a:r>
            <a:endParaRPr b="0" lang="en-US" sz="1800" strike="noStrike" u="none">
              <a:solidFill>
                <a:srgbClr val="000000"/>
              </a:solidFill>
              <a:uFillTx/>
              <a:latin typeface="Arial"/>
            </a:endParaRPr>
          </a:p>
          <a:p>
            <a:pPr defTabSz="914400">
              <a:lnSpc>
                <a:spcPct val="100000"/>
              </a:lnSpc>
            </a:pPr>
            <a:r>
              <a:rPr b="1" lang="en-US" sz="1800" strike="noStrike" u="none">
                <a:solidFill>
                  <a:srgbClr val="0d0d0d"/>
                </a:solidFill>
                <a:highlight>
                  <a:srgbClr val="ffffff"/>
                </a:highlight>
                <a:uFillTx/>
                <a:latin typeface="ui-sans-serif"/>
              </a:rPr>
              <a:t>Characteristics:</a:t>
            </a:r>
            <a:endParaRPr b="0" lang="en-US" sz="1800" strike="noStrike" u="none">
              <a:solidFill>
                <a:srgbClr val="000000"/>
              </a:solidFill>
              <a:uFillTx/>
              <a:latin typeface="Arial"/>
            </a:endParaRPr>
          </a:p>
          <a:p>
            <a:pPr indent="-216000" defTabSz="914400">
              <a:lnSpc>
                <a:spcPct val="100000"/>
              </a:lnSpc>
              <a:buClr>
                <a:srgbClr val="0d0d0d"/>
              </a:buClr>
              <a:buFont typeface="Calibri Light"/>
              <a:buAutoNum type="arabicPeriod"/>
            </a:pPr>
            <a:r>
              <a:rPr b="1" lang="en-US" sz="1800" strike="noStrike" u="none">
                <a:solidFill>
                  <a:srgbClr val="0d0d0d"/>
                </a:solidFill>
                <a:highlight>
                  <a:srgbClr val="ffffff"/>
                </a:highlight>
                <a:uFillTx/>
                <a:latin typeface="ui-sans-serif"/>
              </a:rPr>
              <a:t>Context Retention</a:t>
            </a:r>
            <a:r>
              <a:rPr b="0" lang="en-US" sz="1800" strike="noStrike" u="none">
                <a:solidFill>
                  <a:srgbClr val="0d0d0d"/>
                </a:solidFill>
                <a:highlight>
                  <a:srgbClr val="ffffff"/>
                </a:highlight>
                <a:uFillTx/>
                <a:latin typeface="ui-sans-serif"/>
              </a:rPr>
              <a:t>: The model retains context from previous interactions.</a:t>
            </a:r>
            <a:endParaRPr b="0" lang="en-US" sz="1800" strike="noStrike" u="none">
              <a:solidFill>
                <a:srgbClr val="000000"/>
              </a:solidFill>
              <a:uFillTx/>
              <a:latin typeface="Arial"/>
            </a:endParaRPr>
          </a:p>
          <a:p>
            <a:pPr indent="-216000" defTabSz="914400">
              <a:lnSpc>
                <a:spcPct val="100000"/>
              </a:lnSpc>
              <a:buClr>
                <a:srgbClr val="0d0d0d"/>
              </a:buClr>
              <a:buFont typeface="Calibri Light"/>
              <a:buAutoNum type="arabicPeriod"/>
            </a:pPr>
            <a:r>
              <a:rPr b="1" lang="en-US" sz="1800" strike="noStrike" u="none">
                <a:solidFill>
                  <a:srgbClr val="0d0d0d"/>
                </a:solidFill>
                <a:highlight>
                  <a:srgbClr val="ffffff"/>
                </a:highlight>
                <a:uFillTx/>
                <a:latin typeface="ui-sans-serif"/>
              </a:rPr>
              <a:t>Coherence</a:t>
            </a:r>
            <a:r>
              <a:rPr b="0" lang="en-US" sz="1800" strike="noStrike" u="none">
                <a:solidFill>
                  <a:srgbClr val="0d0d0d"/>
                </a:solidFill>
                <a:highlight>
                  <a:srgbClr val="ffffff"/>
                </a:highlight>
                <a:uFillTx/>
                <a:latin typeface="ui-sans-serif"/>
              </a:rPr>
              <a:t>: Ensures coherence and continuity in the generated responses.</a:t>
            </a:r>
            <a:endParaRPr b="0" lang="en-US" sz="1800" strike="noStrike" u="none">
              <a:solidFill>
                <a:srgbClr val="000000"/>
              </a:solidFill>
              <a:uFillTx/>
              <a:latin typeface="Arial"/>
            </a:endParaRPr>
          </a:p>
          <a:p>
            <a:pPr indent="-216000" defTabSz="914400">
              <a:lnSpc>
                <a:spcPct val="100000"/>
              </a:lnSpc>
              <a:buClr>
                <a:srgbClr val="0d0d0d"/>
              </a:buClr>
              <a:buFont typeface="Calibri Light"/>
              <a:buAutoNum type="arabicPeriod"/>
            </a:pPr>
            <a:r>
              <a:rPr b="1" lang="en-US" sz="1800" strike="noStrike" u="none">
                <a:solidFill>
                  <a:srgbClr val="0d0d0d"/>
                </a:solidFill>
                <a:highlight>
                  <a:srgbClr val="ffffff"/>
                </a:highlight>
                <a:uFillTx/>
                <a:latin typeface="ui-sans-serif"/>
              </a:rPr>
              <a:t>Complexity</a:t>
            </a:r>
            <a:r>
              <a:rPr b="0" lang="en-US" sz="1800" strike="noStrike" u="none">
                <a:solidFill>
                  <a:srgbClr val="0d0d0d"/>
                </a:solidFill>
                <a:highlight>
                  <a:srgbClr val="ffffff"/>
                </a:highlight>
                <a:uFillTx/>
                <a:latin typeface="ui-sans-serif"/>
              </a:rPr>
              <a:t>: More complex to manage as it involves maintaining state and context across prompts.</a:t>
            </a:r>
            <a:endParaRPr b="0" lang="en-US" sz="1800" strike="noStrike" u="none">
              <a:solidFill>
                <a:srgbClr val="000000"/>
              </a:solidFill>
              <a:uFillTx/>
              <a:latin typeface="Arial"/>
            </a:endParaRPr>
          </a:p>
        </p:txBody>
      </p:sp>
      <p:sp>
        <p:nvSpPr>
          <p:cNvPr id="361" name="TextBox 8"/>
          <p:cNvSpPr/>
          <p:nvPr/>
        </p:nvSpPr>
        <p:spPr>
          <a:xfrm>
            <a:off x="470880" y="2953440"/>
            <a:ext cx="11048760" cy="3381480"/>
          </a:xfrm>
          <a:prstGeom prst="rect">
            <a:avLst/>
          </a:prstGeom>
          <a:noFill/>
          <a:ln w="47625">
            <a:solidFill>
              <a:srgbClr val="4472c4"/>
            </a:solidFill>
            <a:round/>
          </a:ln>
        </p:spPr>
        <p:style>
          <a:lnRef idx="0"/>
          <a:fillRef idx="0"/>
          <a:effectRef idx="0"/>
          <a:fontRef idx="minor"/>
        </p:style>
        <p:txBody>
          <a:bodyPr lIns="90000" rIns="90000" tIns="45000" bIns="45000" anchor="t">
            <a:spAutoFit/>
          </a:bodyPr>
          <a:p>
            <a:pPr defTabSz="914400">
              <a:lnSpc>
                <a:spcPct val="100000"/>
              </a:lnSpc>
            </a:pPr>
            <a:r>
              <a:rPr b="0" lang="en-IN" sz="1800" strike="noStrike" u="none">
                <a:solidFill>
                  <a:schemeClr val="dk1"/>
                </a:solidFill>
                <a:uFillTx/>
                <a:latin typeface="Calibri"/>
              </a:rPr>
              <a:t>Prompt 1: "Tell me about renewable energy."</a:t>
            </a:r>
            <a:endParaRPr b="0" lang="en-US" sz="1800" strike="noStrike" u="none">
              <a:solidFill>
                <a:srgbClr val="000000"/>
              </a:solidFill>
              <a:uFillTx/>
              <a:latin typeface="Arial"/>
            </a:endParaRPr>
          </a:p>
          <a:p>
            <a:pPr defTabSz="914400">
              <a:lnSpc>
                <a:spcPct val="100000"/>
              </a:lnSpc>
            </a:pPr>
            <a:r>
              <a:rPr b="0" lang="en-IN" sz="1800" strike="noStrike" u="none">
                <a:solidFill>
                  <a:schemeClr val="dk1"/>
                </a:solidFill>
                <a:uFillTx/>
                <a:latin typeface="Calibri"/>
              </a:rPr>
              <a:t>Response 1: "Renewable energy comes from natural sources that are constantly replenished, such as sunlight, wind, and water."</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IN" sz="1800" strike="noStrike" u="none">
                <a:solidFill>
                  <a:schemeClr val="dk1"/>
                </a:solidFill>
                <a:uFillTx/>
                <a:latin typeface="Calibri"/>
              </a:rPr>
              <a:t>Prompt 2: "What are the benefits of using renewable energy?"</a:t>
            </a:r>
            <a:endParaRPr b="0" lang="en-US" sz="1800" strike="noStrike" u="none">
              <a:solidFill>
                <a:srgbClr val="000000"/>
              </a:solidFill>
              <a:uFillTx/>
              <a:latin typeface="Arial"/>
            </a:endParaRPr>
          </a:p>
          <a:p>
            <a:pPr defTabSz="914400">
              <a:lnSpc>
                <a:spcPct val="100000"/>
              </a:lnSpc>
            </a:pPr>
            <a:r>
              <a:rPr b="0" lang="en-IN" sz="1800" strike="noStrike" u="none">
                <a:solidFill>
                  <a:schemeClr val="dk1"/>
                </a:solidFill>
                <a:uFillTx/>
                <a:latin typeface="Calibri"/>
              </a:rPr>
              <a:t>Response 2: "The benefits include reducing greenhouse gas emissions, decreasing air pollution, and providing sustainable energy sources."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IN" sz="1800" strike="noStrike" u="none">
                <a:solidFill>
                  <a:schemeClr val="dk1"/>
                </a:solidFill>
                <a:uFillTx/>
                <a:latin typeface="Calibri"/>
              </a:rPr>
              <a:t>Prompt 3: "Can you explain how solar panels work?"</a:t>
            </a:r>
            <a:endParaRPr b="0" lang="en-US" sz="1800" strike="noStrike" u="none">
              <a:solidFill>
                <a:srgbClr val="000000"/>
              </a:solidFill>
              <a:uFillTx/>
              <a:latin typeface="Arial"/>
            </a:endParaRPr>
          </a:p>
          <a:p>
            <a:pPr defTabSz="914400">
              <a:lnSpc>
                <a:spcPct val="100000"/>
              </a:lnSpc>
            </a:pPr>
            <a:r>
              <a:rPr b="0" lang="en-IN" sz="1800" strike="noStrike" u="none">
                <a:solidFill>
                  <a:schemeClr val="dk1"/>
                </a:solidFill>
                <a:uFillTx/>
                <a:latin typeface="Calibri"/>
              </a:rPr>
              <a:t>Response 3: "Solar panels convert sunlight into electricity using photovoltaic cells. These cells absorb sunlight and generate an electric current through the photovoltaic effect."</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127" name="Picture 1" descr="A graph of different colored lines&#10;&#10;AI-generated content may be incorrect."/>
          <p:cNvPicPr/>
          <p:nvPr/>
        </p:nvPicPr>
        <p:blipFill>
          <a:blip r:embed="rId1"/>
          <a:stretch/>
        </p:blipFill>
        <p:spPr>
          <a:xfrm>
            <a:off x="3627000" y="1072800"/>
            <a:ext cx="8145720" cy="4907880"/>
          </a:xfrm>
          <a:prstGeom prst="rect">
            <a:avLst/>
          </a:prstGeom>
          <a:noFill/>
          <a:ln w="0">
            <a:noFill/>
          </a:ln>
        </p:spPr>
      </p:pic>
      <p:sp>
        <p:nvSpPr>
          <p:cNvPr id="128" name="PlaceHolder 1"/>
          <p:cNvSpPr>
            <a:spLocks noGrp="1"/>
          </p:cNvSpPr>
          <p:nvPr>
            <p:ph type="title"/>
          </p:nvPr>
        </p:nvSpPr>
        <p:spPr>
          <a:xfrm>
            <a:off x="571320" y="348840"/>
            <a:ext cx="11208960" cy="463680"/>
          </a:xfrm>
          <a:prstGeom prst="rect">
            <a:avLst/>
          </a:prstGeom>
          <a:noFill/>
          <a:ln w="0">
            <a:noFill/>
          </a:ln>
        </p:spPr>
        <p:txBody>
          <a:bodyPr lIns="91440" rIns="91440" tIns="45720" bIns="45720" anchor="ctr">
            <a:normAutofit/>
          </a:bodyPr>
          <a:p>
            <a:pPr indent="0" defTabSz="914400">
              <a:lnSpc>
                <a:spcPct val="90000"/>
              </a:lnSpc>
              <a:buNone/>
            </a:pPr>
            <a:r>
              <a:rPr b="0" lang="en-US" sz="2700" strike="noStrike" u="none">
                <a:solidFill>
                  <a:srgbClr val="a4123f"/>
                </a:solidFill>
                <a:uFillTx/>
                <a:latin typeface="Georgia"/>
              </a:rPr>
              <a:t>Rise of In-context Learning</a:t>
            </a:r>
            <a:endParaRPr b="0" lang="en-US" sz="2700" strike="noStrike" u="none">
              <a:solidFill>
                <a:schemeClr val="dk1"/>
              </a:solidFill>
              <a:uFillTx/>
              <a:latin typeface="Calibri"/>
            </a:endParaRPr>
          </a:p>
        </p:txBody>
      </p:sp>
      <p:sp>
        <p:nvSpPr>
          <p:cNvPr id="129" name="TextBox 3"/>
          <p:cNvSpPr/>
          <p:nvPr/>
        </p:nvSpPr>
        <p:spPr>
          <a:xfrm>
            <a:off x="488160" y="1069560"/>
            <a:ext cx="2742840" cy="1737000"/>
          </a:xfrm>
          <a:prstGeom prst="rect">
            <a:avLst/>
          </a:prstGeom>
          <a:solidFill>
            <a:schemeClr val="accent2">
              <a:lumMod val="20000"/>
              <a:lumOff val="80000"/>
            </a:schemeClr>
          </a:solidFill>
          <a:ln w="0">
            <a:noFill/>
          </a:ln>
        </p:spPr>
        <p:style>
          <a:lnRef idx="0"/>
          <a:fillRef idx="0"/>
          <a:effectRef idx="0"/>
          <a:fontRef idx="minor"/>
        </p:style>
        <p:txBody>
          <a:bodyPr numCol="1" spcCol="0" horzOverflow="overflow" anchor="t">
            <a:spAutoFit/>
          </a:bodyPr>
          <a:p>
            <a:pPr defTabSz="914400">
              <a:lnSpc>
                <a:spcPct val="100000"/>
              </a:lnSpc>
            </a:pPr>
            <a:r>
              <a:rPr b="0" lang="en-US" sz="1800" strike="noStrike" u="none">
                <a:solidFill>
                  <a:schemeClr val="dk1"/>
                </a:solidFill>
                <a:uFillTx/>
                <a:latin typeface="Calibri"/>
              </a:rPr>
              <a:t>models learn from </a:t>
            </a:r>
            <a:r>
              <a:rPr b="1" lang="en-US" sz="1800" strike="noStrike" u="none">
                <a:solidFill>
                  <a:schemeClr val="dk1"/>
                </a:solidFill>
                <a:uFillTx/>
                <a:latin typeface="Calibri"/>
              </a:rPr>
              <a:t>examples directly embedded in the prompt</a:t>
            </a:r>
            <a:r>
              <a:rPr b="0" lang="en-US" sz="1800" strike="noStrike" u="none">
                <a:solidFill>
                  <a:schemeClr val="dk1"/>
                </a:solidFill>
                <a:uFillTx/>
                <a:latin typeface="Calibri"/>
              </a:rPr>
              <a:t> rather than requiring additional training or fine-tuning</a:t>
            </a:r>
            <a:endParaRPr b="0" lang="en-US" sz="1800" strike="noStrike" u="none">
              <a:solidFill>
                <a:srgbClr val="000000"/>
              </a:solidFill>
              <a:uFillTx/>
              <a:latin typeface="Arial"/>
            </a:endParaRPr>
          </a:p>
        </p:txBody>
      </p:sp>
      <p:sp>
        <p:nvSpPr>
          <p:cNvPr id="130" name="TextBox 4"/>
          <p:cNvSpPr/>
          <p:nvPr/>
        </p:nvSpPr>
        <p:spPr>
          <a:xfrm>
            <a:off x="565560" y="3394080"/>
            <a:ext cx="2742840" cy="3108600"/>
          </a:xfrm>
          <a:prstGeom prst="rect">
            <a:avLst/>
          </a:prstGeom>
          <a:solidFill>
            <a:schemeClr val="accent2">
              <a:lumMod val="20000"/>
              <a:lumOff val="80000"/>
            </a:schemeClr>
          </a:solidFill>
          <a:ln w="0">
            <a:noFill/>
          </a:ln>
        </p:spPr>
        <p:style>
          <a:lnRef idx="0"/>
          <a:fillRef idx="0"/>
          <a:effectRef idx="0"/>
          <a:fontRef idx="minor"/>
        </p:style>
        <p:txBody>
          <a:bodyPr numCol="1" spcCol="0" horzOverflow="overflow" anchor="t">
            <a:spAutoFit/>
          </a:bodyPr>
          <a:p>
            <a:pPr marL="228600" indent="-228600" defTabSz="914400">
              <a:lnSpc>
                <a:spcPct val="100000"/>
              </a:lnSpc>
              <a:buClr>
                <a:srgbClr val="000000"/>
              </a:buClr>
              <a:buFont typeface="Symbol" charset="2"/>
              <a:buChar char=""/>
            </a:pPr>
            <a:r>
              <a:rPr b="1" lang="en-US" sz="1800" strike="noStrike" u="none">
                <a:solidFill>
                  <a:schemeClr val="dk1"/>
                </a:solidFill>
                <a:uFillTx/>
                <a:latin typeface="Calibri"/>
              </a:rPr>
              <a:t>Quick adaptation</a:t>
            </a:r>
            <a:r>
              <a:rPr b="0" lang="en-US" sz="1800" strike="noStrike" u="none">
                <a:solidFill>
                  <a:schemeClr val="dk1"/>
                </a:solidFill>
                <a:uFillTx/>
                <a:latin typeface="Calibri"/>
              </a:rPr>
              <a:t> to new tasks or domains with minimal input.</a:t>
            </a:r>
            <a:endParaRPr b="0" lang="en-US" sz="18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1" lang="en-US" sz="1800" strike="noStrike" u="none">
                <a:solidFill>
                  <a:schemeClr val="dk1"/>
                </a:solidFill>
                <a:uFillTx/>
                <a:latin typeface="Calibri"/>
              </a:rPr>
              <a:t>No need for retraining</a:t>
            </a:r>
            <a:r>
              <a:rPr b="0" lang="en-US" sz="1800" strike="noStrike" u="none">
                <a:solidFill>
                  <a:schemeClr val="dk1"/>
                </a:solidFill>
                <a:uFillTx/>
                <a:latin typeface="Calibri"/>
              </a:rPr>
              <a:t> or fine-tuning.</a:t>
            </a:r>
            <a:endParaRPr b="0" lang="en-US" sz="1800" strike="noStrike" u="none">
              <a:solidFill>
                <a:srgbClr val="000000"/>
              </a:solidFill>
              <a:uFillTx/>
              <a:latin typeface="Arial"/>
            </a:endParaRPr>
          </a:p>
          <a:p>
            <a:pPr marL="228600" indent="-228600" defTabSz="914400">
              <a:lnSpc>
                <a:spcPct val="100000"/>
              </a:lnSpc>
              <a:buClr>
                <a:srgbClr val="000000"/>
              </a:buClr>
              <a:buFont typeface="Symbol" charset="2"/>
              <a:buChar char=""/>
            </a:pPr>
            <a:r>
              <a:rPr b="0" lang="en-US" sz="1800" strike="noStrike" u="none">
                <a:solidFill>
                  <a:schemeClr val="dk1"/>
                </a:solidFill>
                <a:uFillTx/>
                <a:latin typeface="Calibri"/>
              </a:rPr>
              <a:t>Can be used for </a:t>
            </a:r>
            <a:r>
              <a:rPr b="1" lang="en-US" sz="1800" strike="noStrike" u="none">
                <a:solidFill>
                  <a:schemeClr val="dk1"/>
                </a:solidFill>
                <a:uFillTx/>
                <a:latin typeface="Calibri"/>
              </a:rPr>
              <a:t>a wide range of tasks</a:t>
            </a:r>
            <a:r>
              <a:rPr b="0" lang="en-US" sz="1800" strike="noStrike" u="none">
                <a:solidFill>
                  <a:schemeClr val="dk1"/>
                </a:solidFill>
                <a:uFillTx/>
                <a:latin typeface="Calibri"/>
              </a:rPr>
              <a:t> by providing sufficient examples.</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571680" y="349200"/>
            <a:ext cx="11208960" cy="46332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Shape prompt : Cloze prompt , Prefix prompt</a:t>
            </a:r>
            <a:endParaRPr b="0" lang="en-US" sz="3200" strike="noStrike" u="none">
              <a:solidFill>
                <a:schemeClr val="dk1"/>
              </a:solidFill>
              <a:uFillTx/>
              <a:latin typeface="Calibri"/>
            </a:endParaRPr>
          </a:p>
        </p:txBody>
      </p:sp>
      <p:sp>
        <p:nvSpPr>
          <p:cNvPr id="363" name="TextBox 8"/>
          <p:cNvSpPr/>
          <p:nvPr/>
        </p:nvSpPr>
        <p:spPr>
          <a:xfrm>
            <a:off x="2800440" y="1137240"/>
            <a:ext cx="6109560" cy="2224440"/>
          </a:xfrm>
          <a:prstGeom prst="rect">
            <a:avLst/>
          </a:prstGeom>
          <a:noFill/>
          <a:ln w="44450">
            <a:solidFill>
              <a:srgbClr val="4472c4"/>
            </a:solidFill>
            <a:round/>
          </a:ln>
        </p:spPr>
        <p:style>
          <a:lnRef idx="0"/>
          <a:fillRef idx="0"/>
          <a:effectRef idx="0"/>
          <a:fontRef idx="minor"/>
        </p:style>
        <p:txBody>
          <a:bodyPr lIns="90000" rIns="90000" tIns="45000" bIns="45000" anchor="t">
            <a:spAutoFit/>
          </a:bodyPr>
          <a:p>
            <a:pPr defTabSz="914400">
              <a:lnSpc>
                <a:spcPct val="100000"/>
              </a:lnSpc>
            </a:pPr>
            <a:r>
              <a:rPr b="1" lang="en-US" sz="2800" strike="noStrike" u="none">
                <a:solidFill>
                  <a:srgbClr val="c00000"/>
                </a:solidFill>
                <a:uFillTx/>
                <a:latin typeface="-apple-system"/>
              </a:rPr>
              <a:t>Cloze prompts </a:t>
            </a:r>
            <a:r>
              <a:rPr b="0" lang="en-US" sz="2800" strike="noStrike" u="none">
                <a:solidFill>
                  <a:schemeClr val="dk1"/>
                </a:solidFill>
                <a:uFillTx/>
                <a:latin typeface="-apple-system"/>
              </a:rPr>
              <a:t>are distinctively structured to include </a:t>
            </a:r>
            <a:r>
              <a:rPr b="1" lang="en-US" sz="2800" strike="noStrike" u="none">
                <a:solidFill>
                  <a:srgbClr val="0070c0"/>
                </a:solidFill>
                <a:uFillTx/>
                <a:latin typeface="-apple-system"/>
              </a:rPr>
              <a:t>blanks</a:t>
            </a:r>
            <a:r>
              <a:rPr b="0" lang="en-US" sz="2800" strike="noStrike" u="none">
                <a:solidFill>
                  <a:schemeClr val="dk1"/>
                </a:solidFill>
                <a:uFillTx/>
                <a:latin typeface="-apple-system"/>
              </a:rPr>
              <a:t> or missing words within a text string, posing a </a:t>
            </a:r>
            <a:r>
              <a:rPr b="1" lang="en-US" sz="2800" strike="noStrike" u="none">
                <a:solidFill>
                  <a:srgbClr val="0070c0"/>
                </a:solidFill>
                <a:uFillTx/>
                <a:latin typeface="-apple-system"/>
              </a:rPr>
              <a:t>fill-in-the-blank type </a:t>
            </a:r>
            <a:r>
              <a:rPr b="0" lang="en-US" sz="2800" strike="noStrike" u="none">
                <a:solidFill>
                  <a:schemeClr val="dk1"/>
                </a:solidFill>
                <a:uFillTx/>
                <a:latin typeface="-apple-system"/>
              </a:rPr>
              <a:t>challenge to LLMs.</a:t>
            </a:r>
            <a:endParaRPr b="0" lang="en-US" sz="2800" strike="noStrike" u="none">
              <a:solidFill>
                <a:srgbClr val="000000"/>
              </a:solidFill>
              <a:uFillTx/>
              <a:latin typeface="Arial"/>
            </a:endParaRPr>
          </a:p>
        </p:txBody>
      </p:sp>
      <p:sp>
        <p:nvSpPr>
          <p:cNvPr id="364" name="TextBox 10"/>
          <p:cNvSpPr/>
          <p:nvPr/>
        </p:nvSpPr>
        <p:spPr>
          <a:xfrm>
            <a:off x="1676520" y="3429000"/>
            <a:ext cx="9171360" cy="2284200"/>
          </a:xfrm>
          <a:prstGeom prst="rect">
            <a:avLst/>
          </a:prstGeom>
          <a:noFill/>
          <a:ln w="47625">
            <a:solidFill>
              <a:srgbClr val="4472c4"/>
            </a:solidFill>
            <a:round/>
          </a:ln>
        </p:spPr>
        <p:style>
          <a:lnRef idx="0"/>
          <a:fillRef idx="0"/>
          <a:effectRef idx="0"/>
          <a:fontRef idx="minor"/>
        </p:style>
        <p:txBody>
          <a:bodyPr lIns="90000" rIns="90000" tIns="45000" bIns="45000" anchor="t">
            <a:spAutoFit/>
          </a:bodyPr>
          <a:p>
            <a:pPr defTabSz="914400">
              <a:lnSpc>
                <a:spcPct val="100000"/>
              </a:lnSpc>
            </a:pPr>
            <a:r>
              <a:rPr b="1" lang="en-US" sz="2400" strike="noStrike" u="none">
                <a:solidFill>
                  <a:srgbClr val="c00000"/>
                </a:solidFill>
                <a:uFillTx/>
                <a:latin typeface="-apple-system"/>
              </a:rPr>
              <a:t>Prefix prompts</a:t>
            </a:r>
            <a:r>
              <a:rPr b="0" lang="en-US" sz="2400" strike="noStrike" u="none">
                <a:solidFill>
                  <a:schemeClr val="dk1"/>
                </a:solidFill>
                <a:uFillTx/>
                <a:latin typeface="-apple-system"/>
              </a:rPr>
              <a:t>, in contrast to cloze prompts, offer a unique approach particularly well-suited for generative tasks and applications involving standard auto-regressive LLMs. These prompts are designed to provide the </a:t>
            </a:r>
            <a:r>
              <a:rPr b="1" lang="en-US" sz="2400" strike="noStrike" u="none">
                <a:solidFill>
                  <a:srgbClr val="0070c0"/>
                </a:solidFill>
                <a:uFillTx/>
                <a:latin typeface="-apple-system"/>
              </a:rPr>
              <a:t>beginning, or the prefix, of a text string</a:t>
            </a:r>
            <a:r>
              <a:rPr b="0" lang="en-US" sz="2400" strike="noStrike" u="none">
                <a:solidFill>
                  <a:schemeClr val="dk1"/>
                </a:solidFill>
                <a:uFillTx/>
                <a:latin typeface="-apple-system"/>
              </a:rPr>
              <a:t>, which aligns well with the sequential processing capabilities of these models.</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66"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Shape prompt : Cloze prompt , Prefix prompt</a:t>
            </a:r>
            <a:endParaRPr b="0" lang="en-US" sz="3200" strike="noStrike" u="none">
              <a:solidFill>
                <a:schemeClr val="dk1"/>
              </a:solidFill>
              <a:uFillTx/>
              <a:latin typeface="Calibri"/>
            </a:endParaRPr>
          </a:p>
        </p:txBody>
      </p:sp>
      <p:pic>
        <p:nvPicPr>
          <p:cNvPr id="367" name="Picture 2" descr="Refer to caption"/>
          <p:cNvPicPr/>
          <p:nvPr/>
        </p:nvPicPr>
        <p:blipFill>
          <a:blip r:embed="rId1"/>
          <a:stretch/>
        </p:blipFill>
        <p:spPr>
          <a:xfrm>
            <a:off x="4842000" y="1162440"/>
            <a:ext cx="7162560" cy="3647160"/>
          </a:xfrm>
          <a:prstGeom prst="rect">
            <a:avLst/>
          </a:prstGeom>
          <a:noFill/>
          <a:ln w="0">
            <a:noFill/>
          </a:ln>
        </p:spPr>
      </p:pic>
      <p:sp>
        <p:nvSpPr>
          <p:cNvPr id="368" name="TextBox 6"/>
          <p:cNvSpPr/>
          <p:nvPr/>
        </p:nvSpPr>
        <p:spPr>
          <a:xfrm>
            <a:off x="316080" y="1137240"/>
            <a:ext cx="4301640" cy="5850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IN" sz="1800" strike="noStrike" u="none">
                <a:solidFill>
                  <a:schemeClr val="dk1"/>
                </a:solidFill>
                <a:uFillTx/>
                <a:latin typeface="Calibri"/>
              </a:rPr>
              <a:t>Prompt engineering refers to the process of creating a </a:t>
            </a:r>
            <a:r>
              <a:rPr b="1" lang="en-IN" sz="1800" strike="noStrike" u="none">
                <a:solidFill>
                  <a:srgbClr val="c00000"/>
                </a:solidFill>
                <a:uFillTx/>
                <a:latin typeface="Calibri"/>
              </a:rPr>
              <a:t>prompt function </a:t>
            </a:r>
            <a:r>
              <a:rPr b="0" lang="en-IN" sz="1800" strike="noStrike" u="none">
                <a:solidFill>
                  <a:schemeClr val="dk1"/>
                </a:solidFill>
                <a:uFillTx/>
                <a:latin typeface="Calibri"/>
              </a:rPr>
              <a:t>that guides a model to perform effectively in downstream tasks. </a:t>
            </a:r>
            <a:endParaRPr b="0" lang="en-US" sz="1800" strike="noStrike" u="none">
              <a:solidFill>
                <a:srgbClr val="000000"/>
              </a:solidFill>
              <a:uFillTx/>
              <a:latin typeface="Arial"/>
            </a:endParaRPr>
          </a:p>
          <a:p>
            <a:pPr defTabSz="914400">
              <a:lnSpc>
                <a:spcPct val="100000"/>
              </a:lnSpc>
            </a:pPr>
            <a:r>
              <a:rPr b="0" lang="en-IN" sz="1800" strike="noStrike" u="none">
                <a:solidFill>
                  <a:schemeClr val="dk1"/>
                </a:solidFill>
                <a:uFillTx/>
                <a:latin typeface="Calibri"/>
              </a:rPr>
              <a:t>This process typically involves two steps.</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IN" sz="1800" strike="noStrike" u="none">
                <a:solidFill>
                  <a:schemeClr val="dk1"/>
                </a:solidFill>
                <a:uFillTx/>
                <a:latin typeface="Calibri"/>
              </a:rPr>
              <a:t> </a:t>
            </a:r>
            <a:r>
              <a:rPr b="0" lang="en-IN" sz="1800" strike="noStrike" u="none">
                <a:solidFill>
                  <a:schemeClr val="dk1"/>
                </a:solidFill>
                <a:uFillTx/>
                <a:latin typeface="Calibri"/>
              </a:rPr>
              <a:t>First, a template is applied, which is a text string that contains two slots: </a:t>
            </a: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0" lang="en-IN" sz="1800" strike="noStrike" u="none">
                <a:solidFill>
                  <a:schemeClr val="dk1"/>
                </a:solidFill>
                <a:uFillTx/>
                <a:latin typeface="Calibri"/>
              </a:rPr>
              <a:t>an input slot [X] for the input text x and </a:t>
            </a:r>
            <a:endParaRPr b="0" lang="en-US" sz="1800" strike="noStrike" u="none">
              <a:solidFill>
                <a:srgbClr val="000000"/>
              </a:solidFill>
              <a:uFillTx/>
              <a:latin typeface="Arial"/>
            </a:endParaRPr>
          </a:p>
          <a:p>
            <a:pPr marL="285840" indent="-285840" defTabSz="914400">
              <a:lnSpc>
                <a:spcPct val="100000"/>
              </a:lnSpc>
              <a:buClr>
                <a:srgbClr val="000000"/>
              </a:buClr>
              <a:buFont typeface="Arial"/>
              <a:buChar char="•"/>
            </a:pPr>
            <a:r>
              <a:rPr b="0" lang="en-IN" sz="1800" strike="noStrike" u="none">
                <a:solidFill>
                  <a:schemeClr val="dk1"/>
                </a:solidFill>
                <a:uFillTx/>
                <a:latin typeface="Calibri"/>
              </a:rPr>
              <a:t>an answer slot [Z] for the intermediately generated answer text z</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IN" sz="1800" strike="noStrike" u="none">
                <a:solidFill>
                  <a:schemeClr val="dk1"/>
                </a:solidFill>
                <a:uFillTx/>
                <a:latin typeface="Calibri"/>
              </a:rPr>
              <a:t> </a:t>
            </a:r>
            <a:r>
              <a:rPr b="0" lang="en-IN" sz="1800" strike="noStrike" u="none">
                <a:solidFill>
                  <a:schemeClr val="dk1"/>
                </a:solidFill>
                <a:uFillTx/>
                <a:latin typeface="Calibri"/>
              </a:rPr>
              <a:t>that will later be mapped into the final output y.</a:t>
            </a:r>
            <a:endParaRPr b="0" lang="en-US" sz="1800" strike="noStrike" u="none">
              <a:solidFill>
                <a:srgbClr val="000000"/>
              </a:solidFill>
              <a:uFillTx/>
              <a:latin typeface="Arial"/>
            </a:endParaRPr>
          </a:p>
          <a:p>
            <a:pPr defTabSz="914400">
              <a:lnSpc>
                <a:spcPct val="100000"/>
              </a:lnSpc>
            </a:pPr>
            <a:endParaRPr b="0" lang="en-US" sz="1800" strike="noStrike" u="none">
              <a:solidFill>
                <a:srgbClr val="000000"/>
              </a:solidFill>
              <a:uFillTx/>
              <a:latin typeface="Arial"/>
            </a:endParaRPr>
          </a:p>
          <a:p>
            <a:pPr defTabSz="914400">
              <a:lnSpc>
                <a:spcPct val="100000"/>
              </a:lnSpc>
            </a:pPr>
            <a:r>
              <a:rPr b="0" lang="en-IN" sz="1800" strike="noStrike" u="none">
                <a:solidFill>
                  <a:schemeClr val="dk1"/>
                </a:solidFill>
                <a:uFillTx/>
                <a:latin typeface="Calibri"/>
              </a:rPr>
              <a:t> </a:t>
            </a:r>
            <a:r>
              <a:rPr b="0" lang="en-IN" sz="1800" strike="noStrike" u="none">
                <a:solidFill>
                  <a:schemeClr val="dk1"/>
                </a:solidFill>
                <a:uFillTx/>
                <a:latin typeface="Calibri"/>
              </a:rPr>
              <a:t>Then, the input slot [X] is filled with the input text x.</a:t>
            </a:r>
            <a:endParaRPr b="0" lang="en-US" sz="1800" strike="noStrike" u="none">
              <a:solidFill>
                <a:srgbClr val="000000"/>
              </a:solidFill>
              <a:uFillTx/>
              <a:latin typeface="Arial"/>
            </a:endParaRPr>
          </a:p>
        </p:txBody>
      </p:sp>
      <p:sp>
        <p:nvSpPr>
          <p:cNvPr id="369" name="TextBox 9"/>
          <p:cNvSpPr/>
          <p:nvPr/>
        </p:nvSpPr>
        <p:spPr>
          <a:xfrm>
            <a:off x="5144400" y="4998600"/>
            <a:ext cx="610956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IN" sz="1800" strike="noStrike" u="none">
                <a:solidFill>
                  <a:schemeClr val="dk1"/>
                </a:solidFill>
                <a:uFillTx/>
                <a:latin typeface="Calibri"/>
              </a:rPr>
              <a:t>you can explicitly mention the template in your code using placeholders such as [], {}, or other markers to indicate where dynamic content should be inserted</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1" lang="en-US" sz="3200" strike="noStrike" u="none">
                <a:solidFill>
                  <a:srgbClr val="0d0d0d"/>
                </a:solidFill>
                <a:highlight>
                  <a:srgbClr val="ffffff"/>
                </a:highlight>
                <a:uFillTx/>
                <a:latin typeface="ui-sans-serif"/>
              </a:rPr>
              <a:t>Cloze Prefix Prompt Engineering</a:t>
            </a:r>
            <a:endParaRPr b="0" lang="en-US" sz="3200" strike="noStrike" u="none">
              <a:solidFill>
                <a:schemeClr val="dk1"/>
              </a:solidFill>
              <a:uFillTx/>
              <a:latin typeface="Calibri"/>
            </a:endParaRPr>
          </a:p>
        </p:txBody>
      </p:sp>
      <p:sp>
        <p:nvSpPr>
          <p:cNvPr id="371" name="TextBox 4"/>
          <p:cNvSpPr/>
          <p:nvPr/>
        </p:nvSpPr>
        <p:spPr>
          <a:xfrm>
            <a:off x="571320" y="1199160"/>
            <a:ext cx="11356920" cy="20098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trike="noStrike" u="none">
                <a:solidFill>
                  <a:srgbClr val="0d0d0d"/>
                </a:solidFill>
                <a:highlight>
                  <a:srgbClr val="ffffff"/>
                </a:highlight>
                <a:uFillTx/>
                <a:latin typeface="ui-sans-serif"/>
              </a:rPr>
              <a:t>Steps for Cloze Prefix Prompt Engineering</a:t>
            </a:r>
            <a:endParaRPr b="0" lang="en-US" sz="1800" strike="noStrike" u="none">
              <a:solidFill>
                <a:srgbClr val="000000"/>
              </a:solidFill>
              <a:uFillTx/>
              <a:latin typeface="Arial"/>
            </a:endParaRPr>
          </a:p>
          <a:p>
            <a:pPr indent="-216000" defTabSz="914400">
              <a:lnSpc>
                <a:spcPct val="100000"/>
              </a:lnSpc>
              <a:buClr>
                <a:srgbClr val="0d0d0d"/>
              </a:buClr>
              <a:buFont typeface="Calibri Light"/>
              <a:buAutoNum type="arabicPeriod"/>
            </a:pPr>
            <a:r>
              <a:rPr b="1" lang="en-US" sz="1800" strike="noStrike" u="none">
                <a:solidFill>
                  <a:srgbClr val="0d0d0d"/>
                </a:solidFill>
                <a:highlight>
                  <a:srgbClr val="ffffff"/>
                </a:highlight>
                <a:uFillTx/>
                <a:latin typeface="ui-sans-serif"/>
              </a:rPr>
              <a:t>Define the Task</a:t>
            </a:r>
            <a:r>
              <a:rPr b="0" lang="en-US" sz="1800" strike="noStrike" u="none">
                <a:solidFill>
                  <a:srgbClr val="0d0d0d"/>
                </a:solidFill>
                <a:highlight>
                  <a:srgbClr val="ffffff"/>
                </a:highlight>
                <a:uFillTx/>
                <a:latin typeface="ui-sans-serif"/>
              </a:rPr>
              <a:t>: Identify what you want the model to do (e.g., complete a sentence, answer a question, translate text).</a:t>
            </a:r>
            <a:endParaRPr b="0" lang="en-US" sz="1800" strike="noStrike" u="none">
              <a:solidFill>
                <a:srgbClr val="000000"/>
              </a:solidFill>
              <a:uFillTx/>
              <a:latin typeface="Arial"/>
            </a:endParaRPr>
          </a:p>
          <a:p>
            <a:pPr indent="-216000" defTabSz="914400">
              <a:lnSpc>
                <a:spcPct val="100000"/>
              </a:lnSpc>
              <a:buClr>
                <a:srgbClr val="0d0d0d"/>
              </a:buClr>
              <a:buFont typeface="Calibri Light"/>
              <a:buAutoNum type="arabicPeriod"/>
            </a:pPr>
            <a:r>
              <a:rPr b="1" lang="en-US" sz="1800" strike="noStrike" u="none">
                <a:solidFill>
                  <a:srgbClr val="0d0d0d"/>
                </a:solidFill>
                <a:highlight>
                  <a:srgbClr val="ffffff"/>
                </a:highlight>
                <a:uFillTx/>
                <a:latin typeface="ui-sans-serif"/>
              </a:rPr>
              <a:t>Create the Prefix</a:t>
            </a:r>
            <a:r>
              <a:rPr b="0" lang="en-US" sz="1800" strike="noStrike" u="none">
                <a:solidFill>
                  <a:srgbClr val="0d0d0d"/>
                </a:solidFill>
                <a:highlight>
                  <a:srgbClr val="ffffff"/>
                </a:highlight>
                <a:uFillTx/>
                <a:latin typeface="ui-sans-serif"/>
              </a:rPr>
              <a:t>: Write the initial part of the text that provides sufficient context for the model.</a:t>
            </a:r>
            <a:endParaRPr b="0" lang="en-US" sz="1800" strike="noStrike" u="none">
              <a:solidFill>
                <a:srgbClr val="000000"/>
              </a:solidFill>
              <a:uFillTx/>
              <a:latin typeface="Arial"/>
            </a:endParaRPr>
          </a:p>
          <a:p>
            <a:pPr indent="-216000" defTabSz="914400">
              <a:lnSpc>
                <a:spcPct val="100000"/>
              </a:lnSpc>
              <a:buClr>
                <a:srgbClr val="0d0d0d"/>
              </a:buClr>
              <a:buFont typeface="Calibri Light"/>
              <a:buAutoNum type="arabicPeriod"/>
            </a:pPr>
            <a:r>
              <a:rPr b="1" lang="en-US" sz="1800" strike="noStrike" u="none">
                <a:solidFill>
                  <a:srgbClr val="0d0d0d"/>
                </a:solidFill>
                <a:highlight>
                  <a:srgbClr val="ffffff"/>
                </a:highlight>
                <a:uFillTx/>
                <a:latin typeface="ui-sans-serif"/>
              </a:rPr>
              <a:t>Insert the Cloze</a:t>
            </a:r>
            <a:r>
              <a:rPr b="0" lang="en-US" sz="1800" strike="noStrike" u="none">
                <a:solidFill>
                  <a:srgbClr val="0d0d0d"/>
                </a:solidFill>
                <a:highlight>
                  <a:srgbClr val="ffffff"/>
                </a:highlight>
                <a:uFillTx/>
                <a:latin typeface="ui-sans-serif"/>
              </a:rPr>
              <a:t>: Leave a blank or specify a placeholder where the model should provide the missing information.</a:t>
            </a:r>
            <a:endParaRPr b="0" lang="en-US" sz="1800" strike="noStrike" u="none">
              <a:solidFill>
                <a:srgbClr val="000000"/>
              </a:solidFill>
              <a:uFillTx/>
              <a:latin typeface="Arial"/>
            </a:endParaRPr>
          </a:p>
          <a:p>
            <a:pPr indent="-216000" defTabSz="914400">
              <a:lnSpc>
                <a:spcPct val="100000"/>
              </a:lnSpc>
              <a:buClr>
                <a:srgbClr val="0d0d0d"/>
              </a:buClr>
              <a:buFont typeface="Calibri Light"/>
              <a:buAutoNum type="arabicPeriod"/>
            </a:pPr>
            <a:r>
              <a:rPr b="1" lang="en-US" sz="1800" strike="noStrike" u="none">
                <a:solidFill>
                  <a:srgbClr val="0d0d0d"/>
                </a:solidFill>
                <a:highlight>
                  <a:srgbClr val="ffffff"/>
                </a:highlight>
                <a:uFillTx/>
                <a:latin typeface="ui-sans-serif"/>
              </a:rPr>
              <a:t>Refine the Prompt</a:t>
            </a:r>
            <a:r>
              <a:rPr b="0" lang="en-US" sz="1800" strike="noStrike" u="none">
                <a:solidFill>
                  <a:srgbClr val="0d0d0d"/>
                </a:solidFill>
                <a:highlight>
                  <a:srgbClr val="ffffff"/>
                </a:highlight>
                <a:uFillTx/>
                <a:latin typeface="ui-sans-serif"/>
              </a:rPr>
              <a:t>: Ensure the prompt is clear and concise to guide the model effectively.</a:t>
            </a:r>
            <a:endParaRPr b="0" lang="en-US" sz="1800" strike="noStrike" u="none">
              <a:solidFill>
                <a:srgbClr val="000000"/>
              </a:solidFill>
              <a:uFillTx/>
              <a:latin typeface="Arial"/>
            </a:endParaRPr>
          </a:p>
        </p:txBody>
      </p:sp>
      <p:sp>
        <p:nvSpPr>
          <p:cNvPr id="372" name="TextBox 6"/>
          <p:cNvSpPr/>
          <p:nvPr/>
        </p:nvSpPr>
        <p:spPr>
          <a:xfrm>
            <a:off x="3335400" y="2947680"/>
            <a:ext cx="6109560" cy="1461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trike="noStrike" u="none">
                <a:solidFill>
                  <a:srgbClr val="0d0d0d"/>
                </a:solidFill>
                <a:highlight>
                  <a:srgbClr val="ffffff"/>
                </a:highlight>
                <a:uFillTx/>
                <a:latin typeface="ui-sans-serif"/>
              </a:rPr>
              <a:t>Structure of Cloze Prefix Prompts</a:t>
            </a:r>
            <a:endParaRPr b="0" lang="en-US" sz="1800" strike="noStrike" u="none">
              <a:solidFill>
                <a:srgbClr val="000000"/>
              </a:solidFill>
              <a:uFillTx/>
              <a:latin typeface="Arial"/>
            </a:endParaRPr>
          </a:p>
          <a:p>
            <a:pPr indent="-216000" defTabSz="914400">
              <a:lnSpc>
                <a:spcPct val="100000"/>
              </a:lnSpc>
              <a:buClr>
                <a:srgbClr val="0d0d0d"/>
              </a:buClr>
              <a:buFont typeface="Calibri Light"/>
              <a:buAutoNum type="arabicPeriod"/>
            </a:pPr>
            <a:r>
              <a:rPr b="1" lang="en-US" sz="1800" strike="noStrike" u="none">
                <a:solidFill>
                  <a:srgbClr val="0d0d0d"/>
                </a:solidFill>
                <a:highlight>
                  <a:srgbClr val="ffffff"/>
                </a:highlight>
                <a:uFillTx/>
                <a:latin typeface="ui-sans-serif"/>
              </a:rPr>
              <a:t>Prefix</a:t>
            </a:r>
            <a:r>
              <a:rPr b="0" lang="en-US" sz="1800" strike="noStrike" u="none">
                <a:solidFill>
                  <a:srgbClr val="0d0d0d"/>
                </a:solidFill>
                <a:highlight>
                  <a:srgbClr val="ffffff"/>
                </a:highlight>
                <a:uFillTx/>
                <a:latin typeface="ui-sans-serif"/>
              </a:rPr>
              <a:t>: The beginning portion of the text, which sets up the context or the start of the sentence.</a:t>
            </a:r>
            <a:endParaRPr b="0" lang="en-US" sz="1800" strike="noStrike" u="none">
              <a:solidFill>
                <a:srgbClr val="000000"/>
              </a:solidFill>
              <a:uFillTx/>
              <a:latin typeface="Arial"/>
            </a:endParaRPr>
          </a:p>
          <a:p>
            <a:pPr indent="-216000" defTabSz="914400">
              <a:lnSpc>
                <a:spcPct val="100000"/>
              </a:lnSpc>
              <a:buClr>
                <a:srgbClr val="0d0d0d"/>
              </a:buClr>
              <a:buFont typeface="Calibri Light"/>
              <a:buAutoNum type="arabicPeriod"/>
            </a:pPr>
            <a:r>
              <a:rPr b="1" lang="en-US" sz="1800" strike="noStrike" u="none">
                <a:solidFill>
                  <a:srgbClr val="0d0d0d"/>
                </a:solidFill>
                <a:highlight>
                  <a:srgbClr val="ffffff"/>
                </a:highlight>
                <a:uFillTx/>
                <a:latin typeface="ui-sans-serif"/>
              </a:rPr>
              <a:t>Cloze</a:t>
            </a:r>
            <a:r>
              <a:rPr b="0" lang="en-US" sz="1800" strike="noStrike" u="none">
                <a:solidFill>
                  <a:srgbClr val="0d0d0d"/>
                </a:solidFill>
                <a:highlight>
                  <a:srgbClr val="ffffff"/>
                </a:highlight>
                <a:uFillTx/>
                <a:latin typeface="ui-sans-serif"/>
              </a:rPr>
              <a:t>: The blank or missing part that the model needs to fill in.</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73"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74" name="PlaceHolder 2"/>
          <p:cNvSpPr>
            <a:spLocks noGrp="1"/>
          </p:cNvSpPr>
          <p:nvPr>
            <p:ph type="title"/>
          </p:nvPr>
        </p:nvSpPr>
        <p:spPr>
          <a:xfrm>
            <a:off x="903960" y="186480"/>
            <a:ext cx="11208960" cy="463680"/>
          </a:xfrm>
          <a:prstGeom prst="rect">
            <a:avLst/>
          </a:prstGeom>
          <a:noFill/>
          <a:ln w="0">
            <a:noFill/>
          </a:ln>
        </p:spPr>
        <p:txBody>
          <a:bodyPr lIns="91440" rIns="91440" tIns="45720" bIns="45720" anchor="ctr">
            <a:noAutofit/>
          </a:bodyPr>
          <a:p>
            <a:pPr indent="0" defTabSz="914400">
              <a:lnSpc>
                <a:spcPct val="90000"/>
              </a:lnSpc>
              <a:buNone/>
            </a:pPr>
            <a:r>
              <a:rPr b="1" lang="en-US" sz="3200" strike="noStrike" u="none">
                <a:solidFill>
                  <a:srgbClr val="0d0d0d"/>
                </a:solidFill>
                <a:highlight>
                  <a:srgbClr val="ffffff"/>
                </a:highlight>
                <a:uFillTx/>
                <a:latin typeface="ui-sans-serif"/>
              </a:rPr>
              <a:t>Cloze Prefix Prompt Engineering- examples</a:t>
            </a:r>
            <a:endParaRPr b="0" lang="en-US" sz="3200" strike="noStrike" u="none">
              <a:solidFill>
                <a:schemeClr val="dk1"/>
              </a:solidFill>
              <a:uFillTx/>
              <a:latin typeface="Calibri"/>
            </a:endParaRPr>
          </a:p>
        </p:txBody>
      </p:sp>
      <p:sp>
        <p:nvSpPr>
          <p:cNvPr id="375" name="TextBox 4"/>
          <p:cNvSpPr/>
          <p:nvPr/>
        </p:nvSpPr>
        <p:spPr>
          <a:xfrm>
            <a:off x="571320" y="812520"/>
            <a:ext cx="4841640" cy="1735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trike="noStrike" u="none">
                <a:solidFill>
                  <a:srgbClr val="0d0d0d"/>
                </a:solidFill>
                <a:highlight>
                  <a:srgbClr val="ffffff"/>
                </a:highlight>
                <a:uFillTx/>
                <a:latin typeface="ui-sans-serif"/>
              </a:rPr>
              <a:t>Text Completion</a:t>
            </a:r>
            <a:endParaRPr b="0" lang="en-US" sz="1800" strike="noStrike" u="none">
              <a:solidFill>
                <a:srgbClr val="000000"/>
              </a:solidFill>
              <a:uFillTx/>
              <a:latin typeface="Arial"/>
            </a:endParaRPr>
          </a:p>
          <a:p>
            <a:pPr indent="-216000" defTabSz="914400">
              <a:lnSpc>
                <a:spcPct val="100000"/>
              </a:lnSpc>
              <a:buClr>
                <a:srgbClr val="0d0d0d"/>
              </a:buClr>
              <a:buFont typeface="Arial"/>
              <a:buChar char="•"/>
            </a:pPr>
            <a:r>
              <a:rPr b="1" lang="en-US" sz="1800" strike="noStrike" u="none">
                <a:solidFill>
                  <a:srgbClr val="0d0d0d"/>
                </a:solidFill>
                <a:highlight>
                  <a:srgbClr val="ffffff"/>
                </a:highlight>
                <a:uFillTx/>
                <a:latin typeface="ui-sans-serif"/>
              </a:rPr>
              <a:t>Prefix</a:t>
            </a:r>
            <a:r>
              <a:rPr b="0" lang="en-US" sz="1800" strike="noStrike" u="none">
                <a:solidFill>
                  <a:srgbClr val="0d0d0d"/>
                </a:solidFill>
                <a:highlight>
                  <a:srgbClr val="ffffff"/>
                </a:highlight>
                <a:uFillTx/>
                <a:latin typeface="ui-sans-serif"/>
              </a:rPr>
              <a:t>: "The quick brown fox"</a:t>
            </a:r>
            <a:endParaRPr b="0" lang="en-US" sz="1800" strike="noStrike" u="none">
              <a:solidFill>
                <a:srgbClr val="000000"/>
              </a:solidFill>
              <a:uFillTx/>
              <a:latin typeface="Arial"/>
            </a:endParaRPr>
          </a:p>
          <a:p>
            <a:pPr indent="-216000" defTabSz="914400">
              <a:lnSpc>
                <a:spcPct val="100000"/>
              </a:lnSpc>
              <a:buClr>
                <a:srgbClr val="0d0d0d"/>
              </a:buClr>
              <a:buFont typeface="Arial"/>
              <a:buChar char="•"/>
            </a:pPr>
            <a:r>
              <a:rPr b="1" lang="en-US" sz="1800" strike="noStrike" u="none">
                <a:solidFill>
                  <a:srgbClr val="0d0d0d"/>
                </a:solidFill>
                <a:highlight>
                  <a:srgbClr val="ffffff"/>
                </a:highlight>
                <a:uFillTx/>
                <a:latin typeface="ui-sans-serif"/>
              </a:rPr>
              <a:t>Cloze</a:t>
            </a:r>
            <a:r>
              <a:rPr b="0" lang="en-US" sz="1800" strike="noStrike" u="none">
                <a:solidFill>
                  <a:srgbClr val="0d0d0d"/>
                </a:solidFill>
                <a:highlight>
                  <a:srgbClr val="ffffff"/>
                </a:highlight>
                <a:uFillTx/>
                <a:latin typeface="ui-sans-serif"/>
              </a:rPr>
              <a:t>: "... jumps over the lazy dog."</a:t>
            </a:r>
            <a:endParaRPr b="0" lang="en-US" sz="1800" strike="noStrike" u="none">
              <a:solidFill>
                <a:srgbClr val="000000"/>
              </a:solidFill>
              <a:uFillTx/>
              <a:latin typeface="Arial"/>
            </a:endParaRPr>
          </a:p>
          <a:p>
            <a:pPr defTabSz="914400">
              <a:lnSpc>
                <a:spcPct val="100000"/>
              </a:lnSpc>
            </a:pPr>
            <a:r>
              <a:rPr b="0" lang="en-US" sz="1800" strike="noStrike" u="none">
                <a:solidFill>
                  <a:srgbClr val="0d0d0d"/>
                </a:solidFill>
                <a:highlight>
                  <a:srgbClr val="ffffff"/>
                </a:highlight>
                <a:uFillTx/>
                <a:latin typeface="ui-sans-serif"/>
              </a:rPr>
              <a:t>Prompt: "The quick brown fox ___" </a:t>
            </a:r>
            <a:endParaRPr b="0" lang="en-US" sz="1800" strike="noStrike" u="none">
              <a:solidFill>
                <a:srgbClr val="000000"/>
              </a:solidFill>
              <a:uFillTx/>
              <a:latin typeface="Arial"/>
            </a:endParaRPr>
          </a:p>
          <a:p>
            <a:pPr defTabSz="914400">
              <a:lnSpc>
                <a:spcPct val="100000"/>
              </a:lnSpc>
            </a:pPr>
            <a:r>
              <a:rPr b="0" lang="en-US" sz="1800" strike="noStrike" u="none">
                <a:solidFill>
                  <a:srgbClr val="0d0d0d"/>
                </a:solidFill>
                <a:highlight>
                  <a:srgbClr val="ffffff"/>
                </a:highlight>
                <a:uFillTx/>
                <a:latin typeface="ui-sans-serif"/>
              </a:rPr>
              <a:t>Expected Output: "jumps over the lazy dog."</a:t>
            </a:r>
            <a:endParaRPr b="0" lang="en-US" sz="1800" strike="noStrike" u="none">
              <a:solidFill>
                <a:srgbClr val="000000"/>
              </a:solidFill>
              <a:uFillTx/>
              <a:latin typeface="Arial"/>
            </a:endParaRPr>
          </a:p>
        </p:txBody>
      </p:sp>
      <p:sp>
        <p:nvSpPr>
          <p:cNvPr id="376" name="TextBox 8"/>
          <p:cNvSpPr/>
          <p:nvPr/>
        </p:nvSpPr>
        <p:spPr>
          <a:xfrm>
            <a:off x="5671080" y="889920"/>
            <a:ext cx="6109560" cy="1461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trike="noStrike" u="none">
                <a:solidFill>
                  <a:srgbClr val="0d0d0d"/>
                </a:solidFill>
                <a:highlight>
                  <a:srgbClr val="ffffff"/>
                </a:highlight>
                <a:uFillTx/>
                <a:latin typeface="ui-sans-serif"/>
              </a:rPr>
              <a:t>Question Answering</a:t>
            </a:r>
            <a:endParaRPr b="0" lang="en-US" sz="1800" strike="noStrike" u="none">
              <a:solidFill>
                <a:srgbClr val="000000"/>
              </a:solidFill>
              <a:uFillTx/>
              <a:latin typeface="Arial"/>
            </a:endParaRPr>
          </a:p>
          <a:p>
            <a:pPr indent="-216000" defTabSz="914400">
              <a:lnSpc>
                <a:spcPct val="100000"/>
              </a:lnSpc>
              <a:buClr>
                <a:srgbClr val="0d0d0d"/>
              </a:buClr>
              <a:buFont typeface="Arial"/>
              <a:buChar char="•"/>
            </a:pPr>
            <a:r>
              <a:rPr b="1" lang="en-US" sz="1800" strike="noStrike" u="none">
                <a:solidFill>
                  <a:srgbClr val="0d0d0d"/>
                </a:solidFill>
                <a:highlight>
                  <a:srgbClr val="ffffff"/>
                </a:highlight>
                <a:uFillTx/>
                <a:latin typeface="ui-sans-serif"/>
              </a:rPr>
              <a:t>Prefix</a:t>
            </a:r>
            <a:r>
              <a:rPr b="0" lang="en-US" sz="1800" strike="noStrike" u="none">
                <a:solidFill>
                  <a:srgbClr val="0d0d0d"/>
                </a:solidFill>
                <a:highlight>
                  <a:srgbClr val="ffffff"/>
                </a:highlight>
                <a:uFillTx/>
                <a:latin typeface="ui-sans-serif"/>
              </a:rPr>
              <a:t>: "The capital of France is"</a:t>
            </a:r>
            <a:endParaRPr b="0" lang="en-US" sz="1800" strike="noStrike" u="none">
              <a:solidFill>
                <a:srgbClr val="000000"/>
              </a:solidFill>
              <a:uFillTx/>
              <a:latin typeface="Arial"/>
            </a:endParaRPr>
          </a:p>
          <a:p>
            <a:pPr indent="-216000" defTabSz="914400">
              <a:lnSpc>
                <a:spcPct val="100000"/>
              </a:lnSpc>
              <a:buClr>
                <a:srgbClr val="0d0d0d"/>
              </a:buClr>
              <a:buFont typeface="Arial"/>
              <a:buChar char="•"/>
            </a:pPr>
            <a:r>
              <a:rPr b="1" lang="en-US" sz="1800" strike="noStrike" u="none">
                <a:solidFill>
                  <a:srgbClr val="0d0d0d"/>
                </a:solidFill>
                <a:highlight>
                  <a:srgbClr val="ffffff"/>
                </a:highlight>
                <a:uFillTx/>
                <a:latin typeface="ui-sans-serif"/>
              </a:rPr>
              <a:t>Cloze</a:t>
            </a:r>
            <a:r>
              <a:rPr b="0" lang="en-US" sz="1800" strike="noStrike" u="none">
                <a:solidFill>
                  <a:srgbClr val="0d0d0d"/>
                </a:solidFill>
                <a:highlight>
                  <a:srgbClr val="ffffff"/>
                </a:highlight>
                <a:uFillTx/>
                <a:latin typeface="ui-sans-serif"/>
              </a:rPr>
              <a:t>: "... Paris."</a:t>
            </a:r>
            <a:endParaRPr b="0" lang="en-US" sz="1800" strike="noStrike" u="none">
              <a:solidFill>
                <a:srgbClr val="000000"/>
              </a:solidFill>
              <a:uFillTx/>
              <a:latin typeface="Arial"/>
            </a:endParaRPr>
          </a:p>
          <a:p>
            <a:pPr defTabSz="914400">
              <a:lnSpc>
                <a:spcPct val="100000"/>
              </a:lnSpc>
            </a:pPr>
            <a:r>
              <a:rPr b="0" lang="en-US" sz="1800" strike="noStrike" u="none">
                <a:solidFill>
                  <a:srgbClr val="0d0d0d"/>
                </a:solidFill>
                <a:highlight>
                  <a:srgbClr val="ffffff"/>
                </a:highlight>
                <a:uFillTx/>
                <a:latin typeface="ui-sans-serif"/>
              </a:rPr>
              <a:t>Prompt: "The capital of France is ___" Expected Output: "Paris."</a:t>
            </a:r>
            <a:endParaRPr b="0" lang="en-US" sz="1800" strike="noStrike" u="none">
              <a:solidFill>
                <a:srgbClr val="000000"/>
              </a:solidFill>
              <a:uFillTx/>
              <a:latin typeface="Arial"/>
            </a:endParaRPr>
          </a:p>
        </p:txBody>
      </p:sp>
      <p:sp>
        <p:nvSpPr>
          <p:cNvPr id="377" name="TextBox 10"/>
          <p:cNvSpPr/>
          <p:nvPr/>
        </p:nvSpPr>
        <p:spPr>
          <a:xfrm>
            <a:off x="411120" y="2513160"/>
            <a:ext cx="5510160" cy="20098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trike="noStrike" u="none">
                <a:solidFill>
                  <a:srgbClr val="0d0d0d"/>
                </a:solidFill>
                <a:highlight>
                  <a:srgbClr val="ffffff"/>
                </a:highlight>
                <a:uFillTx/>
                <a:latin typeface="ui-sans-serif"/>
              </a:rPr>
              <a:t>Summarization</a:t>
            </a:r>
            <a:endParaRPr b="0" lang="en-US" sz="1800" strike="noStrike" u="none">
              <a:solidFill>
                <a:srgbClr val="000000"/>
              </a:solidFill>
              <a:uFillTx/>
              <a:latin typeface="Arial"/>
            </a:endParaRPr>
          </a:p>
          <a:p>
            <a:pPr indent="-216000" defTabSz="914400">
              <a:lnSpc>
                <a:spcPct val="100000"/>
              </a:lnSpc>
              <a:buClr>
                <a:srgbClr val="0d0d0d"/>
              </a:buClr>
              <a:buFont typeface="Arial"/>
              <a:buChar char="•"/>
            </a:pPr>
            <a:r>
              <a:rPr b="1" lang="en-US" sz="1800" strike="noStrike" u="none">
                <a:solidFill>
                  <a:srgbClr val="0d0d0d"/>
                </a:solidFill>
                <a:highlight>
                  <a:srgbClr val="ffffff"/>
                </a:highlight>
                <a:uFillTx/>
                <a:latin typeface="ui-sans-serif"/>
              </a:rPr>
              <a:t>Prefix</a:t>
            </a:r>
            <a:r>
              <a:rPr b="0" lang="en-US" sz="1800" strike="noStrike" u="none">
                <a:solidFill>
                  <a:srgbClr val="0d0d0d"/>
                </a:solidFill>
                <a:highlight>
                  <a:srgbClr val="ffffff"/>
                </a:highlight>
                <a:uFillTx/>
                <a:latin typeface="ui-sans-serif"/>
              </a:rPr>
              <a:t>: "In summary,"</a:t>
            </a:r>
            <a:endParaRPr b="0" lang="en-US" sz="1800" strike="noStrike" u="none">
              <a:solidFill>
                <a:srgbClr val="000000"/>
              </a:solidFill>
              <a:uFillTx/>
              <a:latin typeface="Arial"/>
            </a:endParaRPr>
          </a:p>
          <a:p>
            <a:pPr indent="-216000" defTabSz="914400">
              <a:lnSpc>
                <a:spcPct val="100000"/>
              </a:lnSpc>
              <a:buClr>
                <a:srgbClr val="0d0d0d"/>
              </a:buClr>
              <a:buFont typeface="Arial"/>
              <a:buChar char="•"/>
            </a:pPr>
            <a:r>
              <a:rPr b="1" lang="en-US" sz="1800" strike="noStrike" u="none">
                <a:solidFill>
                  <a:srgbClr val="0d0d0d"/>
                </a:solidFill>
                <a:highlight>
                  <a:srgbClr val="ffffff"/>
                </a:highlight>
                <a:uFillTx/>
                <a:latin typeface="ui-sans-serif"/>
              </a:rPr>
              <a:t>Cloze</a:t>
            </a:r>
            <a:r>
              <a:rPr b="0" lang="en-US" sz="1800" strike="noStrike" u="none">
                <a:solidFill>
                  <a:srgbClr val="0d0d0d"/>
                </a:solidFill>
                <a:highlight>
                  <a:srgbClr val="ffffff"/>
                </a:highlight>
                <a:uFillTx/>
                <a:latin typeface="ui-sans-serif"/>
              </a:rPr>
              <a:t>: "... the report highlights significant growth in the last quarter."</a:t>
            </a:r>
            <a:endParaRPr b="0" lang="en-US" sz="1800" strike="noStrike" u="none">
              <a:solidFill>
                <a:srgbClr val="000000"/>
              </a:solidFill>
              <a:uFillTx/>
              <a:latin typeface="Arial"/>
            </a:endParaRPr>
          </a:p>
          <a:p>
            <a:pPr defTabSz="914400">
              <a:lnSpc>
                <a:spcPct val="100000"/>
              </a:lnSpc>
            </a:pPr>
            <a:r>
              <a:rPr b="0" lang="en-US" sz="1800" strike="noStrike" u="none">
                <a:solidFill>
                  <a:srgbClr val="0d0d0d"/>
                </a:solidFill>
                <a:highlight>
                  <a:srgbClr val="ffffff"/>
                </a:highlight>
                <a:uFillTx/>
                <a:latin typeface="ui-sans-serif"/>
              </a:rPr>
              <a:t>Prompt: "In summary, ___" Expected Output: "the report highlights significant growth in the last quarter."</a:t>
            </a:r>
            <a:endParaRPr b="0" lang="en-US" sz="1800" strike="noStrike" u="none">
              <a:solidFill>
                <a:srgbClr val="000000"/>
              </a:solidFill>
              <a:uFillTx/>
              <a:latin typeface="Arial"/>
            </a:endParaRPr>
          </a:p>
        </p:txBody>
      </p:sp>
      <p:sp>
        <p:nvSpPr>
          <p:cNvPr id="378" name="TextBox 12"/>
          <p:cNvSpPr/>
          <p:nvPr/>
        </p:nvSpPr>
        <p:spPr>
          <a:xfrm>
            <a:off x="6082200" y="2764080"/>
            <a:ext cx="6109560" cy="1461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trike="noStrike" u="none">
                <a:solidFill>
                  <a:srgbClr val="0d0d0d"/>
                </a:solidFill>
                <a:highlight>
                  <a:srgbClr val="ffffff"/>
                </a:highlight>
                <a:uFillTx/>
                <a:latin typeface="ui-sans-serif"/>
              </a:rPr>
              <a:t>Translation</a:t>
            </a:r>
            <a:endParaRPr b="0" lang="en-US" sz="1800" strike="noStrike" u="none">
              <a:solidFill>
                <a:srgbClr val="000000"/>
              </a:solidFill>
              <a:uFillTx/>
              <a:latin typeface="Arial"/>
            </a:endParaRPr>
          </a:p>
          <a:p>
            <a:pPr indent="-216000" defTabSz="914400">
              <a:lnSpc>
                <a:spcPct val="100000"/>
              </a:lnSpc>
              <a:buClr>
                <a:srgbClr val="0d0d0d"/>
              </a:buClr>
              <a:buFont typeface="Arial"/>
              <a:buChar char="•"/>
            </a:pPr>
            <a:r>
              <a:rPr b="1" lang="en-US" sz="1800" strike="noStrike" u="none">
                <a:solidFill>
                  <a:srgbClr val="0d0d0d"/>
                </a:solidFill>
                <a:highlight>
                  <a:srgbClr val="ffffff"/>
                </a:highlight>
                <a:uFillTx/>
                <a:latin typeface="ui-sans-serif"/>
              </a:rPr>
              <a:t>Prefix</a:t>
            </a:r>
            <a:r>
              <a:rPr b="0" lang="en-US" sz="1800" strike="noStrike" u="none">
                <a:solidFill>
                  <a:srgbClr val="0d0d0d"/>
                </a:solidFill>
                <a:highlight>
                  <a:srgbClr val="ffffff"/>
                </a:highlight>
                <a:uFillTx/>
                <a:latin typeface="ui-sans-serif"/>
              </a:rPr>
              <a:t>: "Translate to French: 'Hello, how are you?'"</a:t>
            </a:r>
            <a:endParaRPr b="0" lang="en-US" sz="1800" strike="noStrike" u="none">
              <a:solidFill>
                <a:srgbClr val="000000"/>
              </a:solidFill>
              <a:uFillTx/>
              <a:latin typeface="Arial"/>
            </a:endParaRPr>
          </a:p>
          <a:p>
            <a:pPr indent="-216000" defTabSz="914400">
              <a:lnSpc>
                <a:spcPct val="100000"/>
              </a:lnSpc>
              <a:buClr>
                <a:srgbClr val="0d0d0d"/>
              </a:buClr>
              <a:buFont typeface="Arial"/>
              <a:buChar char="•"/>
            </a:pPr>
            <a:r>
              <a:rPr b="1" lang="en-US" sz="1800" strike="noStrike" u="none">
                <a:solidFill>
                  <a:srgbClr val="0d0d0d"/>
                </a:solidFill>
                <a:highlight>
                  <a:srgbClr val="ffffff"/>
                </a:highlight>
                <a:uFillTx/>
                <a:latin typeface="ui-sans-serif"/>
              </a:rPr>
              <a:t>Cloze</a:t>
            </a:r>
            <a:r>
              <a:rPr b="0" lang="en-US" sz="1800" strike="noStrike" u="none">
                <a:solidFill>
                  <a:srgbClr val="0d0d0d"/>
                </a:solidFill>
                <a:highlight>
                  <a:srgbClr val="ffffff"/>
                </a:highlight>
                <a:uFillTx/>
                <a:latin typeface="ui-sans-serif"/>
              </a:rPr>
              <a:t>: "... 'Bonjour, comment ça va?'"</a:t>
            </a:r>
            <a:endParaRPr b="0" lang="en-US" sz="1800" strike="noStrike" u="none">
              <a:solidFill>
                <a:srgbClr val="000000"/>
              </a:solidFill>
              <a:uFillTx/>
              <a:latin typeface="Arial"/>
            </a:endParaRPr>
          </a:p>
          <a:p>
            <a:pPr defTabSz="914400">
              <a:lnSpc>
                <a:spcPct val="100000"/>
              </a:lnSpc>
            </a:pPr>
            <a:r>
              <a:rPr b="0" lang="en-US" sz="1800" strike="noStrike" u="none">
                <a:solidFill>
                  <a:srgbClr val="0d0d0d"/>
                </a:solidFill>
                <a:highlight>
                  <a:srgbClr val="ffffff"/>
                </a:highlight>
                <a:uFillTx/>
                <a:latin typeface="ui-sans-serif"/>
              </a:rPr>
              <a:t>Prompt: "Translate to French: 'Hello, how are you?' ___" Expected Output: "'Bonjour, comment ça va?'"</a:t>
            </a:r>
            <a:endParaRPr b="0" lang="en-US" sz="1800" strike="noStrike" u="none">
              <a:solidFill>
                <a:srgbClr val="000000"/>
              </a:solidFill>
              <a:uFillTx/>
              <a:latin typeface="Arial"/>
            </a:endParaRPr>
          </a:p>
        </p:txBody>
      </p:sp>
      <p:sp>
        <p:nvSpPr>
          <p:cNvPr id="379" name="TextBox 14"/>
          <p:cNvSpPr/>
          <p:nvPr/>
        </p:nvSpPr>
        <p:spPr>
          <a:xfrm>
            <a:off x="3027240" y="4592160"/>
            <a:ext cx="610956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trike="noStrike" u="none">
                <a:solidFill>
                  <a:srgbClr val="0d0d0d"/>
                </a:solidFill>
                <a:highlight>
                  <a:srgbClr val="ffffff"/>
                </a:highlight>
                <a:uFillTx/>
                <a:latin typeface="ui-sans-serif"/>
              </a:rPr>
              <a:t>Sentiment Analysis</a:t>
            </a:r>
            <a:endParaRPr b="0" lang="en-US" sz="1800" strike="noStrike" u="none">
              <a:solidFill>
                <a:srgbClr val="000000"/>
              </a:solidFill>
              <a:uFillTx/>
              <a:latin typeface="Arial"/>
            </a:endParaRPr>
          </a:p>
          <a:p>
            <a:pPr indent="-216000" defTabSz="914400">
              <a:lnSpc>
                <a:spcPct val="100000"/>
              </a:lnSpc>
              <a:buClr>
                <a:srgbClr val="0d0d0d"/>
              </a:buClr>
              <a:buFont typeface="Arial"/>
              <a:buChar char="•"/>
            </a:pPr>
            <a:r>
              <a:rPr b="1" lang="en-US" sz="1800" strike="noStrike" u="none">
                <a:solidFill>
                  <a:srgbClr val="0d0d0d"/>
                </a:solidFill>
                <a:highlight>
                  <a:srgbClr val="ffffff"/>
                </a:highlight>
                <a:uFillTx/>
                <a:latin typeface="ui-sans-serif"/>
              </a:rPr>
              <a:t>Prefix</a:t>
            </a:r>
            <a:r>
              <a:rPr b="0" lang="en-US" sz="1800" strike="noStrike" u="none">
                <a:solidFill>
                  <a:srgbClr val="0d0d0d"/>
                </a:solidFill>
                <a:highlight>
                  <a:srgbClr val="ffffff"/>
                </a:highlight>
                <a:uFillTx/>
                <a:latin typeface="ui-sans-serif"/>
              </a:rPr>
              <a:t>: "The review is"</a:t>
            </a:r>
            <a:endParaRPr b="0" lang="en-US" sz="1800" strike="noStrike" u="none">
              <a:solidFill>
                <a:srgbClr val="000000"/>
              </a:solidFill>
              <a:uFillTx/>
              <a:latin typeface="Arial"/>
            </a:endParaRPr>
          </a:p>
          <a:p>
            <a:pPr indent="-216000" defTabSz="914400">
              <a:lnSpc>
                <a:spcPct val="100000"/>
              </a:lnSpc>
              <a:buClr>
                <a:srgbClr val="0d0d0d"/>
              </a:buClr>
              <a:buFont typeface="Arial"/>
              <a:buChar char="•"/>
            </a:pPr>
            <a:r>
              <a:rPr b="1" lang="en-US" sz="1800" strike="noStrike" u="none">
                <a:solidFill>
                  <a:srgbClr val="0d0d0d"/>
                </a:solidFill>
                <a:highlight>
                  <a:srgbClr val="ffffff"/>
                </a:highlight>
                <a:uFillTx/>
                <a:latin typeface="ui-sans-serif"/>
              </a:rPr>
              <a:t>Cloze</a:t>
            </a:r>
            <a:r>
              <a:rPr b="0" lang="en-US" sz="1800" strike="noStrike" u="none">
                <a:solidFill>
                  <a:srgbClr val="0d0d0d"/>
                </a:solidFill>
                <a:highlight>
                  <a:srgbClr val="ffffff"/>
                </a:highlight>
                <a:uFillTx/>
                <a:latin typeface="ui-sans-serif"/>
              </a:rPr>
              <a:t>: "... positive."</a:t>
            </a:r>
            <a:endParaRPr b="0" lang="en-US" sz="1800" strike="noStrike" u="none">
              <a:solidFill>
                <a:srgbClr val="000000"/>
              </a:solidFill>
              <a:uFillTx/>
              <a:latin typeface="Arial"/>
            </a:endParaRPr>
          </a:p>
          <a:p>
            <a:pPr defTabSz="914400">
              <a:lnSpc>
                <a:spcPct val="100000"/>
              </a:lnSpc>
            </a:pPr>
            <a:r>
              <a:rPr b="0" lang="en-US" sz="1800" strike="noStrike" u="none">
                <a:solidFill>
                  <a:srgbClr val="0d0d0d"/>
                </a:solidFill>
                <a:highlight>
                  <a:srgbClr val="ffffff"/>
                </a:highlight>
                <a:uFillTx/>
                <a:latin typeface="ui-sans-serif"/>
              </a:rPr>
              <a:t>Prompt: "The review is ___" Expected Output: "positive."</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81"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382" name="Picture 4" descr=""/>
          <p:cNvPicPr/>
          <p:nvPr/>
        </p:nvPicPr>
        <p:blipFill>
          <a:blip r:embed="rId1"/>
          <a:stretch/>
        </p:blipFill>
        <p:spPr>
          <a:xfrm>
            <a:off x="1240560" y="0"/>
            <a:ext cx="9228240" cy="5646600"/>
          </a:xfrm>
          <a:prstGeom prst="rect">
            <a:avLst/>
          </a:prstGeom>
          <a:noFill/>
          <a:ln w="0">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84"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healthcare</a:t>
            </a:r>
            <a:endParaRPr b="0" lang="en-US" sz="3200" strike="noStrike" u="none">
              <a:solidFill>
                <a:schemeClr val="dk1"/>
              </a:solidFill>
              <a:uFillTx/>
              <a:latin typeface="Calibri"/>
            </a:endParaRPr>
          </a:p>
        </p:txBody>
      </p:sp>
      <p:pic>
        <p:nvPicPr>
          <p:cNvPr id="385" name="Picture 4" descr=""/>
          <p:cNvPicPr/>
          <p:nvPr/>
        </p:nvPicPr>
        <p:blipFill>
          <a:blip r:embed="rId1"/>
          <a:stretch/>
        </p:blipFill>
        <p:spPr>
          <a:xfrm>
            <a:off x="411120" y="1173240"/>
            <a:ext cx="10593000" cy="3667320"/>
          </a:xfrm>
          <a:prstGeom prst="rect">
            <a:avLst/>
          </a:prstGeom>
          <a:noFill/>
          <a:ln w="0">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87" name="Rectangle 5"/>
          <p:cNvSpPr/>
          <p:nvPr/>
        </p:nvSpPr>
        <p:spPr>
          <a:xfrm>
            <a:off x="551160" y="125640"/>
            <a:ext cx="11089440" cy="5919120"/>
          </a:xfrm>
          <a:prstGeom prst="rect">
            <a:avLst/>
          </a:prstGeom>
          <a:solidFill>
            <a:srgbClr val="fddaf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defTabSz="914400">
              <a:lnSpc>
                <a:spcPct val="100000"/>
              </a:lnSpc>
            </a:pPr>
            <a:endParaRPr b="0" lang="en-US" sz="2400" strike="noStrike" u="none">
              <a:solidFill>
                <a:srgbClr val="000000"/>
              </a:solidFill>
              <a:uFillTx/>
              <a:latin typeface="Arial"/>
            </a:endParaRPr>
          </a:p>
          <a:p>
            <a:pPr defTabSz="914400">
              <a:lnSpc>
                <a:spcPct val="100000"/>
              </a:lnSpc>
            </a:pPr>
            <a:endParaRPr b="0" lang="en-US" sz="2400" strike="noStrike" u="none">
              <a:solidFill>
                <a:srgbClr val="000000"/>
              </a:solidFill>
              <a:uFillTx/>
              <a:latin typeface="Arial"/>
            </a:endParaRPr>
          </a:p>
          <a:p>
            <a:pPr defTabSz="914400">
              <a:lnSpc>
                <a:spcPct val="100000"/>
              </a:lnSpc>
            </a:pPr>
            <a:r>
              <a:rPr b="0" lang="en-US" sz="3200" strike="noStrike" u="none">
                <a:solidFill>
                  <a:srgbClr val="242424"/>
                </a:solidFill>
                <a:highlight>
                  <a:srgbClr val="ffffff"/>
                </a:highlight>
                <a:uFillTx/>
                <a:latin typeface="source-serif-pro"/>
              </a:rPr>
              <a:t>PARAMETER EFFICIENT FINE TUNING (PEFT)</a:t>
            </a:r>
            <a:endParaRPr b="0" lang="en-US" sz="3200" strike="noStrike" u="none">
              <a:solidFill>
                <a:srgbClr val="000000"/>
              </a:solidFill>
              <a:uFillTx/>
              <a:latin typeface="Arial"/>
            </a:endParaRPr>
          </a:p>
          <a:p>
            <a:pPr marL="343080" indent="-343080" defTabSz="914400">
              <a:lnSpc>
                <a:spcPct val="100000"/>
              </a:lnSpc>
              <a:buClr>
                <a:srgbClr val="c00000"/>
              </a:buClr>
              <a:buFont typeface="Arial"/>
              <a:buChar char="•"/>
            </a:pPr>
            <a:r>
              <a:rPr b="1" lang="en-US" sz="2400" strike="noStrike" u="none">
                <a:solidFill>
                  <a:srgbClr val="c00000"/>
                </a:solidFill>
                <a:highlight>
                  <a:srgbClr val="ffffff"/>
                </a:highlight>
                <a:uFillTx/>
                <a:latin typeface="source-serif-pro"/>
              </a:rPr>
              <a:t>Additive</a:t>
            </a:r>
            <a:endParaRPr b="0" lang="en-US" sz="2400" strike="noStrike" u="none">
              <a:solidFill>
                <a:srgbClr val="000000"/>
              </a:solidFill>
              <a:uFillTx/>
              <a:latin typeface="Arial"/>
            </a:endParaRPr>
          </a:p>
          <a:p>
            <a:pPr lvl="1" marL="800280" indent="-343080" defTabSz="914400">
              <a:lnSpc>
                <a:spcPct val="100000"/>
              </a:lnSpc>
              <a:buClr>
                <a:srgbClr val="242424"/>
              </a:buClr>
              <a:buFont typeface="Arial"/>
              <a:buChar char="•"/>
            </a:pPr>
            <a:r>
              <a:rPr b="0" lang="en-US" sz="2400" strike="noStrike" u="none">
                <a:solidFill>
                  <a:srgbClr val="242424"/>
                </a:solidFill>
                <a:highlight>
                  <a:srgbClr val="ffffff"/>
                </a:highlight>
                <a:uFillTx/>
                <a:latin typeface="source-serif-pro"/>
              </a:rPr>
              <a:t>Adapters</a:t>
            </a:r>
            <a:endParaRPr b="0" lang="en-US" sz="2400" strike="noStrike" u="none">
              <a:solidFill>
                <a:srgbClr val="000000"/>
              </a:solidFill>
              <a:uFillTx/>
              <a:latin typeface="Arial"/>
            </a:endParaRPr>
          </a:p>
          <a:p>
            <a:pPr lvl="1" marL="800280" indent="-343080" defTabSz="914400">
              <a:lnSpc>
                <a:spcPct val="100000"/>
              </a:lnSpc>
              <a:buClr>
                <a:srgbClr val="242424"/>
              </a:buClr>
              <a:buFont typeface="Arial"/>
              <a:buChar char="•"/>
            </a:pPr>
            <a:r>
              <a:rPr b="0" lang="en-US" sz="2400" strike="noStrike" u="none">
                <a:solidFill>
                  <a:srgbClr val="242424"/>
                </a:solidFill>
                <a:highlight>
                  <a:srgbClr val="ffffff"/>
                </a:highlight>
                <a:uFillTx/>
                <a:latin typeface="source-serif-pro"/>
              </a:rPr>
              <a:t>Sparse Adapters</a:t>
            </a:r>
            <a:endParaRPr b="0" lang="en-US" sz="2400" strike="noStrike" u="none">
              <a:solidFill>
                <a:srgbClr val="000000"/>
              </a:solidFill>
              <a:uFillTx/>
              <a:latin typeface="Arial"/>
            </a:endParaRPr>
          </a:p>
          <a:p>
            <a:pPr lvl="1" marL="800280" indent="-343080" defTabSz="914400">
              <a:lnSpc>
                <a:spcPct val="100000"/>
              </a:lnSpc>
              <a:buClr>
                <a:srgbClr val="242424"/>
              </a:buClr>
              <a:buFont typeface="Arial"/>
              <a:buChar char="•"/>
            </a:pPr>
            <a:r>
              <a:rPr b="0" lang="en-US" sz="2400" strike="noStrike" u="none">
                <a:solidFill>
                  <a:srgbClr val="242424"/>
                </a:solidFill>
                <a:highlight>
                  <a:srgbClr val="ffffff"/>
                </a:highlight>
                <a:uFillTx/>
                <a:latin typeface="source-serif-pro"/>
              </a:rPr>
              <a:t>IA3</a:t>
            </a:r>
            <a:endParaRPr b="0" lang="en-US" sz="2400" strike="noStrike" u="none">
              <a:solidFill>
                <a:srgbClr val="000000"/>
              </a:solidFill>
              <a:uFillTx/>
              <a:latin typeface="Arial"/>
            </a:endParaRPr>
          </a:p>
          <a:p>
            <a:pPr lvl="1" marL="800280" indent="-343080" defTabSz="914400">
              <a:lnSpc>
                <a:spcPct val="100000"/>
              </a:lnSpc>
              <a:buClr>
                <a:srgbClr val="242424"/>
              </a:buClr>
              <a:buFont typeface="Arial"/>
              <a:buChar char="•"/>
            </a:pPr>
            <a:r>
              <a:rPr b="0" lang="en-US" sz="2400" strike="noStrike" u="none">
                <a:solidFill>
                  <a:srgbClr val="242424"/>
                </a:solidFill>
                <a:highlight>
                  <a:srgbClr val="ffffff"/>
                </a:highlight>
                <a:uFillTx/>
                <a:latin typeface="source-serif-pro"/>
              </a:rPr>
              <a:t>Soft prompt</a:t>
            </a:r>
            <a:endParaRPr b="0" lang="en-US" sz="2400" strike="noStrike" u="none">
              <a:solidFill>
                <a:srgbClr val="000000"/>
              </a:solidFill>
              <a:uFillTx/>
              <a:latin typeface="Arial"/>
            </a:endParaRPr>
          </a:p>
          <a:p>
            <a:pPr lvl="2" marL="1257480" indent="-343080" defTabSz="914400">
              <a:lnSpc>
                <a:spcPct val="100000"/>
              </a:lnSpc>
              <a:buClr>
                <a:srgbClr val="242424"/>
              </a:buClr>
              <a:buFont typeface="Arial"/>
              <a:buChar char="•"/>
            </a:pPr>
            <a:r>
              <a:rPr b="0" lang="en-US" sz="2400" strike="noStrike" u="none">
                <a:solidFill>
                  <a:srgbClr val="242424"/>
                </a:solidFill>
                <a:highlight>
                  <a:srgbClr val="ffffff"/>
                </a:highlight>
                <a:uFillTx/>
                <a:latin typeface="source-serif-pro"/>
              </a:rPr>
              <a:t>Prompt Tuning</a:t>
            </a:r>
            <a:endParaRPr b="0" lang="en-US" sz="2400" strike="noStrike" u="none">
              <a:solidFill>
                <a:srgbClr val="000000"/>
              </a:solidFill>
              <a:uFillTx/>
              <a:latin typeface="Arial"/>
            </a:endParaRPr>
          </a:p>
          <a:p>
            <a:pPr lvl="2" marL="1257480" indent="-343080" defTabSz="914400">
              <a:lnSpc>
                <a:spcPct val="100000"/>
              </a:lnSpc>
              <a:buClr>
                <a:srgbClr val="242424"/>
              </a:buClr>
              <a:buFont typeface="Arial"/>
              <a:buChar char="•"/>
            </a:pPr>
            <a:r>
              <a:rPr b="0" lang="en-US" sz="2400" strike="noStrike" u="none">
                <a:solidFill>
                  <a:srgbClr val="242424"/>
                </a:solidFill>
                <a:highlight>
                  <a:srgbClr val="ffffff"/>
                </a:highlight>
                <a:uFillTx/>
                <a:latin typeface="source-serif-pro"/>
              </a:rPr>
              <a:t>Prefix Tuning</a:t>
            </a:r>
            <a:endParaRPr b="0" lang="en-US" sz="2400" strike="noStrike" u="none">
              <a:solidFill>
                <a:srgbClr val="000000"/>
              </a:solidFill>
              <a:uFillTx/>
              <a:latin typeface="Arial"/>
            </a:endParaRPr>
          </a:p>
          <a:p>
            <a:pPr lvl="2" marL="1257480" indent="-343080" defTabSz="914400">
              <a:lnSpc>
                <a:spcPct val="100000"/>
              </a:lnSpc>
              <a:buClr>
                <a:srgbClr val="242424"/>
              </a:buClr>
              <a:buFont typeface="Arial"/>
              <a:buChar char="•"/>
            </a:pPr>
            <a:r>
              <a:rPr b="0" lang="en-US" sz="2400" strike="noStrike" u="none">
                <a:solidFill>
                  <a:srgbClr val="242424"/>
                </a:solidFill>
                <a:highlight>
                  <a:srgbClr val="ffffff"/>
                </a:highlight>
                <a:uFillTx/>
                <a:latin typeface="source-serif-pro"/>
              </a:rPr>
              <a:t>P-Tuning</a:t>
            </a:r>
            <a:endParaRPr b="0" lang="en-US" sz="2400" strike="noStrike" u="none">
              <a:solidFill>
                <a:srgbClr val="000000"/>
              </a:solidFill>
              <a:uFillTx/>
              <a:latin typeface="Arial"/>
            </a:endParaRPr>
          </a:p>
          <a:p>
            <a:pPr lvl="2" marL="1257480" indent="-343080" defTabSz="914400">
              <a:lnSpc>
                <a:spcPct val="100000"/>
              </a:lnSpc>
              <a:buClr>
                <a:srgbClr val="242424"/>
              </a:buClr>
              <a:buFont typeface="Arial"/>
              <a:buChar char="•"/>
            </a:pPr>
            <a:r>
              <a:rPr b="0" lang="en-US" sz="2400" strike="noStrike" u="none">
                <a:solidFill>
                  <a:srgbClr val="242424"/>
                </a:solidFill>
                <a:highlight>
                  <a:srgbClr val="ffffff"/>
                </a:highlight>
                <a:uFillTx/>
                <a:latin typeface="source-serif-pro"/>
              </a:rPr>
              <a:t>LlaMA Adapter</a:t>
            </a:r>
            <a:endParaRPr b="0" lang="en-US" sz="2400" strike="noStrike" u="none">
              <a:solidFill>
                <a:srgbClr val="000000"/>
              </a:solidFill>
              <a:uFillTx/>
              <a:latin typeface="Arial"/>
            </a:endParaRPr>
          </a:p>
          <a:p>
            <a:pPr marL="343080" indent="-343080" defTabSz="914400">
              <a:lnSpc>
                <a:spcPct val="100000"/>
              </a:lnSpc>
              <a:buClr>
                <a:srgbClr val="c00000"/>
              </a:buClr>
              <a:buFont typeface="Arial"/>
              <a:buChar char="•"/>
            </a:pPr>
            <a:r>
              <a:rPr b="1" lang="en-US" sz="2400" strike="noStrike" u="none">
                <a:solidFill>
                  <a:srgbClr val="c00000"/>
                </a:solidFill>
                <a:highlight>
                  <a:srgbClr val="ffffff"/>
                </a:highlight>
                <a:uFillTx/>
                <a:latin typeface="source-serif-pro"/>
              </a:rPr>
              <a:t>Selective</a:t>
            </a:r>
            <a:endParaRPr b="0" lang="en-US" sz="2400" strike="noStrike" u="none">
              <a:solidFill>
                <a:srgbClr val="000000"/>
              </a:solidFill>
              <a:uFillTx/>
              <a:latin typeface="Arial"/>
            </a:endParaRPr>
          </a:p>
          <a:p>
            <a:pPr lvl="1" marL="800280" indent="-343080" defTabSz="914400">
              <a:lnSpc>
                <a:spcPct val="100000"/>
              </a:lnSpc>
              <a:buClr>
                <a:srgbClr val="242424"/>
              </a:buClr>
              <a:buFont typeface="Arial"/>
              <a:buChar char="•"/>
            </a:pPr>
            <a:r>
              <a:rPr b="0" lang="en-US" sz="2400" strike="noStrike" u="none">
                <a:solidFill>
                  <a:srgbClr val="242424"/>
                </a:solidFill>
                <a:highlight>
                  <a:srgbClr val="ffffff"/>
                </a:highlight>
                <a:uFillTx/>
                <a:latin typeface="source-serif-pro"/>
              </a:rPr>
              <a:t>BitFit</a:t>
            </a:r>
            <a:endParaRPr b="0" lang="en-US" sz="2400" strike="noStrike" u="none">
              <a:solidFill>
                <a:srgbClr val="000000"/>
              </a:solidFill>
              <a:uFillTx/>
              <a:latin typeface="Arial"/>
            </a:endParaRPr>
          </a:p>
          <a:p>
            <a:pPr lvl="1" marL="800280" indent="-343080" defTabSz="914400">
              <a:lnSpc>
                <a:spcPct val="100000"/>
              </a:lnSpc>
              <a:buClr>
                <a:srgbClr val="242424"/>
              </a:buClr>
              <a:buFont typeface="Arial"/>
              <a:buChar char="•"/>
            </a:pPr>
            <a:r>
              <a:rPr b="0" lang="en-US" sz="2400" strike="noStrike" u="none">
                <a:solidFill>
                  <a:srgbClr val="242424"/>
                </a:solidFill>
                <a:highlight>
                  <a:srgbClr val="ffffff"/>
                </a:highlight>
                <a:uFillTx/>
                <a:latin typeface="source-serif-pro"/>
              </a:rPr>
              <a:t>Freeze and Reconfigure</a:t>
            </a:r>
            <a:endParaRPr b="0" lang="en-US" sz="2400" strike="noStrike" u="none">
              <a:solidFill>
                <a:srgbClr val="000000"/>
              </a:solidFill>
              <a:uFillTx/>
              <a:latin typeface="Arial"/>
            </a:endParaRPr>
          </a:p>
          <a:p>
            <a:pPr marL="343080" indent="-343080" defTabSz="914400">
              <a:lnSpc>
                <a:spcPct val="100000"/>
              </a:lnSpc>
              <a:buClr>
                <a:srgbClr val="c00000"/>
              </a:buClr>
              <a:buFont typeface="Arial"/>
              <a:buChar char="•"/>
            </a:pPr>
            <a:r>
              <a:rPr b="1" lang="en-US" sz="2400" strike="noStrike" u="none">
                <a:solidFill>
                  <a:srgbClr val="c00000"/>
                </a:solidFill>
                <a:highlight>
                  <a:srgbClr val="ffffff"/>
                </a:highlight>
                <a:uFillTx/>
                <a:latin typeface="source-serif-pro"/>
              </a:rPr>
              <a:t>Reparameterization </a:t>
            </a:r>
            <a:r>
              <a:rPr b="0" lang="en-US" sz="2400" strike="noStrike" u="none">
                <a:solidFill>
                  <a:srgbClr val="242424"/>
                </a:solidFill>
                <a:highlight>
                  <a:srgbClr val="ffffff"/>
                </a:highlight>
                <a:uFillTx/>
                <a:latin typeface="source-serif-pro"/>
              </a:rPr>
              <a:t>( LORA,QLORA)</a:t>
            </a:r>
            <a:endParaRPr b="0" lang="en-US" sz="2400" strike="noStrike" u="none">
              <a:solidFill>
                <a:srgbClr val="000000"/>
              </a:solidFill>
              <a:uFillTx/>
              <a:latin typeface="Arial"/>
            </a:endParaRPr>
          </a:p>
          <a:p>
            <a:pPr marL="343080" indent="-343080" defTabSz="914400">
              <a:lnSpc>
                <a:spcPct val="100000"/>
              </a:lnSpc>
              <a:buClr>
                <a:srgbClr val="c00000"/>
              </a:buClr>
              <a:buFont typeface="Arial"/>
              <a:buChar char="•"/>
            </a:pPr>
            <a:r>
              <a:rPr b="1" lang="en-US" sz="2400" strike="noStrike" u="none">
                <a:solidFill>
                  <a:srgbClr val="c00000"/>
                </a:solidFill>
                <a:highlight>
                  <a:srgbClr val="ffffff"/>
                </a:highlight>
                <a:uFillTx/>
                <a:latin typeface="source-serif-pro"/>
              </a:rPr>
              <a:t>Hybrid method </a:t>
            </a:r>
            <a:r>
              <a:rPr b="0" lang="en-US" sz="2400" strike="noStrike" u="none">
                <a:solidFill>
                  <a:srgbClr val="242424"/>
                </a:solidFill>
                <a:highlight>
                  <a:srgbClr val="ffffff"/>
                </a:highlight>
                <a:uFillTx/>
                <a:latin typeface="source-serif-pro"/>
              </a:rPr>
              <a:t>that is a combination of Reparameterization and Selective </a:t>
            </a:r>
            <a:endParaRPr b="0" lang="en-US" sz="2400" strike="noStrike" u="none">
              <a:solidFill>
                <a:srgbClr val="000000"/>
              </a:solidFill>
              <a:uFillTx/>
              <a:latin typeface="Arial"/>
            </a:endParaRPr>
          </a:p>
          <a:p>
            <a:pPr defTabSz="914400">
              <a:lnSpc>
                <a:spcPct val="100000"/>
              </a:lnSpc>
            </a:pPr>
            <a:endParaRPr b="0" lang="en-US" sz="4800" strike="noStrike" u="none">
              <a:solidFill>
                <a:srgbClr val="000000"/>
              </a:solidFill>
              <a:uFillTx/>
              <a:latin typeface="Arial"/>
            </a:endParaRPr>
          </a:p>
        </p:txBody>
      </p:sp>
      <p:sp>
        <p:nvSpPr>
          <p:cNvPr id="388" name="TextBox 1"/>
          <p:cNvSpPr/>
          <p:nvPr/>
        </p:nvSpPr>
        <p:spPr>
          <a:xfrm>
            <a:off x="-185040" y="6026760"/>
            <a:ext cx="31780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IN" sz="1800" strike="noStrike" u="none">
                <a:solidFill>
                  <a:schemeClr val="dk1"/>
                </a:solidFill>
                <a:uFillTx/>
                <a:latin typeface="Calibri"/>
              </a:rPr>
              <a:t>Courtesy:, deeplearning.ai ,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90"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pic>
        <p:nvPicPr>
          <p:cNvPr id="391" name="Picture 4" descr=""/>
          <p:cNvPicPr/>
          <p:nvPr/>
        </p:nvPicPr>
        <p:blipFill>
          <a:blip r:embed="rId1"/>
          <a:stretch/>
        </p:blipFill>
        <p:spPr>
          <a:xfrm>
            <a:off x="508680" y="436320"/>
            <a:ext cx="11174040" cy="5785200"/>
          </a:xfrm>
          <a:prstGeom prst="rect">
            <a:avLst/>
          </a:prstGeom>
          <a:noFill/>
          <a:ln w="0">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93"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a:buNone/>
            </a:pPr>
            <a:endParaRPr b="0" lang="en-US" sz="3200" strike="noStrike" u="none">
              <a:solidFill>
                <a:srgbClr val="a4123f"/>
              </a:solidFill>
              <a:uFillTx/>
              <a:latin typeface="Georgia"/>
            </a:endParaRPr>
          </a:p>
        </p:txBody>
      </p:sp>
      <p:sp>
        <p:nvSpPr>
          <p:cNvPr id="394" name="TextBox 4"/>
          <p:cNvSpPr/>
          <p:nvPr/>
        </p:nvSpPr>
        <p:spPr>
          <a:xfrm>
            <a:off x="2036520" y="580680"/>
            <a:ext cx="7688880" cy="3747240"/>
          </a:xfrm>
          <a:prstGeom prst="rect">
            <a:avLst/>
          </a:prstGeom>
          <a:noFill/>
          <a:ln w="76200">
            <a:solidFill>
              <a:srgbClr val="4472c4"/>
            </a:solidFill>
            <a:round/>
          </a:ln>
        </p:spPr>
        <p:style>
          <a:lnRef idx="0"/>
          <a:fillRef idx="0"/>
          <a:effectRef idx="0"/>
          <a:fontRef idx="minor"/>
        </p:style>
        <p:txBody>
          <a:bodyPr lIns="90000" rIns="90000" tIns="45000" bIns="45000" anchor="t">
            <a:spAutoFit/>
          </a:bodyPr>
          <a:p>
            <a:pPr defTabSz="914400">
              <a:lnSpc>
                <a:spcPct val="100000"/>
              </a:lnSpc>
            </a:pPr>
            <a:r>
              <a:rPr b="0" lang="en-US" sz="2400" strike="noStrike" u="none">
                <a:solidFill>
                  <a:schemeClr val="dk1"/>
                </a:solidFill>
                <a:uFillTx/>
                <a:latin typeface="Calibri"/>
              </a:rPr>
              <a:t>Large Language Models (LLMs) are quite large by name. These models usually have anywhere from </a:t>
            </a:r>
            <a:r>
              <a:rPr b="1" lang="en-US" sz="2400" strike="noStrike" u="none">
                <a:solidFill>
                  <a:srgbClr val="c00000"/>
                </a:solidFill>
                <a:uFillTx/>
                <a:latin typeface="Calibri"/>
              </a:rPr>
              <a:t>7 to 70 billion parameters. </a:t>
            </a:r>
            <a:r>
              <a:rPr b="0" lang="en-US" sz="2400" strike="noStrike" u="none">
                <a:solidFill>
                  <a:schemeClr val="dk1"/>
                </a:solidFill>
                <a:uFillTx/>
                <a:latin typeface="Calibri"/>
              </a:rPr>
              <a:t>To load a 70 billion parameter model in full precision would require </a:t>
            </a:r>
            <a:r>
              <a:rPr b="1" lang="en-US" sz="2400" strike="noStrike" u="none">
                <a:solidFill>
                  <a:srgbClr val="c00000"/>
                </a:solidFill>
                <a:uFillTx/>
                <a:latin typeface="Calibri"/>
              </a:rPr>
              <a:t>280 GB of GPU memory</a:t>
            </a:r>
            <a:r>
              <a:rPr b="0" lang="en-US" sz="2400" strike="noStrike" u="none">
                <a:solidFill>
                  <a:schemeClr val="dk1"/>
                </a:solidFill>
                <a:uFillTx/>
                <a:latin typeface="Calibri"/>
              </a:rPr>
              <a:t>! To train that model you would update billions of tokens over millions or billions of documents. The computation required is substantial for updating those parameters. The self-supervised training of these models is expensive, </a:t>
            </a:r>
            <a:r>
              <a:rPr b="1" lang="en-US" sz="2400" strike="noStrike" u="none">
                <a:solidFill>
                  <a:srgbClr val="c00000"/>
                </a:solidFill>
                <a:uFillTx/>
                <a:latin typeface="Calibri"/>
              </a:rPr>
              <a:t>costing companies up to $100 million</a:t>
            </a:r>
            <a:r>
              <a:rPr b="0" lang="en-US" sz="2400" strike="noStrike" u="none">
                <a:solidFill>
                  <a:schemeClr val="dk1"/>
                </a:solidFill>
                <a:uFillTx/>
                <a:latin typeface="Calibri"/>
              </a:rPr>
              <a:t>.</a:t>
            </a:r>
            <a:endParaRPr b="0" lang="en-US" sz="2400" strike="noStrike" u="none">
              <a:solidFill>
                <a:srgbClr val="000000"/>
              </a:solidFill>
              <a:uFillTx/>
              <a:latin typeface="Arial"/>
            </a:endParaRPr>
          </a:p>
        </p:txBody>
      </p:sp>
      <p:sp>
        <p:nvSpPr>
          <p:cNvPr id="395" name="TextBox 6"/>
          <p:cNvSpPr/>
          <p:nvPr/>
        </p:nvSpPr>
        <p:spPr>
          <a:xfrm>
            <a:off x="1162440" y="4321440"/>
            <a:ext cx="10317960" cy="1797480"/>
          </a:xfrm>
          <a:prstGeom prst="rect">
            <a:avLst/>
          </a:prstGeom>
          <a:noFill/>
          <a:ln w="41275">
            <a:solidFill>
              <a:srgbClr val="4472c4">
                <a:shade val="50000"/>
              </a:srgbClr>
            </a:solidFill>
            <a:round/>
          </a:ln>
        </p:spPr>
        <p:style>
          <a:lnRef idx="0"/>
          <a:fillRef idx="0"/>
          <a:effectRef idx="0"/>
          <a:fontRef idx="minor"/>
        </p:style>
        <p:txBody>
          <a:bodyPr lIns="90000" rIns="90000" tIns="45000" bIns="45000" anchor="t">
            <a:spAutoFit/>
          </a:bodyPr>
          <a:p>
            <a:pPr defTabSz="914400">
              <a:lnSpc>
                <a:spcPct val="100000"/>
              </a:lnSpc>
            </a:pPr>
            <a:r>
              <a:rPr b="0" lang="en-US" sz="2800" strike="noStrike" u="none">
                <a:solidFill>
                  <a:schemeClr val="dk1"/>
                </a:solidFill>
                <a:uFillTx/>
                <a:latin typeface="Calibri"/>
              </a:rPr>
              <a:t>Parameter-Efficient Fine-Tuning (PEFT) can significantly help in adapting large language models (LLMs) for various tasks while overcoming limitations associated with traditional fine-tuning methods</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p:nvPr>
        </p:nvSpPr>
        <p:spPr>
          <a:xfrm>
            <a:off x="571320" y="1137240"/>
            <a:ext cx="11208960" cy="4907880"/>
          </a:xfrm>
          <a:prstGeom prst="rect">
            <a:avLst/>
          </a:prstGeom>
          <a:noFill/>
          <a:ln w="0">
            <a:noFill/>
          </a:ln>
        </p:spPr>
        <p:txBody>
          <a:bodyPr lIns="91440" rIns="91440" tIns="45720" bIns="45720" anchor="t">
            <a:noAutofit/>
          </a:bodyPr>
          <a:p>
            <a:pPr indent="0">
              <a:lnSpc>
                <a:spcPct val="90000"/>
              </a:lnSpc>
              <a:spcBef>
                <a:spcPts val="1417"/>
              </a:spcBef>
              <a:buNone/>
            </a:pPr>
            <a:endParaRPr b="0" lang="en-US" sz="2800" strike="noStrike" u="none">
              <a:solidFill>
                <a:schemeClr val="dk1"/>
              </a:solidFill>
              <a:uFillTx/>
              <a:latin typeface="Georgia"/>
            </a:endParaRPr>
          </a:p>
        </p:txBody>
      </p:sp>
      <p:sp>
        <p:nvSpPr>
          <p:cNvPr id="397" name="PlaceHolder 2"/>
          <p:cNvSpPr>
            <a:spLocks noGrp="1"/>
          </p:cNvSpPr>
          <p:nvPr>
            <p:ph type="title"/>
          </p:nvPr>
        </p:nvSpPr>
        <p:spPr>
          <a:xfrm>
            <a:off x="571320" y="348840"/>
            <a:ext cx="11208960" cy="463680"/>
          </a:xfrm>
          <a:prstGeom prst="rect">
            <a:avLst/>
          </a:prstGeom>
          <a:noFill/>
          <a:ln w="0">
            <a:noFill/>
          </a:ln>
        </p:spPr>
        <p:txBody>
          <a:bodyPr lIns="91440" rIns="91440" tIns="45720" bIns="45720" anchor="ctr">
            <a:noAutofit/>
          </a:bodyPr>
          <a:p>
            <a:pPr indent="0" defTabSz="914400">
              <a:lnSpc>
                <a:spcPct val="90000"/>
              </a:lnSpc>
              <a:buNone/>
            </a:pPr>
            <a:r>
              <a:rPr b="0" lang="en-IN" sz="3200" strike="noStrike" u="none">
                <a:solidFill>
                  <a:srgbClr val="a4123f"/>
                </a:solidFill>
                <a:uFillTx/>
                <a:latin typeface="Georgia"/>
              </a:rPr>
              <a:t>Transformer - recap</a:t>
            </a:r>
            <a:endParaRPr b="0" lang="en-US" sz="3200" strike="noStrike" u="none">
              <a:solidFill>
                <a:schemeClr val="dk1"/>
              </a:solidFill>
              <a:uFillTx/>
              <a:latin typeface="Calibri"/>
            </a:endParaRPr>
          </a:p>
        </p:txBody>
      </p:sp>
      <p:pic>
        <p:nvPicPr>
          <p:cNvPr id="398" name="Picture 4" descr=""/>
          <p:cNvPicPr/>
          <p:nvPr/>
        </p:nvPicPr>
        <p:blipFill>
          <a:blip r:embed="rId1"/>
          <a:stretch/>
        </p:blipFill>
        <p:spPr>
          <a:xfrm>
            <a:off x="2306880" y="1121040"/>
            <a:ext cx="6956640" cy="492408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24</TotalTime>
  <Application>LibreOffice/24.8.7.2$Linux_X86_64 LibreOffice_project/f4f281f562fb585d46b0af5755dfe1eb6adc047f</Application>
  <AppVersion>15.0000</AppVersion>
  <Words>11167</Words>
  <Paragraphs>940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2020-09-22T05:47:20Z</dcterms:created>
  <dc:creator>Geetha M</dc:creator>
  <dc:description/>
  <dc:language>en-US</dc:language>
  <cp:lastModifiedBy/>
  <dcterms:modified xsi:type="dcterms:W3CDTF">2025-06-17T13:09:24Z</dcterms:modified>
  <cp:revision>230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13</vt:i4>
  </property>
  <property fmtid="{D5CDD505-2E9C-101B-9397-08002B2CF9AE}" pid="3" name="Notes">
    <vt:i4>11</vt:i4>
  </property>
  <property fmtid="{D5CDD505-2E9C-101B-9397-08002B2CF9AE}" pid="4" name="PresentationFormat">
    <vt:lpwstr>Widescreen</vt:lpwstr>
  </property>
  <property fmtid="{D5CDD505-2E9C-101B-9397-08002B2CF9AE}" pid="5" name="Slides">
    <vt:i4>218</vt:i4>
  </property>
</Properties>
</file>